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  <p:sldMasterId id="2147483780" r:id="rId2"/>
    <p:sldMasterId id="2147483792" r:id="rId3"/>
  </p:sldMasterIdLst>
  <p:sldIdLst>
    <p:sldId id="317" r:id="rId4"/>
    <p:sldId id="519" r:id="rId5"/>
    <p:sldId id="520" r:id="rId6"/>
    <p:sldId id="293" r:id="rId7"/>
    <p:sldId id="274" r:id="rId8"/>
    <p:sldId id="273" r:id="rId9"/>
    <p:sldId id="272" r:id="rId10"/>
    <p:sldId id="271" r:id="rId11"/>
    <p:sldId id="270" r:id="rId12"/>
    <p:sldId id="269" r:id="rId13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4" d="100"/>
          <a:sy n="74" d="100"/>
        </p:scale>
        <p:origin x="171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01335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50377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78436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05462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963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85417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18610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7307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18691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5360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07342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6" y="4050836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350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24723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00870"/>
            <a:ext cx="6347715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26935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088109" cy="388077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48829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0629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05818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8078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98604"/>
            <a:ext cx="2790182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514927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53352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3346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24987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5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482712" y="790378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886556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6084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20012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482712" y="790378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886556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9184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9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39958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36212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2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2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7132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F58BE1-648F-4E4B-BA70-EB39AD2C3976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7296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6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5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7" y="604136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841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750A6F-C77F-423F-8F7F-DED63C0C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556792"/>
            <a:ext cx="6512511" cy="1143000"/>
          </a:xfrm>
        </p:spPr>
        <p:txBody>
          <a:bodyPr/>
          <a:lstStyle/>
          <a:p>
            <a:r>
              <a:rPr lang="en-US" sz="19900" dirty="0"/>
              <a:t>3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02EA359-71A9-422F-B86F-80DA34F609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21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صورة 228" descr="الوصف: Image result for â«Ø§ÙØµÙØ§Ø¹Ø¯ Ù Ø§ÙÙÙØ§Ø¨Ø·â¬â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849" y="3212978"/>
            <a:ext cx="4534496" cy="364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صورة 230" descr="الوصف: Image result for â«Ø§ÙÙÙÙÙ Ø§ÙÙØ§Ø¦ÙØ©â¬â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40324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225"/>
          <p:cNvSpPr txBox="1"/>
          <p:nvPr/>
        </p:nvSpPr>
        <p:spPr>
          <a:xfrm>
            <a:off x="4211960" y="1412777"/>
            <a:ext cx="4932040" cy="18002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0"/>
              </a:lnSpc>
              <a:spcAft>
                <a:spcPts val="0"/>
              </a:spcAft>
            </a:pPr>
            <a:endParaRPr lang="en-US" sz="3200" dirty="0">
              <a:solidFill>
                <a:srgbClr val="7030A0"/>
              </a:solidFill>
              <a:effectLst/>
              <a:latin typeface="Times New Roman"/>
              <a:ea typeface="Calibri"/>
              <a:cs typeface="Simplified Arabic"/>
            </a:endParaRPr>
          </a:p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ar-SA" sz="3200" b="1" dirty="0">
                <a:solidFill>
                  <a:srgbClr val="7030A0"/>
                </a:solidFill>
                <a:effectLst/>
                <a:latin typeface="Tahoma"/>
                <a:ea typeface="Calibri"/>
                <a:cs typeface="PT Bold Heading"/>
              </a:rPr>
              <a:t>الهوابط و الصواعد :</a:t>
            </a:r>
            <a:endParaRPr lang="en-US" sz="3200" dirty="0">
              <a:solidFill>
                <a:srgbClr val="7030A0"/>
              </a:solidFill>
              <a:effectLst/>
              <a:latin typeface="Times New Roman"/>
              <a:ea typeface="Calibri"/>
              <a:cs typeface="Simplified Arabic"/>
            </a:endParaRPr>
          </a:p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ar-SA" sz="3200" b="1" dirty="0">
                <a:solidFill>
                  <a:srgbClr val="7030A0"/>
                </a:solidFill>
                <a:effectLst/>
                <a:latin typeface="Tahoma"/>
                <a:ea typeface="Calibri"/>
                <a:cs typeface="PT Bold Heading"/>
              </a:rPr>
              <a:t>هي عبارة عن تكتلات لكربونات الكالسيوم في الكهوف الجيرية .</a:t>
            </a:r>
            <a:endParaRPr lang="en-US" sz="3200" dirty="0">
              <a:solidFill>
                <a:srgbClr val="7030A0"/>
              </a:solidFill>
              <a:effectLst/>
              <a:latin typeface="Times New Roman"/>
              <a:ea typeface="Calibri"/>
              <a:cs typeface="Simplified Arabic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7030A0"/>
                </a:solidFill>
                <a:effectLst/>
                <a:latin typeface="Times New Roman"/>
                <a:ea typeface="Calibri"/>
                <a:cs typeface="PT Bold Heading"/>
              </a:rPr>
              <a:t> </a:t>
            </a:r>
            <a:endParaRPr lang="en-US" sz="3200" dirty="0">
              <a:solidFill>
                <a:srgbClr val="7030A0"/>
              </a:solidFill>
              <a:effectLst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6" name="مربع نص 226"/>
          <p:cNvSpPr txBox="1"/>
          <p:nvPr/>
        </p:nvSpPr>
        <p:spPr>
          <a:xfrm>
            <a:off x="0" y="908719"/>
            <a:ext cx="4283968" cy="20162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 algn="ctr" rtl="0">
              <a:lnSpc>
                <a:spcPct val="0"/>
              </a:lnSpc>
              <a:spcAft>
                <a:spcPts val="0"/>
              </a:spcAft>
              <a:defRPr sz="3200" b="1" i="1">
                <a:solidFill>
                  <a:srgbClr val="7030A0"/>
                </a:solidFill>
                <a:effectLst/>
                <a:latin typeface="Helvetica"/>
                <a:ea typeface="Times New Roman"/>
                <a:cs typeface="PT Bold Heading"/>
              </a:defRPr>
            </a:lvl1pPr>
          </a:lstStyle>
          <a:p>
            <a:pPr>
              <a:lnSpc>
                <a:spcPct val="100000"/>
              </a:lnSpc>
            </a:pPr>
            <a:r>
              <a:rPr lang="ar-SA" i="0" dirty="0">
                <a:solidFill>
                  <a:srgbClr val="0070C0"/>
                </a:solidFill>
              </a:rPr>
              <a:t>الكهوف المائية  :</a:t>
            </a:r>
            <a:endParaRPr lang="en-US" i="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ar-SA" sz="3000" i="0" dirty="0">
                <a:solidFill>
                  <a:srgbClr val="0070C0"/>
                </a:solidFill>
              </a:rPr>
              <a:t>تلك التكوينات الصخرية التي تشكلت بفعل الرياح و المياه حيث تتآكل الصخور البحرية .</a:t>
            </a:r>
            <a:endParaRPr lang="en-US" sz="3000" i="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i="0" dirty="0">
                <a:solidFill>
                  <a:srgbClr val="0070C0"/>
                </a:solidFill>
              </a:rPr>
              <a:t> </a:t>
            </a:r>
          </a:p>
        </p:txBody>
      </p:sp>
      <p:sp>
        <p:nvSpPr>
          <p:cNvPr id="7" name="مربع نص 227"/>
          <p:cNvSpPr txBox="1"/>
          <p:nvPr/>
        </p:nvSpPr>
        <p:spPr>
          <a:xfrm>
            <a:off x="3723640" y="8086090"/>
            <a:ext cx="3060700" cy="179006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>
              <a:lnSpc>
                <a:spcPct val="115000"/>
              </a:lnSpc>
              <a:spcAft>
                <a:spcPts val="1000"/>
              </a:spcAft>
            </a:pPr>
            <a:endParaRPr lang="en-US" sz="1600">
              <a:effectLst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8" name="مربع نص 229"/>
          <p:cNvSpPr txBox="1"/>
          <p:nvPr/>
        </p:nvSpPr>
        <p:spPr>
          <a:xfrm>
            <a:off x="659765" y="8428355"/>
            <a:ext cx="3063875" cy="14484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>
              <a:lnSpc>
                <a:spcPct val="115000"/>
              </a:lnSpc>
              <a:spcAft>
                <a:spcPts val="1000"/>
              </a:spcAft>
            </a:pPr>
            <a:endParaRPr lang="en-US" sz="1600">
              <a:effectLst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211960" y="889517"/>
            <a:ext cx="144016" cy="58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21240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0" y="3448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2CCF39-EFD4-A24B-3239-B09F7E2F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KW" dirty="0"/>
              <a:t>كلمة السر</a:t>
            </a:r>
            <a:endParaRPr lang="en-GB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BCAB45E-1505-7956-92E0-D9A83B7A5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A4E7D61-BC28-4C87-095D-9DA7861E1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6"/>
          <a:stretch/>
        </p:blipFill>
        <p:spPr bwMode="auto">
          <a:xfrm>
            <a:off x="1979712" y="1296760"/>
            <a:ext cx="5764674" cy="51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98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Jumping Star | Timeline by Michal on Dribbbl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2477694"/>
            <a:ext cx="2912269" cy="218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how Concert Sticker by Eventim BR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83856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69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92451" y="1052736"/>
            <a:ext cx="92133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* تُنتج جذور النباتات و بعض أنواع الطحالب و بعض </a:t>
            </a:r>
          </a:p>
          <a:p>
            <a:pPr>
              <a:lnSpc>
                <a:spcPct val="150000"/>
              </a:lnSpc>
            </a:pPr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الحشرات أحماضا مشابهة لحمض الخل يســـــاعد في </a:t>
            </a:r>
          </a:p>
          <a:p>
            <a:pPr>
              <a:lnSpc>
                <a:spcPct val="150000"/>
              </a:lnSpc>
            </a:pPr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تفتيت و تكسر الصخور ( تجوية كيميائية ) .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23717" y="116632"/>
            <a:ext cx="7295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- تأثير الكائنات الحية على عملية التجوية :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9"/>
            <a:ext cx="1187624" cy="78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-92451" y="3933056"/>
            <a:ext cx="90899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* أي أن الكائنات الحية لها دور في إحداث التغيرات في </a:t>
            </a:r>
          </a:p>
          <a:p>
            <a:pPr>
              <a:lnSpc>
                <a:spcPct val="150000"/>
              </a:lnSpc>
            </a:pPr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سطح الأرض و  بالتالي فهي تؤثر على صخور  الأرض  </a:t>
            </a:r>
          </a:p>
          <a:p>
            <a:pPr>
              <a:lnSpc>
                <a:spcPct val="150000"/>
              </a:lnSpc>
            </a:pPr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و تُحدث لها تجوية كيميائية و ميكانيكية .</a:t>
            </a:r>
            <a:r>
              <a:rPr lang="ar-K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( نمو الجذور )</a:t>
            </a:r>
            <a:r>
              <a:rPr lang="ar-K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60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27384"/>
            <a:ext cx="918051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4000" b="1" dirty="0">
                <a:solidFill>
                  <a:srgbClr val="0070C0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- مما ســــبق يتضح أن الكائنات الحية تساهم في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4000" b="1" dirty="0">
                <a:solidFill>
                  <a:srgbClr val="0070C0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  تفتيت التربة بشكل مباشـــــر أو غير مباشر و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4000" b="1" dirty="0">
                <a:solidFill>
                  <a:srgbClr val="0070C0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  تُحدث تجوية ميكانيكية و كيميائية للصخور .</a:t>
            </a:r>
            <a:endParaRPr lang="en-US" sz="4000" b="1" dirty="0">
              <a:solidFill>
                <a:srgbClr val="0070C0"/>
              </a:solidFill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" y="6096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145594" y="4555299"/>
            <a:ext cx="782094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3200" b="1" dirty="0">
                <a:solidFill>
                  <a:schemeClr val="accent4">
                    <a:lumMod val="75000"/>
                  </a:schemeClr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1) عندما ينمو النبات بين شقوق الصخر فإنه يُنتج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3200" b="1" dirty="0">
                <a:solidFill>
                  <a:schemeClr val="accent4">
                    <a:lumMod val="75000"/>
                  </a:schemeClr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    قوة كبيرة تكفي لفلق الصخور و تكسيرها   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433484" y="6732657"/>
            <a:ext cx="7105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plified Arabic" pitchFamily="18" charset="-78"/>
              <a:ea typeface="Calibri" pitchFamily="34" charset="0"/>
              <a:cs typeface="Simplified Arabic" pitchFamily="18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KW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       </a:t>
            </a:r>
            <a:endParaRPr kumimoji="0" lang="ar-K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760403" y="1916832"/>
            <a:ext cx="2380780" cy="70788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4000" b="1" dirty="0">
                <a:solidFill>
                  <a:srgbClr val="C00000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- ملحوظة :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-73586" y="2564904"/>
            <a:ext cx="8750042" cy="49244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2600" b="1" dirty="0">
                <a:solidFill>
                  <a:schemeClr val="accent6">
                    <a:lumMod val="50000"/>
                  </a:schemeClr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* عوامل التجوية الميكانيكية ( الطبيعية )( الفيزيائية ) هي عملية تفكك</a:t>
            </a:r>
            <a:endParaRPr lang="en-US" sz="2600" b="1" dirty="0">
              <a:solidFill>
                <a:schemeClr val="accent6">
                  <a:lumMod val="50000"/>
                </a:schemeClr>
              </a:solidFill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" y="3183358"/>
            <a:ext cx="8676456" cy="49244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2600" b="1" dirty="0">
                <a:solidFill>
                  <a:srgbClr val="7030A0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* عوامل التجوية الكيميائية هي عملية تحلل .</a:t>
            </a:r>
            <a:endParaRPr lang="en-US" sz="2600" b="1" dirty="0">
              <a:solidFill>
                <a:srgbClr val="7030A0"/>
              </a:solidFill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159038" y="3816622"/>
            <a:ext cx="7021474" cy="70788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4000" b="1" dirty="0">
                <a:solidFill>
                  <a:srgbClr val="C00000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- التجوية الميكانيكية للكائنات الحية :</a:t>
            </a:r>
            <a:endParaRPr lang="en-US" sz="4000" b="1" dirty="0">
              <a:solidFill>
                <a:srgbClr val="C00000"/>
              </a:solidFill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-145594" y="5733256"/>
            <a:ext cx="7813937" cy="107721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3200" b="1" dirty="0">
                <a:solidFill>
                  <a:schemeClr val="accent4">
                    <a:lumMod val="50000"/>
                  </a:schemeClr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2) الحـيـوانـات الحـفـارة مثل الديـدان و النــمل و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3200" b="1" dirty="0">
                <a:solidFill>
                  <a:schemeClr val="accent4">
                    <a:lumMod val="50000"/>
                  </a:schemeClr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    السناجب تعمل على تقليب التربة . </a:t>
            </a:r>
          </a:p>
        </p:txBody>
      </p:sp>
    </p:spTree>
    <p:extLst>
      <p:ext uri="{BB962C8B-B14F-4D97-AF65-F5344CB8AC3E}">
        <p14:creationId xmlns:p14="http://schemas.microsoft.com/office/powerpoint/2010/main" val="16660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36512" y="1438905"/>
            <a:ext cx="865837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KW" sz="3200" b="1" dirty="0">
              <a:solidFill>
                <a:schemeClr val="accent4">
                  <a:lumMod val="50000"/>
                </a:schemeClr>
              </a:solidFill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3200" b="1" dirty="0">
                <a:solidFill>
                  <a:schemeClr val="accent4">
                    <a:lumMod val="50000"/>
                  </a:schemeClr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2) تفرز الطحالب أحماضــــــــا ضعيفة تعمل على إضعاف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3200" b="1" dirty="0">
                <a:solidFill>
                  <a:schemeClr val="accent4">
                    <a:lumMod val="50000"/>
                  </a:schemeClr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   الصخور و تسريع عملية التجوية .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chemeClr val="accent4">
                  <a:lumMod val="50000"/>
                </a:schemeClr>
              </a:solidFill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sp>
        <p:nvSpPr>
          <p:cNvPr id="9" name="مستطيل 8"/>
          <p:cNvSpPr/>
          <p:nvPr/>
        </p:nvSpPr>
        <p:spPr>
          <a:xfrm>
            <a:off x="2043630" y="59323"/>
            <a:ext cx="7067961" cy="70788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4000" b="1" dirty="0">
                <a:solidFill>
                  <a:srgbClr val="C00000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- التجوية الكيميائية للكائنات الحية :</a:t>
            </a:r>
            <a:endParaRPr lang="en-US" sz="4000" b="1" dirty="0">
              <a:solidFill>
                <a:srgbClr val="C00000"/>
              </a:solidFill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-108520" y="764704"/>
            <a:ext cx="8748464" cy="107721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3200" b="1" dirty="0">
                <a:solidFill>
                  <a:schemeClr val="accent4">
                    <a:lumMod val="50000"/>
                  </a:schemeClr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1) تفرز جذور النباتات أحماضا عضـوية مما يؤدي إلى تحلل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3200" b="1" dirty="0">
                <a:solidFill>
                  <a:schemeClr val="accent4">
                    <a:lumMod val="50000"/>
                  </a:schemeClr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   التربة و تغيّر خصائصها .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453532" y="3179440"/>
            <a:ext cx="4463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C00000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* التجوية </a:t>
            </a:r>
            <a:r>
              <a:rPr lang="ar-KW" sz="4000" b="1" dirty="0">
                <a:solidFill>
                  <a:srgbClr val="C00000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البيولوجية</a:t>
            </a:r>
            <a:r>
              <a:rPr lang="ar-SA" sz="4000" b="1" dirty="0">
                <a:solidFill>
                  <a:srgbClr val="C00000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: </a:t>
            </a:r>
            <a:endParaRPr lang="ar-KW" sz="4000" b="1" dirty="0">
              <a:solidFill>
                <a:srgbClr val="C00000"/>
              </a:solidFill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94235" y="3667958"/>
            <a:ext cx="6682021" cy="278537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4000" b="1" dirty="0">
                <a:solidFill>
                  <a:srgbClr val="0070C0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ه</a:t>
            </a:r>
            <a:r>
              <a:rPr lang="ar-KW" sz="4000" b="1" dirty="0">
                <a:solidFill>
                  <a:srgbClr val="0070C0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ـ</a:t>
            </a:r>
            <a:r>
              <a:rPr lang="ar-SA" sz="4000" b="1" dirty="0">
                <a:solidFill>
                  <a:srgbClr val="0070C0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ي </a:t>
            </a:r>
            <a:r>
              <a:rPr lang="ar-KW" sz="4000" b="1" dirty="0">
                <a:solidFill>
                  <a:srgbClr val="0070C0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الـتـجـويـة الـنـاتجـة عن تأثير الكائنات الحية على صخور الأرض </a:t>
            </a:r>
            <a:r>
              <a:rPr lang="ar-SA" sz="4000" b="1" dirty="0">
                <a:solidFill>
                  <a:srgbClr val="0070C0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</a:t>
            </a:r>
            <a:r>
              <a:rPr lang="ar-KW" sz="4000" b="1" dirty="0">
                <a:solidFill>
                  <a:srgbClr val="0070C0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و قد تكون ميكانيكية أو كيميائية </a:t>
            </a:r>
            <a:r>
              <a:rPr lang="ar-SA" sz="4000" b="1" dirty="0">
                <a:solidFill>
                  <a:srgbClr val="0070C0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.</a:t>
            </a:r>
            <a:endParaRPr lang="en-US" sz="4000" b="1" dirty="0">
              <a:solidFill>
                <a:srgbClr val="0070C0"/>
              </a:solidFill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60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378"/>
            <a:ext cx="9144000" cy="676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9"/>
            <a:ext cx="125963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/>
          <p:cNvPicPr/>
          <p:nvPr/>
        </p:nvPicPr>
        <p:blipFill>
          <a:blip r:embed="rId4"/>
          <a:stretch>
            <a:fillRect/>
          </a:stretch>
        </p:blipFill>
        <p:spPr>
          <a:xfrm>
            <a:off x="395536" y="1772816"/>
            <a:ext cx="84249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8" y="0"/>
            <a:ext cx="910847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8" y="0"/>
            <a:ext cx="125963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193"/>
          <p:cNvSpPr txBox="1"/>
          <p:nvPr/>
        </p:nvSpPr>
        <p:spPr>
          <a:xfrm>
            <a:off x="179512" y="3645024"/>
            <a:ext cx="8463880" cy="230425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ar-KW" sz="4000" b="1" i="0" dirty="0">
                <a:effectLst/>
                <a:latin typeface="Times New Roman"/>
                <a:ea typeface="Calibri"/>
                <a:cs typeface="PT Bold Heading"/>
              </a:rPr>
              <a:t>بســـــــبب تأثير عامل التجمد و الانصهار  و اختلاف درجة تمدد و انكماش العناصر المكونة للأسفلت مما أدى إلى اتساع هذه الشقوق .</a:t>
            </a:r>
            <a:endParaRPr lang="en-US" sz="4000" b="0" i="0" dirty="0">
              <a:effectLst/>
              <a:latin typeface="Times New Roman"/>
              <a:ea typeface="Calibri"/>
              <a:cs typeface="Simplified Arabic"/>
            </a:endParaRPr>
          </a:p>
        </p:txBody>
      </p:sp>
    </p:spTree>
    <p:extLst>
      <p:ext uri="{BB962C8B-B14F-4D97-AF65-F5344CB8AC3E}">
        <p14:creationId xmlns:p14="http://schemas.microsoft.com/office/powerpoint/2010/main" val="16660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" y="692696"/>
            <a:ext cx="118813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218"/>
          <p:cNvSpPr txBox="1"/>
          <p:nvPr/>
        </p:nvSpPr>
        <p:spPr>
          <a:xfrm>
            <a:off x="3131840" y="1844824"/>
            <a:ext cx="2819896" cy="230425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>
              <a:lnSpc>
                <a:spcPct val="150000"/>
              </a:lnSpc>
              <a:spcAft>
                <a:spcPts val="1000"/>
              </a:spcAft>
              <a:defRPr sz="4000" b="1" i="0">
                <a:effectLst/>
                <a:latin typeface="Times New Roman"/>
                <a:ea typeface="Calibri"/>
                <a:cs typeface="PT Bold Heading"/>
              </a:defRPr>
            </a:lvl1pPr>
          </a:lstStyle>
          <a:p>
            <a:pPr algn="ctr"/>
            <a:r>
              <a:rPr lang="ar-KW" sz="2200" dirty="0">
                <a:solidFill>
                  <a:srgbClr val="7030A0"/>
                </a:solidFill>
              </a:rPr>
              <a:t>تفتيت الصخور و تكوين التربة و تهويتها و سهولة حصول النباتات على المعادن اللازمة للنمو .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5" name="مربع نص 219"/>
          <p:cNvSpPr txBox="1"/>
          <p:nvPr/>
        </p:nvSpPr>
        <p:spPr>
          <a:xfrm>
            <a:off x="-36512" y="2204864"/>
            <a:ext cx="3240360" cy="230425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KW" sz="3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PT Bold Heading"/>
              </a:rPr>
              <a:t>ضعف بنية الصخور و هشاشتها و تكسيرها .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6" name="مربع نص 220"/>
          <p:cNvSpPr txBox="1"/>
          <p:nvPr/>
        </p:nvSpPr>
        <p:spPr>
          <a:xfrm>
            <a:off x="3131840" y="4005064"/>
            <a:ext cx="2839672" cy="230425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 algn="ctr">
              <a:lnSpc>
                <a:spcPct val="150000"/>
              </a:lnSpc>
              <a:spcAft>
                <a:spcPts val="1000"/>
              </a:spcAft>
              <a:defRPr sz="2200" b="1" i="0">
                <a:solidFill>
                  <a:srgbClr val="7030A0"/>
                </a:solidFill>
                <a:effectLst/>
                <a:latin typeface="Times New Roman"/>
                <a:ea typeface="Calibri"/>
                <a:cs typeface="PT Bold Heading"/>
              </a:defRPr>
            </a:lvl1pPr>
          </a:lstStyle>
          <a:p>
            <a:r>
              <a:rPr lang="ar-KW" sz="3200" dirty="0">
                <a:solidFill>
                  <a:schemeClr val="accent6">
                    <a:lumMod val="50000"/>
                  </a:schemeClr>
                </a:solidFill>
              </a:rPr>
              <a:t>مظهر جمالي .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ar-KW" sz="2000" dirty="0">
                <a:solidFill>
                  <a:schemeClr val="accent6">
                    <a:lumMod val="50000"/>
                  </a:schemeClr>
                </a:solidFill>
              </a:rPr>
              <a:t>تكشف طبقات الأرض يسهم في دراسة عمر الأرض و اكتشاف ما بها من معادن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مربع نص 222"/>
          <p:cNvSpPr txBox="1"/>
          <p:nvPr/>
        </p:nvSpPr>
        <p:spPr>
          <a:xfrm>
            <a:off x="782955" y="3990975"/>
            <a:ext cx="1955800" cy="172529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600">
                <a:effectLst/>
                <a:latin typeface="Times New Roman"/>
                <a:ea typeface="Calibri"/>
                <a:cs typeface="Simplified Arabic"/>
              </a:rPr>
              <a:t> </a:t>
            </a:r>
          </a:p>
        </p:txBody>
      </p:sp>
      <p:sp>
        <p:nvSpPr>
          <p:cNvPr id="8" name="مربع نص 224"/>
          <p:cNvSpPr txBox="1"/>
          <p:nvPr/>
        </p:nvSpPr>
        <p:spPr>
          <a:xfrm>
            <a:off x="-36512" y="3858689"/>
            <a:ext cx="3240360" cy="230661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 algn="ctr">
              <a:lnSpc>
                <a:spcPct val="115000"/>
              </a:lnSpc>
              <a:spcAft>
                <a:spcPts val="1000"/>
              </a:spcAft>
              <a:defRPr sz="3200" b="1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PT Bold Heading"/>
              </a:defRPr>
            </a:lvl1pPr>
          </a:lstStyle>
          <a:p>
            <a:r>
              <a:rPr lang="ar-KW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ar-KW" dirty="0">
                <a:solidFill>
                  <a:schemeClr val="accent4">
                    <a:lumMod val="50000"/>
                  </a:schemeClr>
                </a:solidFill>
              </a:rPr>
              <a:t>ضعف بنية الصخور و هشاشتها و تكسيرها .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13248</TotalTime>
  <Words>330</Words>
  <Application>Microsoft Office PowerPoint</Application>
  <PresentationFormat>عرض على الشاشة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10</vt:i4>
      </vt:variant>
    </vt:vector>
  </HeadingPairs>
  <TitlesOfParts>
    <vt:vector size="22" baseType="lpstr">
      <vt:lpstr>Arial</vt:lpstr>
      <vt:lpstr>Calibri</vt:lpstr>
      <vt:lpstr>Georgia</vt:lpstr>
      <vt:lpstr>Helvetica</vt:lpstr>
      <vt:lpstr>Simplified Arabic</vt:lpstr>
      <vt:lpstr>Tahoma</vt:lpstr>
      <vt:lpstr>Times New Roman</vt:lpstr>
      <vt:lpstr>Trebuchet MS</vt:lpstr>
      <vt:lpstr>Wingdings 3</vt:lpstr>
      <vt:lpstr>دفق الهواء</vt:lpstr>
      <vt:lpstr>1_نسق Office</vt:lpstr>
      <vt:lpstr>Facet</vt:lpstr>
      <vt:lpstr>3</vt:lpstr>
      <vt:lpstr>كلمة السر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99878923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زهراء محمد امان على</cp:lastModifiedBy>
  <cp:revision>95</cp:revision>
  <cp:lastPrinted>2022-11-22T07:14:48Z</cp:lastPrinted>
  <dcterms:created xsi:type="dcterms:W3CDTF">2019-06-28T13:51:20Z</dcterms:created>
  <dcterms:modified xsi:type="dcterms:W3CDTF">2023-10-05T04:05:31Z</dcterms:modified>
</cp:coreProperties>
</file>