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image6.jpg" ContentType="image/png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84" r:id="rId3"/>
    <p:sldMasterId id="2147483696" r:id="rId4"/>
    <p:sldMasterId id="2147483711" r:id="rId5"/>
    <p:sldMasterId id="2147483724" r:id="rId6"/>
    <p:sldMasterId id="2147483736" r:id="rId7"/>
    <p:sldMasterId id="2147483748" r:id="rId8"/>
    <p:sldMasterId id="2147483761" r:id="rId9"/>
  </p:sldMasterIdLst>
  <p:notesMasterIdLst>
    <p:notesMasterId r:id="rId37"/>
  </p:notesMasterIdLst>
  <p:sldIdLst>
    <p:sldId id="1202" r:id="rId10"/>
    <p:sldId id="1203" r:id="rId11"/>
    <p:sldId id="280" r:id="rId12"/>
    <p:sldId id="256" r:id="rId13"/>
    <p:sldId id="1194" r:id="rId14"/>
    <p:sldId id="257" r:id="rId15"/>
    <p:sldId id="258" r:id="rId16"/>
    <p:sldId id="269" r:id="rId17"/>
    <p:sldId id="259" r:id="rId18"/>
    <p:sldId id="260" r:id="rId19"/>
    <p:sldId id="261" r:id="rId20"/>
    <p:sldId id="262" r:id="rId21"/>
    <p:sldId id="263" r:id="rId22"/>
    <p:sldId id="326" r:id="rId23"/>
    <p:sldId id="264" r:id="rId24"/>
    <p:sldId id="309" r:id="rId25"/>
    <p:sldId id="310" r:id="rId26"/>
    <p:sldId id="313" r:id="rId27"/>
    <p:sldId id="311" r:id="rId28"/>
    <p:sldId id="265" r:id="rId29"/>
    <p:sldId id="266" r:id="rId30"/>
    <p:sldId id="267" r:id="rId31"/>
    <p:sldId id="1196" r:id="rId32"/>
    <p:sldId id="1198" r:id="rId33"/>
    <p:sldId id="1200" r:id="rId34"/>
    <p:sldId id="1201" r:id="rId35"/>
    <p:sldId id="1145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21B38EE-4976-4E3D-9F94-98403742195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560EE108-513C-46AA-B5AC-6878F1D0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3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EE108-513C-46AA-B5AC-6878F1D02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0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03540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2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76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5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3A8B2EC2-68FC-4C7E-9DE2-8A2DBE321671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54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defTabSz="914377">
              <a:defRPr/>
            </a:pPr>
            <a:fld id="{E7742E4E-A5EA-4ADE-AC86-05CEC9957C7D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4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D2FA0101-FAD2-458D-9731-E8612A0CEEE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88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7"/>
          </a:xfrm>
        </p:spPr>
        <p:txBody>
          <a:bodyPr rtlCol="1"/>
          <a:lstStyle/>
          <a:p>
            <a:pPr defTabSz="914377">
              <a:defRPr/>
            </a:pPr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7"/>
          </a:xfrm>
        </p:spPr>
        <p:txBody>
          <a:bodyPr rtlCol="1"/>
          <a:lstStyle/>
          <a:p>
            <a:pPr defTabSz="914377">
              <a:defRPr/>
            </a:pPr>
            <a:fld id="{F790156B-E25B-4E09-B1EF-76AD680D462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7"/>
          </a:xfrm>
        </p:spPr>
        <p:txBody>
          <a:bodyPr rtlCol="1"/>
          <a:lstStyle/>
          <a:p>
            <a:pPr defTabSz="914377">
              <a:defRPr/>
            </a:pPr>
            <a:fld id="{F25A965E-3C11-4F28-82DC-E30D63FAC43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B0077B5-3FF5-D642-A7FF-54F031E71970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55FCF16-A447-EE41-8CD6-39726E946C4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6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96C992-CFC4-40E3-A278-12AD3E8C0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4EB1DFD-7EEF-45FA-BEE4-E7F00EA8C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E37A4F-74E7-4063-A00A-2D91B289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723822-E545-4B22-BD4A-AAC51699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1DD72-4C46-4624-BE32-90E314F5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2748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ECE777-D9F9-45D0-9087-C4E8B3F1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0A3D09-637A-4F71-995E-5FE1B3E6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F3B482-EB0B-40F1-B18E-A8573098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F5B850-79D4-488E-A45C-D6957C2C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4724AF-3119-402D-9984-CB951752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0590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2F73F2-1ED6-455A-A092-46E287D3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836D45-7269-4727-810B-4D5048A3A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2C99A3-0E5D-4A0B-BEE1-0DBA2F5F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0DCF57-36BC-406C-9D98-707EE84A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43BBFD-6089-4007-A142-3C009FEE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504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A52DB7-340D-48BE-9F50-755A4B58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FB7BAB-5752-4932-87C3-8393EB499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9AED980-BC65-44C9-BE90-9FEE1908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A2C578-8F77-4E4F-90ED-2494F6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18A625D-6F12-4077-B156-F6ADB03E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A39BBB-B9FA-49CF-B645-904A47F1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6004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77E6C8-268D-4D7A-BF61-22E14CF0C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0C7C8F-DC7C-4832-99AC-22D218DB2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FC152C4-7C0F-405A-8AF4-360F1B651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79E8712-A499-43D7-9CF6-3602A11A9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3F8ECE7-3310-4A85-8890-2CC67A899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4848E48-8C9F-45D2-9F0F-BDCBBEA8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81C4134-2D1A-4147-84D1-05FC5B1E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D7EEFDE-5DD5-4919-B37C-FBD51C8D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1232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F22E03-2283-44FB-9F19-48372F0C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A2115E3-5909-4937-95BB-B2C47402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9CFF6F5-B238-4E8C-9084-EB325979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D4EFF7C-1EF3-435D-89DE-1E10C581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8770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8952156-AA03-4B9B-83DA-B9E3DF726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048FF5-D7AC-4E4A-B2B0-A8FB0797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F66F8A0-A019-4835-B1B3-9D94A013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0929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93D635-2627-4A74-B6CB-C1D3D8F2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CA6BBF-9987-4EA8-BDE7-7CC036C7B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A887C8D-7900-4DED-AD2C-64ADF1F3F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DB8ADC-613E-4500-8915-766EAB1B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519D7E-79E5-49A4-983E-57ED70C8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4738985-8295-4AD0-89E2-C13AAC34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88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8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A2E19C-63D4-468F-9FA4-6839BD0D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0119C33-8886-40E7-BB4B-503090298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B2B09EA-6A5A-432F-A676-ADEE45776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46B36BF-6E42-42AB-956E-59DF9105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6D529A2-0C64-48BF-B26C-5541BCF7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E09C28-5CB5-41BD-BB15-031D3B71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3819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7522A5-68DB-49A1-9295-C6EE5ED1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C10EA87-4417-4539-B784-235CE510C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CF74BC-EA71-487F-9F27-0615A711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5CBD85-6070-4439-9975-134F83B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DADEC0-ADB1-48C2-92FF-48E5F9ED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9445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447854F-ADA0-4D63-8030-455006225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2BAE7E-DF16-42B2-9760-8D7C30CC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10D956-A364-480D-8B93-D325438C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F9D304-E513-463A-97EB-F03AC244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F58724-0869-485E-A622-BE538D8D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4864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1" y="5052551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460EBD08-8BC1-4EDE-8D32-382F8620BA0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2" y="3132290"/>
            <a:ext cx="9567135" cy="1793167"/>
          </a:xfrm>
          <a:effectLst/>
        </p:spPr>
        <p:txBody>
          <a:bodyPr>
            <a:noAutofit/>
          </a:bodyPr>
          <a:lstStyle>
            <a:lvl1pPr marL="480058" indent="-342898" algn="l">
              <a:defRPr sz="405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80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35E7B2B8-2B5F-4A86-90BA-7416678ABCB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47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0" y="2172648"/>
            <a:ext cx="7955555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6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9B4AAF45-9CE3-4A2A-900D-0DF06650992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9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9E827F41-41EC-43A0-9B90-66AB9ED57EB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0" y="731519"/>
            <a:ext cx="4462272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marL="0" lvl="0" indent="0" algn="ctr" defTabSz="685797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2CB76EAC-8216-45D0-A280-C48EDD6D9CA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18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69430CA9-4AA6-4040-B9D0-75DE4034813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92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95265F85-75D3-4787-98EC-86CEB1B1041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5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4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8" y="2209806"/>
            <a:ext cx="4848113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1" y="731520"/>
            <a:ext cx="5356113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7" y="3497802"/>
            <a:ext cx="4518213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898" indent="0">
              <a:buNone/>
              <a:defRPr sz="900"/>
            </a:lvl2pPr>
            <a:lvl3pPr marL="685797" indent="0">
              <a:buNone/>
              <a:defRPr sz="750"/>
            </a:lvl3pPr>
            <a:lvl4pPr marL="1028696" indent="0">
              <a:buNone/>
              <a:defRPr sz="675"/>
            </a:lvl4pPr>
            <a:lvl5pPr marL="1371594" indent="0">
              <a:buNone/>
              <a:defRPr sz="675"/>
            </a:lvl5pPr>
            <a:lvl6pPr marL="1714492" indent="0">
              <a:buNone/>
              <a:defRPr sz="675"/>
            </a:lvl6pPr>
            <a:lvl7pPr marL="2057391" indent="0">
              <a:buNone/>
              <a:defRPr sz="675"/>
            </a:lvl7pPr>
            <a:lvl8pPr marL="2400290" indent="0">
              <a:buNone/>
              <a:defRPr sz="675"/>
            </a:lvl8pPr>
            <a:lvl9pPr marL="2743188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1D2A470D-40FE-481B-A2D1-DA1C8A1C358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7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7" y="1010487"/>
            <a:ext cx="4925485" cy="2163020"/>
          </a:xfrm>
        </p:spPr>
        <p:txBody>
          <a:bodyPr anchor="b"/>
          <a:lstStyle>
            <a:lvl1pPr marL="137159" indent="-137159">
              <a:buFont typeface="Georgia" pitchFamily="18" charset="0"/>
              <a:buChar char="*"/>
              <a:defRPr sz="1200"/>
            </a:lvl1pPr>
            <a:lvl2pPr marL="342898" indent="0">
              <a:buNone/>
              <a:defRPr sz="900"/>
            </a:lvl2pPr>
            <a:lvl3pPr marL="685797" indent="0">
              <a:buNone/>
              <a:defRPr sz="750"/>
            </a:lvl3pPr>
            <a:lvl4pPr marL="1028696" indent="0">
              <a:buNone/>
              <a:defRPr sz="675"/>
            </a:lvl4pPr>
            <a:lvl5pPr marL="1371594" indent="0">
              <a:buNone/>
              <a:defRPr sz="675"/>
            </a:lvl5pPr>
            <a:lvl6pPr marL="1714492" indent="0">
              <a:buNone/>
              <a:defRPr sz="675"/>
            </a:lvl6pPr>
            <a:lvl7pPr marL="2057391" indent="0">
              <a:buNone/>
              <a:defRPr sz="675"/>
            </a:lvl7pPr>
            <a:lvl8pPr marL="2400290" indent="0">
              <a:buNone/>
              <a:defRPr sz="675"/>
            </a:lvl8pPr>
            <a:lvl9pPr marL="2743188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DDF76596-9223-4328-A331-92CC642A2DD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80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6ABE2075-BCA2-41F3-B113-04406CEE7F2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81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3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5" y="731525"/>
            <a:ext cx="6439049" cy="489472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3"/>
            <a:fld id="{4E24C6DD-A6DA-4532-A8CE-669A5ABB9C7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16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1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1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1pPr>
            <a:lvl2pPr marL="0" indent="171450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2pPr>
            <a:lvl3pPr marL="0" indent="342898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3pPr>
            <a:lvl4pPr marL="0" indent="514348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4pPr>
            <a:lvl5pPr marL="0" indent="685797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3105" y="6523451"/>
            <a:ext cx="208390" cy="206467"/>
          </a:xfrm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15428627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90988">
              <a:lnSpc>
                <a:spcPct val="100000"/>
              </a:lnSpc>
              <a:spcBef>
                <a:spcPts val="0"/>
              </a:spcBef>
              <a:buSzTx/>
              <a:buNone/>
              <a:defRPr sz="193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6513813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36409514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90988">
              <a:lnSpc>
                <a:spcPct val="100000"/>
              </a:lnSpc>
              <a:spcBef>
                <a:spcPts val="0"/>
              </a:spcBef>
              <a:buSzTx/>
              <a:buNone/>
              <a:defRPr sz="193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1" y="2124253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12453847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1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3105" y="6523451"/>
            <a:ext cx="208390" cy="206467"/>
          </a:xfrm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5822970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1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90988">
              <a:lnSpc>
                <a:spcPct val="100000"/>
              </a:lnSpc>
              <a:spcBef>
                <a:spcPts val="0"/>
              </a:spcBef>
              <a:buSzTx/>
              <a:buNone/>
              <a:defRPr sz="193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6583960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79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90988">
              <a:lnSpc>
                <a:spcPct val="100000"/>
              </a:lnSpc>
              <a:spcBef>
                <a:spcPts val="0"/>
              </a:spcBef>
              <a:buSzTx/>
              <a:buNone/>
              <a:defRPr sz="1938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1">
              <a:lnSpc>
                <a:spcPct val="100000"/>
              </a:lnSpc>
              <a:spcBef>
                <a:spcPts val="675"/>
              </a:spcBef>
              <a:buSzTx/>
              <a:buNone/>
              <a:defRPr sz="2062" spc="-21"/>
            </a:lvl1pPr>
            <a:lvl2pPr marL="0" indent="171450" defTabSz="309561">
              <a:lnSpc>
                <a:spcPct val="100000"/>
              </a:lnSpc>
              <a:spcBef>
                <a:spcPts val="675"/>
              </a:spcBef>
              <a:buSzTx/>
              <a:buNone/>
              <a:defRPr sz="2062" spc="-21"/>
            </a:lvl2pPr>
            <a:lvl3pPr marL="0" indent="342898" defTabSz="309561">
              <a:lnSpc>
                <a:spcPct val="100000"/>
              </a:lnSpc>
              <a:spcBef>
                <a:spcPts val="675"/>
              </a:spcBef>
              <a:buSzTx/>
              <a:buNone/>
              <a:defRPr sz="2062" spc="-21"/>
            </a:lvl3pPr>
            <a:lvl4pPr marL="0" indent="514348" defTabSz="309561">
              <a:lnSpc>
                <a:spcPct val="100000"/>
              </a:lnSpc>
              <a:spcBef>
                <a:spcPts val="675"/>
              </a:spcBef>
              <a:buSzTx/>
              <a:buNone/>
              <a:defRPr sz="2062" spc="-21"/>
            </a:lvl4pPr>
            <a:lvl5pPr marL="0" indent="685797" defTabSz="309561">
              <a:lnSpc>
                <a:spcPct val="100000"/>
              </a:lnSpc>
              <a:spcBef>
                <a:spcPts val="675"/>
              </a:spcBef>
              <a:buSzTx/>
              <a:buNone/>
              <a:defRPr sz="2062" spc="-21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29842241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1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342898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514348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685797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44752186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1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898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48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797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290988">
              <a:lnSpc>
                <a:spcPct val="100000"/>
              </a:lnSpc>
              <a:spcBef>
                <a:spcPts val="0"/>
              </a:spcBef>
              <a:buSzTx/>
              <a:buNone/>
              <a:defRPr sz="1938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9840228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3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0275">
              <a:lnSpc>
                <a:spcPct val="100000"/>
              </a:lnSpc>
              <a:spcBef>
                <a:spcPts val="0"/>
              </a:spcBef>
              <a:buSzTx/>
              <a:buNone/>
              <a:defRPr sz="1309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3" y="2469931"/>
            <a:ext cx="10438077" cy="1918140"/>
          </a:xfrm>
          <a:prstGeom prst="rect">
            <a:avLst/>
          </a:prstGeom>
        </p:spPr>
        <p:txBody>
          <a:bodyPr/>
          <a:lstStyle>
            <a:lvl1pPr marL="0" marR="239595" indent="63384">
              <a:spcBef>
                <a:spcPts val="0"/>
              </a:spcBef>
              <a:buSzTx/>
              <a:buNone/>
              <a:defRPr sz="3187" spc="-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239595" indent="234833">
              <a:spcBef>
                <a:spcPts val="0"/>
              </a:spcBef>
              <a:buSzTx/>
              <a:buNone/>
              <a:defRPr sz="3187" spc="-6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239595" indent="406282">
              <a:spcBef>
                <a:spcPts val="0"/>
              </a:spcBef>
              <a:buSzTx/>
              <a:buNone/>
              <a:defRPr sz="3187" spc="-6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239595" indent="577732">
              <a:spcBef>
                <a:spcPts val="0"/>
              </a:spcBef>
              <a:buSzTx/>
              <a:buNone/>
              <a:defRPr sz="3187" spc="-6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239595" indent="749180">
              <a:spcBef>
                <a:spcPts val="0"/>
              </a:spcBef>
              <a:buSzTx/>
              <a:buNone/>
              <a:defRPr sz="3187" spc="-6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11297997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8387664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76880583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77191005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BFAEE-0E13-4A43-9626-87BBE846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3286C6-00CE-4190-B841-A4D48107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92EB80-5525-49A8-8FFF-C8B5DC89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289C5143-2C17-4947-B0AE-C9414AB05168}" type="datetimeFigureOut">
              <a:rPr lang="ar-KW" sz="1350" smtClean="0"/>
              <a:pPr defTabSz="685797">
                <a:defRPr/>
              </a:pPr>
              <a:t>26/11/1444</a:t>
            </a:fld>
            <a:endParaRPr lang="ar-KW" sz="135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61C8A1-2C83-42A0-B25D-2BF1F9E2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 sz="135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7F4158-F40A-4F70-9FA7-9D87EE9B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0667" y="6521334"/>
            <a:ext cx="208390" cy="206467"/>
          </a:xfrm>
        </p:spPr>
        <p:txBody>
          <a:bodyPr/>
          <a:lstStyle/>
          <a:p>
            <a:pPr algn="r" hangingPunct="1">
              <a:defRPr/>
            </a:pPr>
            <a:fld id="{1DAA915D-9639-4306-A56C-4BC85EA45B97}" type="slidenum">
              <a:rPr lang="ar-KW" kern="1200" smtClean="0"/>
              <a:pPr algn="r" hangingPunct="1">
                <a:defRPr/>
              </a:pPr>
              <a:t>‹#›</a:t>
            </a:fld>
            <a:endParaRPr lang="ar-KW" kern="1200"/>
          </a:p>
        </p:txBody>
      </p:sp>
    </p:spTree>
    <p:extLst>
      <p:ext uri="{BB962C8B-B14F-4D97-AF65-F5344CB8AC3E}">
        <p14:creationId xmlns:p14="http://schemas.microsoft.com/office/powerpoint/2010/main" val="3860753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A8A95B-46B9-41AF-A602-C97BD8B7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086E45A-1555-474B-938C-AAEDA3455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2" indent="0" algn="ctr">
              <a:buNone/>
              <a:defRPr sz="1125"/>
            </a:lvl2pPr>
            <a:lvl3pPr marL="514346" indent="0" algn="ctr">
              <a:buNone/>
              <a:defRPr sz="1012"/>
            </a:lvl3pPr>
            <a:lvl4pPr marL="771519" indent="0" algn="ctr">
              <a:buNone/>
              <a:defRPr sz="900"/>
            </a:lvl4pPr>
            <a:lvl5pPr marL="1028691" indent="0" algn="ctr">
              <a:buNone/>
              <a:defRPr sz="900"/>
            </a:lvl5pPr>
            <a:lvl6pPr marL="1285864" indent="0" algn="ctr">
              <a:buNone/>
              <a:defRPr sz="900"/>
            </a:lvl6pPr>
            <a:lvl7pPr marL="1543037" indent="0" algn="ctr">
              <a:buNone/>
              <a:defRPr sz="900"/>
            </a:lvl7pPr>
            <a:lvl8pPr marL="1800210" indent="0" algn="ctr">
              <a:buNone/>
              <a:defRPr sz="900"/>
            </a:lvl8pPr>
            <a:lvl9pPr marL="2057382" indent="0" algn="ctr">
              <a:buNone/>
              <a:defRPr sz="9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E1B49F-5F82-46B7-BE27-65D14EE0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6EDF91-88DE-4B5D-AB4A-85D44A6B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EACDB3-60C2-40D6-A8F9-0E2E83C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5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36A7C6-EBB1-41E4-84EE-D61008C7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AD4074-FF21-401E-AD43-59407CD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D1668F-2E3E-4899-BAF7-F11E9681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AFDD54-E497-4BF9-B0DD-0E547AE6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30AB3D-D425-428C-92DD-19841A9B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6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32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2EB4B-5CFC-49C4-AE8F-67420B7B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31283D-3ADB-4129-BEA8-2836F90F7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FC557A-483A-4474-978C-62461EBD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16C6F4-CEB7-4702-9EF4-697660ED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916E8A-23DA-4737-A81F-314B93D6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81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3D733-B998-4596-9FF9-1DEE9FFF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330B0A-8743-40D9-B343-E82A487D7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A1E2903-EE6D-4FFF-8EAF-F51BF95A3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84FA803-BE14-4041-8357-1BE30A24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A48AE5-C405-45A0-9175-67B13841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FDF22D-1C5E-4C18-B194-067833EB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36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29C0C-EDD2-4D29-83AD-AC444367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36CD7-D2EE-4DA4-87C5-5792E3EF2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2" indent="0">
              <a:buNone/>
              <a:defRPr sz="1125" b="1"/>
            </a:lvl2pPr>
            <a:lvl3pPr marL="514346" indent="0">
              <a:buNone/>
              <a:defRPr sz="1012" b="1"/>
            </a:lvl3pPr>
            <a:lvl4pPr marL="771519" indent="0">
              <a:buNone/>
              <a:defRPr sz="900" b="1"/>
            </a:lvl4pPr>
            <a:lvl5pPr marL="1028691" indent="0">
              <a:buNone/>
              <a:defRPr sz="900" b="1"/>
            </a:lvl5pPr>
            <a:lvl6pPr marL="1285864" indent="0">
              <a:buNone/>
              <a:defRPr sz="900" b="1"/>
            </a:lvl6pPr>
            <a:lvl7pPr marL="1543037" indent="0">
              <a:buNone/>
              <a:defRPr sz="900" b="1"/>
            </a:lvl7pPr>
            <a:lvl8pPr marL="1800210" indent="0">
              <a:buNone/>
              <a:defRPr sz="900" b="1"/>
            </a:lvl8pPr>
            <a:lvl9pPr marL="2057382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A3A3A05-78E0-402E-9DAF-92B63D15F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A28DEA4-227D-42AB-A85D-312976867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2" indent="0">
              <a:buNone/>
              <a:defRPr sz="1125" b="1"/>
            </a:lvl2pPr>
            <a:lvl3pPr marL="514346" indent="0">
              <a:buNone/>
              <a:defRPr sz="1012" b="1"/>
            </a:lvl3pPr>
            <a:lvl4pPr marL="771519" indent="0">
              <a:buNone/>
              <a:defRPr sz="900" b="1"/>
            </a:lvl4pPr>
            <a:lvl5pPr marL="1028691" indent="0">
              <a:buNone/>
              <a:defRPr sz="900" b="1"/>
            </a:lvl5pPr>
            <a:lvl6pPr marL="1285864" indent="0">
              <a:buNone/>
              <a:defRPr sz="900" b="1"/>
            </a:lvl6pPr>
            <a:lvl7pPr marL="1543037" indent="0">
              <a:buNone/>
              <a:defRPr sz="900" b="1"/>
            </a:lvl7pPr>
            <a:lvl8pPr marL="1800210" indent="0">
              <a:buNone/>
              <a:defRPr sz="900" b="1"/>
            </a:lvl8pPr>
            <a:lvl9pPr marL="2057382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BF8D48-FA1E-4D74-8E42-B09C158C4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5EF072C-7CC3-45A2-B695-43EC308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F047A1C-DE07-41A3-9800-B87FB420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0679855-E46F-4F1C-9240-8021FE1B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42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76545C-D01D-422B-96F7-FC461AF2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3171088-E45F-48B0-91D5-E803BB1F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3B7B793-FC43-4149-A357-AB99CF90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21C12AB-263F-41EA-AEFD-1C26FBF4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75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DA68F62-1319-4698-BD70-A4105CDA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B2E9D0A-079C-4A2C-9D8E-F253F59D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F416AE6-0AAD-4619-B9BB-72A801CF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5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818137-3602-4BD3-92D7-7A0B913C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8CC458-5230-4411-A445-82B07CFE0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E7DCE8-DA80-4B38-A9D4-31820683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2" indent="0">
              <a:buNone/>
              <a:defRPr sz="787"/>
            </a:lvl2pPr>
            <a:lvl3pPr marL="514346" indent="0">
              <a:buNone/>
              <a:defRPr sz="675"/>
            </a:lvl3pPr>
            <a:lvl4pPr marL="771519" indent="0">
              <a:buNone/>
              <a:defRPr sz="562"/>
            </a:lvl4pPr>
            <a:lvl5pPr marL="1028691" indent="0">
              <a:buNone/>
              <a:defRPr sz="562"/>
            </a:lvl5pPr>
            <a:lvl6pPr marL="1285864" indent="0">
              <a:buNone/>
              <a:defRPr sz="562"/>
            </a:lvl6pPr>
            <a:lvl7pPr marL="1543037" indent="0">
              <a:buNone/>
              <a:defRPr sz="562"/>
            </a:lvl7pPr>
            <a:lvl8pPr marL="1800210" indent="0">
              <a:buNone/>
              <a:defRPr sz="562"/>
            </a:lvl8pPr>
            <a:lvl9pPr marL="2057382" indent="0">
              <a:buNone/>
              <a:defRPr sz="56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29C30A-4707-441C-8F2C-901E2BF7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54B16B-B472-45B4-BE3D-9B535A98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55BC47-8F3D-4597-94BF-27EED509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64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971844-C73F-4150-B165-5D0E5B7D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121FDAE-6069-41A7-A392-CF0E0E7A4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2" indent="0">
              <a:buNone/>
              <a:defRPr sz="1575"/>
            </a:lvl2pPr>
            <a:lvl3pPr marL="514346" indent="0">
              <a:buNone/>
              <a:defRPr sz="1350"/>
            </a:lvl3pPr>
            <a:lvl4pPr marL="771519" indent="0">
              <a:buNone/>
              <a:defRPr sz="1125"/>
            </a:lvl4pPr>
            <a:lvl5pPr marL="1028691" indent="0">
              <a:buNone/>
              <a:defRPr sz="1125"/>
            </a:lvl5pPr>
            <a:lvl6pPr marL="1285864" indent="0">
              <a:buNone/>
              <a:defRPr sz="1125"/>
            </a:lvl6pPr>
            <a:lvl7pPr marL="1543037" indent="0">
              <a:buNone/>
              <a:defRPr sz="1125"/>
            </a:lvl7pPr>
            <a:lvl8pPr marL="1800210" indent="0">
              <a:buNone/>
              <a:defRPr sz="1125"/>
            </a:lvl8pPr>
            <a:lvl9pPr marL="2057382" indent="0">
              <a:buNone/>
              <a:defRPr sz="1125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0A1669A-1322-4620-BBC0-043AF425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2" indent="0">
              <a:buNone/>
              <a:defRPr sz="787"/>
            </a:lvl2pPr>
            <a:lvl3pPr marL="514346" indent="0">
              <a:buNone/>
              <a:defRPr sz="675"/>
            </a:lvl3pPr>
            <a:lvl4pPr marL="771519" indent="0">
              <a:buNone/>
              <a:defRPr sz="562"/>
            </a:lvl4pPr>
            <a:lvl5pPr marL="1028691" indent="0">
              <a:buNone/>
              <a:defRPr sz="562"/>
            </a:lvl5pPr>
            <a:lvl6pPr marL="1285864" indent="0">
              <a:buNone/>
              <a:defRPr sz="562"/>
            </a:lvl6pPr>
            <a:lvl7pPr marL="1543037" indent="0">
              <a:buNone/>
              <a:defRPr sz="562"/>
            </a:lvl7pPr>
            <a:lvl8pPr marL="1800210" indent="0">
              <a:buNone/>
              <a:defRPr sz="562"/>
            </a:lvl8pPr>
            <a:lvl9pPr marL="2057382" indent="0">
              <a:buNone/>
              <a:defRPr sz="56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57EA7F-2D2E-421F-9989-C8BC87AA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85AA93-8131-4538-9F36-04DF2C9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F426C05-E298-47B2-8066-00A6D70D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0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10400E-68B5-4F60-A12B-F44B0BAB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DEE8805-D90D-4B6D-BBAF-F998F7EAC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074FD3-E7E8-400D-B5B2-441A94EE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D1F507-490F-40AA-8409-51E69AC0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3D381E-36EB-4237-93E2-71FAB256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4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7ABC157-FF2C-4A36-869D-E7F0A2E7D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E2A24A0-BC82-4D40-A6EC-D6EE1775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1839E6-D6AF-4FE9-99E8-492BEA0B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815FE6-1F65-4F91-94AD-04625722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B7ED83-6C01-4943-A8DB-C64C4833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934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A8A95B-46B9-41AF-A602-C97BD8B7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086E45A-1555-474B-938C-AAEDA3455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E1B49F-5F82-46B7-BE27-65D14EE0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6EDF91-88DE-4B5D-AB4A-85D44A6B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EACDB3-60C2-40D6-A8F9-0E2E83C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6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7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36A7C6-EBB1-41E4-84EE-D61008C7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AD4074-FF21-401E-AD43-59407CD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D1668F-2E3E-4899-BAF7-F11E9681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AFDD54-E497-4BF9-B0DD-0E547AE6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30AB3D-D425-428C-92DD-19841A9B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7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2EB4B-5CFC-49C4-AE8F-67420B7B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31283D-3ADB-4129-BEA8-2836F90F7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FC557A-483A-4474-978C-62461EBD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16C6F4-CEB7-4702-9EF4-697660ED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916E8A-23DA-4737-A81F-314B93D6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34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3D733-B998-4596-9FF9-1DEE9FFF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330B0A-8743-40D9-B343-E82A487D7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A1E2903-EE6D-4FFF-8EAF-F51BF95A3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84FA803-BE14-4041-8357-1BE30A24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A48AE5-C405-45A0-9175-67B13841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FDF22D-1C5E-4C18-B194-067833EB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59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29C0C-EDD2-4D29-83AD-AC444367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36CD7-D2EE-4DA4-87C5-5792E3EF2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A3A3A05-78E0-402E-9DAF-92B63D15F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A28DEA4-227D-42AB-A85D-312976867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BF8D48-FA1E-4D74-8E42-B09C158C4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5EF072C-7CC3-45A2-B695-43EC308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F047A1C-DE07-41A3-9800-B87FB420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0679855-E46F-4F1C-9240-8021FE1B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13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76545C-D01D-422B-96F7-FC461AF2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3171088-E45F-48B0-91D5-E803BB1F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3B7B793-FC43-4149-A357-AB99CF90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21C12AB-263F-41EA-AEFD-1C26FBF4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43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DA68F62-1319-4698-BD70-A4105CDA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B2E9D0A-079C-4A2C-9D8E-F253F59D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F416AE6-0AAD-4619-B9BB-72A801CF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8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818137-3602-4BD3-92D7-7A0B913C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8CC458-5230-4411-A445-82B07CFE0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E7DCE8-DA80-4B38-A9D4-31820683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29C30A-4707-441C-8F2C-901E2BF7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54B16B-B472-45B4-BE3D-9B535A98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55BC47-8F3D-4597-94BF-27EED509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46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971844-C73F-4150-B165-5D0E5B7D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121FDAE-6069-41A7-A392-CF0E0E7A4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0A1669A-1322-4620-BBC0-043AF425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57EA7F-2D2E-421F-9989-C8BC87AA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85AA93-8131-4538-9F36-04DF2C9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F426C05-E298-47B2-8066-00A6D70D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39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10400E-68B5-4F60-A12B-F44B0BAB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DEE8805-D90D-4B6D-BBAF-F998F7EAC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074FD3-E7E8-400D-B5B2-441A94EE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D1F507-490F-40AA-8409-51E69AC0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3D381E-36EB-4237-93E2-71FAB256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8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7ABC157-FF2C-4A36-869D-E7F0A2E7D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E2A24A0-BC82-4D40-A6EC-D6EE1775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1839E6-D6AF-4FE9-99E8-492BEA0B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815FE6-1F65-4F91-94AD-04625722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B7ED83-6C01-4943-A8DB-C64C4833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8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4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7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3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7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78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0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1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4"/>
            <a:ext cx="3079271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166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1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5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BC67D9B1-59D3-41C9-BB86-978B7F352C7C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837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6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155D9C02-35F4-4283-92A3-12E402C65594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837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1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1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6" y="2936657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1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8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4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8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5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F0D70280-255F-4474-A6D2-81CDCFD66DF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10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9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6" y="3422649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5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defTabSz="914377">
              <a:defRPr/>
            </a:pPr>
            <a:fld id="{3D7CB834-6F68-4798-AB11-F9570725C9F2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638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0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6" y="4455484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8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defTabSz="914377">
              <a:defRPr/>
            </a:pPr>
            <a:fld id="{FAB52DE2-EBBC-43C3-8132-8A452C14C09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81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1" y="4182157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8" y="1857605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7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89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2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defTabSz="914377">
              <a:defRPr/>
            </a:pPr>
            <a:fld id="{A3713816-54FD-49B3-AA94-AA52804E3496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48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6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1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1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defTabSz="914377">
              <a:defRPr/>
            </a:pPr>
            <a:fld id="{F3C8E8CA-3E73-40F9-B359-32586F2158B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0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D615D-D274-4177-A652-551CDF4F5FD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07E32-499A-4CBE-A92D-01B63D4E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6A84E15-B8A1-4D9C-864F-9AC66E9E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0C86E0-C5D1-4E91-90B7-1EAA0DA8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620E-6D06-4D5F-AF89-1A2CAEDCF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D8DD-1BA5-4FC4-8542-CDD2C16C78C9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AF89D4-8B1E-4C58-9AEB-B0205F00B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7AD60B-F3B8-4A09-B7B6-055F250F8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5059-BFAC-44C2-97FD-E4DEC921224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4674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6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3"/>
            <a:fld id="{07DD35A6-180C-476E-98F9-0011093D8EA8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6/14/2023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3" y="6172206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3"/>
            <a:r>
              <a:rPr lang="ar-SA">
                <a:solidFill>
                  <a:prstClr val="black">
                    <a:lumMod val="50000"/>
                    <a:lumOff val="50000"/>
                  </a:prstClr>
                </a:solidFill>
              </a:rPr>
              <a:t>المعلمة / إيمان علي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6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3"/>
            <a:fld id="{9A297634-0628-46F0-BE8E-E8FC90CF5EAC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3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8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240029" indent="-240029" algn="r" defTabSz="685797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171450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78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17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57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2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1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64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492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06" indent="-137159" algn="r" defTabSz="685797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1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3105" y="6521334"/>
            <a:ext cx="208390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4">
              <a:defRPr sz="675">
                <a:solidFill>
                  <a:srgbClr val="000000"/>
                </a:solidFill>
              </a:defRPr>
            </a:lvl1pPr>
          </a:lstStyle>
          <a:p>
            <a:pPr algn="r" hangingPunct="1">
              <a:defRPr/>
            </a:pPr>
            <a:fld id="{86CB4B4D-7CA3-9044-876B-883B54F8677D}" type="slidenum">
              <a:rPr lang="en-US" kern="1200" smtClean="0"/>
              <a:pPr algn="r" hangingPunct="1"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6764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ransition spd="med"/>
  <p:txStyles>
    <p:titleStyle>
      <a:lvl1pPr marL="0" marR="0" indent="0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898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48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797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46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696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45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594" algn="r" defTabSz="91437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7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599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57198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797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14396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42995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71594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00193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28792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57391" marR="0" indent="-228599" algn="r" defTabSz="914373" rtl="1" latinLnBrk="0">
        <a:lnSpc>
          <a:spcPct val="90000"/>
        </a:lnSpc>
        <a:spcBef>
          <a:spcPts val="1687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898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48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797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46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696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45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594" algn="ctr" defTabSz="21907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EDCEC0B-B14C-4103-BAFC-9521A29D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73EADF4-0BA4-43DB-93B1-4BE40302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18FDF4-DDCD-4DB7-A8DB-C24C6E388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46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72BB3C-CF11-4C2C-A61D-9091C088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46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8E7599-44FC-446C-9CBF-82EBF8241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46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514346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3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r" defTabSz="514346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r" defTabSz="514346" rtl="1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2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5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8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0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23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6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9" indent="-128587" algn="r" defTabSz="514346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6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19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1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4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7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0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82" algn="r" defTabSz="514346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EDCEC0B-B14C-4103-BAFC-9521A29D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73EADF4-0BA4-43DB-93B1-4BE40302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18FDF4-DDCD-4DB7-A8DB-C24C6E388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7">
              <a:defRPr/>
            </a:pPr>
            <a:fld id="{C9FD5305-7916-4F29-BDA6-C33D1FB86167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72BB3C-CF11-4C2C-A61D-9091C088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8E7599-44FC-446C-9CBF-82EBF8241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7">
              <a:defRPr/>
            </a:pPr>
            <a:fld id="{1369DD91-F664-4D4C-9D99-48AA79B0E4A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79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6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r" defTabSz="685797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797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r" defTabSz="68579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r" defTabSz="685797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89"/>
            <a:ext cx="12192000" cy="1673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7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11BB8A5C-38B1-47B3-9486-5795D6B23F4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6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sldNum="0" hdr="0" ftr="0" dt="0"/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wav"/><Relationship Id="rId11" Type="http://schemas.openxmlformats.org/officeDocument/2006/relationships/image" Target="../media/image42.png"/><Relationship Id="rId5" Type="http://schemas.microsoft.com/office/2007/relationships/media" Target="../media/media5.wav"/><Relationship Id="rId10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microsoft.com/office/2007/relationships/hdphoto" Target="../media/hdphoto1.wdp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wav"/><Relationship Id="rId11" Type="http://schemas.openxmlformats.org/officeDocument/2006/relationships/image" Target="../media/image43.jpeg"/><Relationship Id="rId5" Type="http://schemas.microsoft.com/office/2007/relationships/media" Target="../media/media5.wav"/><Relationship Id="rId10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wav"/><Relationship Id="rId11" Type="http://schemas.openxmlformats.org/officeDocument/2006/relationships/image" Target="../media/image15.png"/><Relationship Id="rId5" Type="http://schemas.microsoft.com/office/2007/relationships/media" Target="../media/media5.wav"/><Relationship Id="rId10" Type="http://schemas.openxmlformats.org/officeDocument/2006/relationships/audio" Target="../media/audio2.wav"/><Relationship Id="rId4" Type="http://schemas.openxmlformats.org/officeDocument/2006/relationships/audio" Target="../media/media4.wav"/><Relationship Id="rId9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hyperlink" Target="https://svgsilh.com/ar/3f51b5/tag/%D8%A7%D9%84%D8%B9%D8%AF%D8%B3%D8%A9-1.htm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hyperlink" Target="https://svgsilh.com/ar/ff5722/tag/%D8%AA%D8%AC%D8%AF-1.html" TargetMode="External"/><Relationship Id="rId9" Type="http://schemas.openxmlformats.org/officeDocument/2006/relationships/hyperlink" Target="https://svgsilh.com/ar/image/303408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Valanda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5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8852" y="1426188"/>
            <a:ext cx="11014364" cy="217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KW" sz="4000" dirty="0"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- </a:t>
            </a:r>
            <a:r>
              <a:rPr lang="ar-KW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تقرأ المتعلمات الأمثلة الآتية قراءة مضبوطة الشكل ، محددة الفعل مضبوطًا بالشكل بخط الرقعة قبل دخول همزة الاستفهام عليه</a:t>
            </a:r>
            <a:r>
              <a:rPr lang="ar-KW" sz="4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وذلك باستخدام استراتيجية </a:t>
            </a:r>
            <a:r>
              <a:rPr lang="ar-KW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( الكرسي الساخن) </a:t>
            </a:r>
            <a:r>
              <a:rPr lang="ar-KW" sz="4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للوصول لمثل ما يأتي :</a:t>
            </a:r>
            <a:endParaRPr lang="en-US" sz="4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تطبيق استراتيجية الكرسي الساخن في درس النص الشعري">
            <a:extLst>
              <a:ext uri="{FF2B5EF4-FFF2-40B4-BE49-F238E27FC236}">
                <a16:creationId xmlns:a16="http://schemas.microsoft.com/office/drawing/2014/main" id="{A10857DF-07C4-4E2B-9BB0-3D04E001D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932" r="18170" b="38160"/>
          <a:stretch/>
        </p:blipFill>
        <p:spPr bwMode="auto">
          <a:xfrm>
            <a:off x="5283934" y="3838237"/>
            <a:ext cx="2190292" cy="2842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52696AE-8951-4F6E-A677-F586291CB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45" y="-26505"/>
            <a:ext cx="4338256" cy="11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8539EF-0A4D-493C-BE04-57BCA6B9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48" y="2504"/>
            <a:ext cx="433825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87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39429" y="328218"/>
            <a:ext cx="45291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أَؤُكْرِمُكَ وَ تُكْرِمُني ؟ </a:t>
            </a:r>
          </a:p>
          <a:p>
            <a:pPr algn="justLow">
              <a:lnSpc>
                <a:spcPct val="115000"/>
              </a:lnSpc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أَؤُعْطيكَ وَ تُعْطيني؟  </a:t>
            </a:r>
          </a:p>
          <a:p>
            <a:pPr algn="justLow">
              <a:lnSpc>
                <a:spcPct val="115000"/>
              </a:lnSpc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أَؤُنْبِئُكُمْ بالخيرِ ؟  </a:t>
            </a:r>
          </a:p>
          <a:p>
            <a:pPr algn="justLow">
              <a:lnSpc>
                <a:spcPct val="115000"/>
              </a:lnSpc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SA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أَأَتَوَضَّأُ للصَّلاةِ ؟    </a:t>
            </a:r>
          </a:p>
          <a:p>
            <a:pPr algn="justLow">
              <a:lnSpc>
                <a:spcPct val="115000"/>
              </a:lnSpc>
            </a:pP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أَئِنَّكَ ذاهِب ؟   </a:t>
            </a:r>
          </a:p>
          <a:p>
            <a:pPr algn="justLow">
              <a:lnSpc>
                <a:spcPct val="115000"/>
              </a:lnSpc>
            </a:pP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</a:t>
            </a:r>
            <a:r>
              <a:rPr lang="ar-KW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أَئِذا جِئتُ أكرمتني ؟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Image result for â«ÙÙØ¯ ÙÙØ±Ø£ ÙØ±ØªÙÙâ¬â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 r="163" b="21894"/>
          <a:stretch/>
        </p:blipFill>
        <p:spPr bwMode="auto">
          <a:xfrm>
            <a:off x="3986644" y="1995055"/>
            <a:ext cx="4246419" cy="32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04800" y="478250"/>
            <a:ext cx="390500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en-US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أُكْرِمُكَ .</a:t>
            </a:r>
            <a:endParaRPr lang="ar-SA" sz="32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endParaRPr lang="en-US" sz="3200" b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Low">
              <a:lnSpc>
                <a:spcPct val="115000"/>
              </a:lnSpc>
            </a:pPr>
            <a:r>
              <a:rPr lang="en-US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</a:t>
            </a:r>
            <a:r>
              <a:rPr lang="en-US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أُعْطيكَ .</a:t>
            </a:r>
            <a:endParaRPr lang="ar-SA" sz="32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endParaRPr lang="en-US" sz="3200" b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Low">
              <a:lnSpc>
                <a:spcPct val="115000"/>
              </a:lnSpc>
            </a:pPr>
            <a:r>
              <a:rPr lang="en-US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</a:t>
            </a:r>
            <a:r>
              <a:rPr lang="ar-KW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أُنْبِئُكُمْ .</a:t>
            </a:r>
            <a:endParaRPr lang="ar-SA" sz="32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endParaRPr lang="ar-SA" sz="3200" b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أَتَوَضَّأُ .</a:t>
            </a:r>
            <a:endParaRPr lang="ar-SA" sz="32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Low">
              <a:lnSpc>
                <a:spcPct val="115000"/>
              </a:lnSpc>
            </a:pPr>
            <a:endParaRPr lang="en-US" sz="3200" b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Low">
              <a:lnSpc>
                <a:spcPct val="115000"/>
              </a:lnSpc>
              <a:buFont typeface="Wingdings" panose="05000000000000000000" pitchFamily="2" charset="2"/>
              <a:buChar char="Û"/>
            </a:pPr>
            <a:r>
              <a:rPr lang="ar-KW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إِنَّكَ ذاهب .</a:t>
            </a:r>
            <a:endParaRPr lang="ar-SA" sz="32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Low">
              <a:lnSpc>
                <a:spcPct val="115000"/>
              </a:lnSpc>
            </a:pPr>
            <a:endParaRPr lang="en-US" sz="3200" b="1" dirty="0">
              <a:solidFill>
                <a:srgbClr val="00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</a:t>
            </a:r>
            <a:r>
              <a:rPr lang="ar-KW" sz="3200" b="1" dirty="0">
                <a:solidFill>
                  <a:srgbClr val="0033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إِذا جِئْتَ </a:t>
            </a:r>
            <a:endParaRPr lang="en-US" sz="32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332729"/>
            <a:ext cx="1188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ar-KW" sz="4000" b="1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تتناقش المتعلمات شفهيًا في التغييرات التي حدثت في رسم الكلمات التي بدأت </a:t>
            </a:r>
            <a:r>
              <a:rPr lang="ar-KW" sz="4000" b="1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بهمزة قطع </a:t>
            </a:r>
            <a:r>
              <a:rPr lang="ar-KW" sz="4000" b="1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بعد دخول </a:t>
            </a:r>
            <a:r>
              <a:rPr lang="ar-KW" sz="4000" b="1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همزة الاستفهام </a:t>
            </a:r>
            <a:r>
              <a:rPr lang="ar-KW" sz="4000" b="1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عليها</a:t>
            </a:r>
            <a:r>
              <a:rPr lang="ar-KW" sz="4000" b="1" dirty="0">
                <a:solidFill>
                  <a:srgbClr val="00206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للوصول لمثل ما يأتي :</a:t>
            </a:r>
            <a:endParaRPr lang="en-US" sz="4000" b="1" dirty="0">
              <a:solidFill>
                <a:srgbClr val="002060"/>
              </a:solidFill>
              <a:highlight>
                <a:srgbClr val="00FFFF"/>
              </a:highlight>
            </a:endParaRPr>
          </a:p>
        </p:txBody>
      </p:sp>
      <p:pic>
        <p:nvPicPr>
          <p:cNvPr id="4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68" y="3277711"/>
            <a:ext cx="4273320" cy="35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937CDC7D-6D53-4E13-8593-95B1D4F7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6"/>
          <a:stretch>
            <a:fillRect/>
          </a:stretch>
        </p:blipFill>
        <p:spPr bwMode="auto">
          <a:xfrm>
            <a:off x="1219729" y="3143686"/>
            <a:ext cx="2835436" cy="319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5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تمرير عمودي 4"/>
          <p:cNvSpPr/>
          <p:nvPr/>
        </p:nvSpPr>
        <p:spPr>
          <a:xfrm>
            <a:off x="0" y="471055"/>
            <a:ext cx="9933709" cy="5846618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1004454" y="1340869"/>
            <a:ext cx="7924799" cy="4552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SA" sz="3600" dirty="0">
                <a:latin typeface="Arial" panose="020B0604020202020204" pitchFamily="34" charset="0"/>
                <a:ea typeface="Calibri" panose="020F0502020204030204" pitchFamily="34" charset="0"/>
                <a:cs typeface="Sultan bold" pitchFamily="2" charset="-78"/>
              </a:rPr>
              <a:t>همزة القطع إذا سبقها همزة الاستفهام، أو همزة النداء، فهناك طريقتين لكتابتها، </a:t>
            </a:r>
            <a:r>
              <a:rPr lang="ar-SA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Sultan bold" pitchFamily="2" charset="-78"/>
              </a:rPr>
              <a:t>إمّا أن تترك همزة القطع على حالها وتكتب من غير تغيير، مثال همزة الاستفهام:(أَأُعلم، أَأُكرم)، وفي همزة النداء مثل: (أَأُستاذي، أَأِبراهيم)،</a:t>
            </a:r>
            <a:r>
              <a:rPr lang="ar-SA" sz="3600" dirty="0">
                <a:latin typeface="Arial" panose="020B0604020202020204" pitchFamily="34" charset="0"/>
                <a:ea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3600" dirty="0">
                <a:solidFill>
                  <a:srgbClr val="003300"/>
                </a:solidFill>
                <a:latin typeface="Arial" panose="020B0604020202020204" pitchFamily="34" charset="0"/>
                <a:ea typeface="Calibri" panose="020F0502020204030204" pitchFamily="34" charset="0"/>
                <a:cs typeface="Sultan bold" pitchFamily="2" charset="-78"/>
              </a:rPr>
              <a:t>وإمّا أن نكتب همزة القطع على حرف يناسب حركتها، وهنا تدخل همزة القطع في حكم همزة الوصل، مثل: (أَؤُعلم، أَؤُستاذي، أَؤُنبئكم)</a:t>
            </a:r>
            <a:r>
              <a:rPr lang="en-US" sz="3600" dirty="0">
                <a:solidFill>
                  <a:srgbClr val="003300"/>
                </a:solidFill>
                <a:latin typeface="Arial" panose="020B0604020202020204" pitchFamily="34" charset="0"/>
                <a:ea typeface="Calibri" panose="020F0502020204030204" pitchFamily="34" charset="0"/>
                <a:cs typeface="Sultan bold" pitchFamily="2" charset="-78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77632" t="21363" r="3520" b="20802"/>
          <a:stretch/>
        </p:blipFill>
        <p:spPr>
          <a:xfrm>
            <a:off x="9393382" y="1340869"/>
            <a:ext cx="2133601" cy="46581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9939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F9AC54-BFB4-46ED-9D71-5C0B0081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44571" r="39310" b="26901"/>
          <a:stretch>
            <a:fillRect/>
          </a:stretch>
        </p:blipFill>
        <p:spPr bwMode="auto">
          <a:xfrm>
            <a:off x="9713843" y="1619415"/>
            <a:ext cx="2263183" cy="500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6AD0F4-2A4D-4E28-A4F7-B51443EB46D3}"/>
              </a:ext>
            </a:extLst>
          </p:cNvPr>
          <p:cNvSpPr/>
          <p:nvPr/>
        </p:nvSpPr>
        <p:spPr>
          <a:xfrm>
            <a:off x="7123114" y="2322514"/>
            <a:ext cx="1025525" cy="3778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KW" sz="1350">
              <a:solidFill>
                <a:srgbClr val="00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E89075A-7C39-4BC0-91D7-051CDFA4A6D7}"/>
              </a:ext>
            </a:extLst>
          </p:cNvPr>
          <p:cNvSpPr/>
          <p:nvPr/>
        </p:nvSpPr>
        <p:spPr>
          <a:xfrm>
            <a:off x="682437" y="82158"/>
            <a:ext cx="11118574" cy="13170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SA" sz="2700" b="1" dirty="0">
                <a:solidFill>
                  <a:schemeClr val="tx1"/>
                </a:solidFill>
              </a:rPr>
              <a:t>- </a:t>
            </a:r>
            <a:r>
              <a:rPr lang="ar-KW" sz="3200" b="1" dirty="0">
                <a:solidFill>
                  <a:schemeClr val="tx1"/>
                </a:solidFill>
              </a:rPr>
              <a:t>هيا بنا نساعد  زميلتنا </a:t>
            </a:r>
            <a:r>
              <a:rPr lang="ar-KW" sz="3200" b="1" dirty="0">
                <a:solidFill>
                  <a:srgbClr val="C00000"/>
                </a:solidFill>
              </a:rPr>
              <a:t>صفا </a:t>
            </a:r>
            <a:r>
              <a:rPr lang="ar-KW" sz="3200" b="1" dirty="0">
                <a:solidFill>
                  <a:schemeClr val="tx1"/>
                </a:solidFill>
              </a:rPr>
              <a:t>في كتابة الكلمتين التاليتين بعد دخول همزة الاستفهام عليهما مراعية رسم همزة القطع:</a:t>
            </a:r>
            <a:endParaRPr lang="ar-KW" sz="2700" b="1" dirty="0">
              <a:solidFill>
                <a:schemeClr val="tx1"/>
              </a:solidFill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1153045-E41A-40CF-95C2-7C49CF6F7188}"/>
              </a:ext>
            </a:extLst>
          </p:cNvPr>
          <p:cNvSpPr/>
          <p:nvPr/>
        </p:nvSpPr>
        <p:spPr>
          <a:xfrm>
            <a:off x="6212497" y="1524001"/>
            <a:ext cx="3262807" cy="1905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40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أُقّدِّمُ</a:t>
            </a:r>
            <a:endParaRPr lang="ar-KW" sz="3200" b="1" dirty="0">
              <a:solidFill>
                <a:srgbClr val="C00000"/>
              </a:solidFill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4A149E6-210C-4C80-B46B-003399F98677}"/>
              </a:ext>
            </a:extLst>
          </p:cNvPr>
          <p:cNvSpPr/>
          <p:nvPr/>
        </p:nvSpPr>
        <p:spPr>
          <a:xfrm>
            <a:off x="607347" y="1524001"/>
            <a:ext cx="3262807" cy="1905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571500" lvl="0" indent="-571500">
              <a:buFontTx/>
              <a:buChar char="-"/>
            </a:pPr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أُلْقي</a:t>
            </a:r>
            <a:r>
              <a:rPr lang="ar-KW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SA" sz="40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04384571-A84D-413A-8437-6788ABEB110A}"/>
              </a:ext>
            </a:extLst>
          </p:cNvPr>
          <p:cNvSpPr/>
          <p:nvPr/>
        </p:nvSpPr>
        <p:spPr>
          <a:xfrm>
            <a:off x="6494292" y="3429000"/>
            <a:ext cx="2744957" cy="3429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justLow">
              <a:lnSpc>
                <a:spcPct val="115000"/>
              </a:lnSpc>
              <a:tabLst>
                <a:tab pos="6696075" algn="l"/>
              </a:tabLst>
            </a:pPr>
            <a:endParaRPr lang="ar-KW" sz="4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Low">
              <a:lnSpc>
                <a:spcPct val="115000"/>
              </a:lnSpc>
              <a:tabLst>
                <a:tab pos="6696075" algn="l"/>
              </a:tabLst>
            </a:pPr>
            <a:r>
              <a:rPr lang="ar-KW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أَأُقَدِّمُ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/    </a:t>
            </a:r>
            <a:r>
              <a:rPr lang="ar-KW" sz="4000" b="1" dirty="0" err="1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أَؤُقَدِّمُ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B25E61EB-4302-41CD-9DBC-561E6F9D72B0}"/>
              </a:ext>
            </a:extLst>
          </p:cNvPr>
          <p:cNvSpPr/>
          <p:nvPr/>
        </p:nvSpPr>
        <p:spPr>
          <a:xfrm>
            <a:off x="866273" y="3475202"/>
            <a:ext cx="2744957" cy="338279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أَأُلْقي</a:t>
            </a:r>
            <a:r>
              <a:rPr lang="ar-KW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KW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KW" sz="4000" b="1" dirty="0" err="1">
                <a:solidFill>
                  <a:srgbClr val="0033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أَؤُلْقي</a:t>
            </a:r>
            <a:r>
              <a:rPr lang="ar-KW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KW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5528" y="1644693"/>
            <a:ext cx="11720945" cy="151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KW" sz="4400" dirty="0"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- </a:t>
            </a:r>
            <a:r>
              <a:rPr lang="ar-KW" sz="40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تدخل المتعلمات همزة الاستفهام على الكلمات الآتية مع مراعاة تغير رسم همزة القطع.</a:t>
            </a:r>
            <a:endParaRPr lang="ar-SA" sz="4400" b="1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28572" y="3266640"/>
            <a:ext cx="82150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lnSpc>
                <a:spcPct val="115000"/>
              </a:lnSpc>
              <a:buFontTx/>
              <a:buChar char="-"/>
              <a:tabLst>
                <a:tab pos="6696075" algn="l"/>
              </a:tabLst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أُقّدِّمُ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SA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ar-S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أَأُقَدِّمُ       /    أَؤُقَدِّمُ  .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أُلْقي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SA" sz="4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sz="4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KW" sz="4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أَأُلْقي         /   أَؤُلْقي  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28572" y="3266640"/>
            <a:ext cx="82150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lnSpc>
                <a:spcPct val="115000"/>
              </a:lnSpc>
              <a:buFontTx/>
              <a:buChar char="-"/>
              <a:tabLst>
                <a:tab pos="6696075" algn="l"/>
              </a:tabLst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أُقّدِّمُ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SA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أَأُقَدِّمُ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/    </a:t>
            </a:r>
            <a:r>
              <a:rPr lang="ar-KW" sz="40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أَؤُقَدِّمُ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أُلْقي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SA" sz="4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sz="4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KW" sz="40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أَأُلْقي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KW" sz="4000" b="1" dirty="0">
                <a:solidFill>
                  <a:srgbClr val="0033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أَؤُلْقي</a:t>
            </a:r>
            <a:r>
              <a:rPr lang="ar-KW" sz="4000" b="1" dirty="0">
                <a:ea typeface="Calibri" panose="020F0502020204030204" pitchFamily="34" charset="0"/>
                <a:cs typeface="Calibri" panose="020F0502020204030204" pitchFamily="34" charset="0"/>
              </a:rPr>
              <a:t>  .</a:t>
            </a:r>
            <a:endParaRPr lang="en-US" sz="4000" dirty="0"/>
          </a:p>
        </p:txBody>
      </p:sp>
      <p:pic>
        <p:nvPicPr>
          <p:cNvPr id="6" name="Picture 4" descr="Image result for â«ÙÙØ¯ ÙÙØªØ¨ ÙØªØ§Ø¨â¬â">
            <a:extLst>
              <a:ext uri="{FF2B5EF4-FFF2-40B4-BE49-F238E27FC236}">
                <a16:creationId xmlns:a16="http://schemas.microsoft.com/office/drawing/2014/main" id="{77FF335D-E4C1-4AD5-BB92-1F5D35FDB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6"/>
          <a:stretch/>
        </p:blipFill>
        <p:spPr bwMode="auto">
          <a:xfrm>
            <a:off x="235527" y="3060116"/>
            <a:ext cx="3585410" cy="35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4350712-FED4-4AA1-8C68-837D956D1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26" y="90871"/>
            <a:ext cx="3763617" cy="15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5BF0637-E933-4388-9333-2D486FCDD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2719026" y="4763251"/>
            <a:ext cx="6472787" cy="8802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48788" tIns="24394" rIns="48788" bIns="24394" rtlCol="0">
            <a:spAutoFit/>
          </a:bodyPr>
          <a:lstStyle/>
          <a:p>
            <a:pPr defTabSz="683075"/>
            <a:r>
              <a:rPr lang="ar-BH" sz="2700" dirty="0">
                <a:solidFill>
                  <a:srgbClr val="C00000"/>
                </a:solidFill>
                <a:latin typeface="Aref Ruqaa" panose="02000503000000000000" pitchFamily="2" charset="-78"/>
                <a:cs typeface="Aref Ruqaa" panose="02000503000000000000" pitchFamily="2" charset="-78"/>
                <a:sym typeface="Helvetica Neue"/>
              </a:rPr>
              <a:t>*</a:t>
            </a:r>
            <a:r>
              <a:rPr lang="ar-BH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هَيّا نُفَكِّر وَنُجيب</a:t>
            </a:r>
            <a:r>
              <a:rPr lang="ar-KW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عن الأسئلة الآتية باستخدام بطاقات </a:t>
            </a:r>
            <a:r>
              <a:rPr lang="ar-KW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الآيباد</a:t>
            </a:r>
            <a:r>
              <a:rPr lang="ar-KW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والضغط على زر التشغيل:</a:t>
            </a: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0361" y="6443096"/>
            <a:ext cx="45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7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الة طباعة للمونتاج #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1714BF3-6686-4E3D-AC9D-3FBE61A8A7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83" t="16000" r="21166" b="6889"/>
          <a:stretch/>
        </p:blipFill>
        <p:spPr>
          <a:xfrm>
            <a:off x="1794929" y="185530"/>
            <a:ext cx="9144000" cy="7274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E2B63DE-1560-4F1E-BF4E-14D3885B944B}"/>
              </a:ext>
            </a:extLst>
          </p:cNvPr>
          <p:cNvSpPr txBox="1"/>
          <p:nvPr/>
        </p:nvSpPr>
        <p:spPr>
          <a:xfrm>
            <a:off x="3056107" y="1489665"/>
            <a:ext cx="662164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defTabSz="914373" hangingPunct="0">
              <a:defRPr/>
            </a:pPr>
            <a:r>
              <a:rPr lang="ar-KW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  <a:sym typeface="Helvetica Neue"/>
              </a:rPr>
              <a:t>- أوظف كلمة (أسجد) في جملة مفيدة بعد دخول همزة الاستفهام عليها مراعية رسم همزة القطع.</a:t>
            </a:r>
            <a:endParaRPr lang="ar-KW" sz="3600" kern="0" dirty="0">
              <a:ln w="0"/>
              <a:solidFill>
                <a:srgbClr val="0070C0"/>
              </a:solidFill>
              <a:effectLst>
                <a:glow rad="63500">
                  <a:srgbClr val="FFD932">
                    <a:satMod val="175000"/>
                    <a:alpha val="40000"/>
                  </a:srgbClr>
                </a:glow>
                <a:outerShdw blurRad="38100" dist="19050" dir="2700000" algn="tl" rotWithShape="0">
                  <a:srgbClr val="5E5E5E">
                    <a:alpha val="40000"/>
                  </a:srgbClr>
                </a:outerShdw>
              </a:effectLst>
              <a:latin typeface="Helvetica Neue"/>
              <a:sym typeface="Helvetica Neue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2764C16-30C2-42E4-9F76-929AF0E59260}"/>
              </a:ext>
            </a:extLst>
          </p:cNvPr>
          <p:cNvSpPr txBox="1"/>
          <p:nvPr/>
        </p:nvSpPr>
        <p:spPr>
          <a:xfrm>
            <a:off x="3935896" y="2805059"/>
            <a:ext cx="5369900" cy="887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justLow" defTabSz="685733">
              <a:lnSpc>
                <a:spcPct val="115000"/>
              </a:lnSpc>
            </a:pPr>
            <a:r>
              <a:rPr lang="ar-KW" sz="4800" b="1" dirty="0">
                <a:ln w="0"/>
                <a:solidFill>
                  <a:srgbClr val="C00000"/>
                </a:solidFill>
                <a:effectLst>
                  <a:glow rad="63500">
                    <a:srgbClr val="FF644E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srgbClr val="5E5E5E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  <a:sym typeface="Helvetica Neue"/>
              </a:rPr>
              <a:t>أأسجد لغير الله؟</a:t>
            </a:r>
            <a:endParaRPr lang="en-US" sz="4800" b="1" dirty="0">
              <a:ln w="0"/>
              <a:solidFill>
                <a:srgbClr val="C00000"/>
              </a:solidFill>
              <a:effectLst>
                <a:glow rad="63500">
                  <a:srgbClr val="FF644E">
                    <a:satMod val="175000"/>
                    <a:alpha val="40000"/>
                  </a:srgbClr>
                </a:glow>
                <a:outerShdw blurRad="38100" dist="19050" dir="2700000" algn="tl" rotWithShape="0">
                  <a:srgbClr val="5E5E5E">
                    <a:alpha val="4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  <a:sym typeface="Helvetica Neue"/>
            </a:endParaRPr>
          </a:p>
        </p:txBody>
      </p:sp>
      <p:pic>
        <p:nvPicPr>
          <p:cNvPr id="5" name="ممتاز">
            <a:hlinkClick r:id="" action="ppaction://media"/>
            <a:extLst>
              <a:ext uri="{FF2B5EF4-FFF2-40B4-BE49-F238E27FC236}">
                <a16:creationId xmlns:a16="http://schemas.microsoft.com/office/drawing/2014/main" id="{9815C76C-C8F1-4403-A968-73F695D28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26466" y="-233726"/>
            <a:ext cx="182761" cy="182761"/>
          </a:xfrm>
          <a:prstGeom prst="rect">
            <a:avLst/>
          </a:prstGeom>
        </p:spPr>
      </p:pic>
      <p:pic>
        <p:nvPicPr>
          <p:cNvPr id="6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D6F91A6E-08F6-4718-8000-8008925F4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6860" y="7031655"/>
            <a:ext cx="182761" cy="182761"/>
          </a:xfrm>
          <a:prstGeom prst="rect">
            <a:avLst/>
          </a:prstGeom>
        </p:spPr>
      </p:pic>
      <p:pic>
        <p:nvPicPr>
          <p:cNvPr id="9" name="صوت الة طباعة للمونتاج #1">
            <a:hlinkClick r:id="" action="ppaction://media"/>
            <a:extLst>
              <a:ext uri="{FF2B5EF4-FFF2-40B4-BE49-F238E27FC236}">
                <a16:creationId xmlns:a16="http://schemas.microsoft.com/office/drawing/2014/main" id="{180DEEFF-AB29-4780-B98A-85A1B0DF36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637" end="10790.750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7082487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3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3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4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ت الة طباعة للمونتاج #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1591" y="5042318"/>
            <a:ext cx="457200" cy="457200"/>
          </a:xfrm>
          <a:prstGeom prst="rect">
            <a:avLst/>
          </a:prstGeom>
        </p:spPr>
      </p:pic>
      <p:pic>
        <p:nvPicPr>
          <p:cNvPr id="13" name="Picture 6" descr="خلفيات طبيعية - Free Background loop - YouTube">
            <a:extLst>
              <a:ext uri="{FF2B5EF4-FFF2-40B4-BE49-F238E27FC236}">
                <a16:creationId xmlns:a16="http://schemas.microsoft.com/office/drawing/2014/main" id="{6CD6204A-7DAE-430C-A74C-74F439A3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إناء مع اثني عشر عباد الشمس عباد الشمس المشترك دقة العرض ، زهور عباد الشمس,  عباد">
            <a:extLst>
              <a:ext uri="{FF2B5EF4-FFF2-40B4-BE49-F238E27FC236}">
                <a16:creationId xmlns:a16="http://schemas.microsoft.com/office/drawing/2014/main" id="{6C49A121-ABE8-4AC4-9463-922BB7701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455" l="225" r="98090">
                        <a14:foregroundMark x1="88427" y1="90000" x2="9551" y2="94364"/>
                        <a14:foregroundMark x1="9551" y1="94364" x2="5843" y2="86000"/>
                        <a14:foregroundMark x1="5843" y1="86000" x2="7978" y2="63636"/>
                        <a14:foregroundMark x1="1573" y1="66727" x2="2472" y2="87455"/>
                        <a14:foregroundMark x1="2472" y1="87455" x2="8876" y2="93273"/>
                        <a14:foregroundMark x1="8876" y1="93273" x2="15056" y2="93273"/>
                        <a14:foregroundMark x1="15056" y1="93273" x2="44045" y2="88182"/>
                        <a14:foregroundMark x1="44045" y1="88182" x2="63483" y2="91455"/>
                        <a14:foregroundMark x1="63483" y1="91455" x2="76292" y2="99818"/>
                        <a14:foregroundMark x1="76292" y1="99818" x2="76292" y2="99818"/>
                        <a14:foregroundMark x1="98090" y1="68545" x2="90899" y2="99455"/>
                        <a14:foregroundMark x1="3034" y1="83818" x2="225" y2="91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24"/>
          <a:stretch/>
        </p:blipFill>
        <p:spPr bwMode="auto">
          <a:xfrm>
            <a:off x="1524000" y="4998427"/>
            <a:ext cx="9144000" cy="10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0690BF-3EC3-4C8C-8435-69557882ED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647" t="24313" r="33382" b="15295"/>
          <a:stretch/>
        </p:blipFill>
        <p:spPr>
          <a:xfrm>
            <a:off x="1524001" y="-50965"/>
            <a:ext cx="9279731" cy="690896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0322706-F89F-4720-81CE-DAE7192C6A49}"/>
              </a:ext>
            </a:extLst>
          </p:cNvPr>
          <p:cNvSpPr txBox="1"/>
          <p:nvPr/>
        </p:nvSpPr>
        <p:spPr>
          <a:xfrm>
            <a:off x="3366052" y="1284706"/>
            <a:ext cx="5950226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defTabSz="914373" hangingPunct="0">
              <a:defRPr/>
            </a:pPr>
            <a:r>
              <a:rPr lang="ar-KW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  <a:sym typeface="Helvetica Neue"/>
              </a:rPr>
              <a:t>أوظف كلمة (آتي ) في جملة مفيدة بعد دخول همزة الاستفهام عليها مراعية رسم همزة القطع.</a:t>
            </a:r>
            <a:endParaRPr lang="ar-KW" sz="3200" b="1" kern="0" dirty="0">
              <a:ln w="0"/>
              <a:solidFill>
                <a:srgbClr val="0070C0"/>
              </a:solidFill>
              <a:effectLst>
                <a:glow rad="63500">
                  <a:srgbClr val="00A2FF">
                    <a:satMod val="175000"/>
                    <a:alpha val="40000"/>
                  </a:srgbClr>
                </a:glow>
                <a:outerShdw blurRad="38100" dist="19050" dir="2700000" algn="tl" rotWithShape="0">
                  <a:srgbClr val="5E5E5E">
                    <a:alpha val="40000"/>
                  </a:srgbClr>
                </a:outerShdw>
              </a:effectLst>
              <a:latin typeface="Helvetica Neue"/>
              <a:sym typeface="Helvetica Neue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CDE1AC2-CB46-4A98-9DC1-EC8789771537}"/>
              </a:ext>
            </a:extLst>
          </p:cNvPr>
          <p:cNvSpPr txBox="1"/>
          <p:nvPr/>
        </p:nvSpPr>
        <p:spPr>
          <a:xfrm>
            <a:off x="2220191" y="2674128"/>
            <a:ext cx="6806045" cy="1188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justLow" defTabSz="685733">
              <a:lnSpc>
                <a:spcPct val="115000"/>
              </a:lnSpc>
              <a:defRPr/>
            </a:pPr>
            <a:r>
              <a:rPr lang="ar-KW" sz="4400" dirty="0">
                <a:ln w="0"/>
                <a:solidFill>
                  <a:srgbClr val="5E5E5E"/>
                </a:solidFill>
                <a:effectLst>
                  <a:glow rad="63500">
                    <a:srgbClr val="FF644E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srgbClr val="5E5E5E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  <a:sym typeface="Helvetica Neue"/>
              </a:rPr>
              <a:t>أآتي بعمل يسيء إلى وطني؟</a:t>
            </a:r>
          </a:p>
          <a:p>
            <a:pPr algn="justLow" defTabSz="685733">
              <a:lnSpc>
                <a:spcPct val="115000"/>
              </a:lnSpc>
              <a:defRPr/>
            </a:pPr>
            <a:endParaRPr lang="en-US" sz="2100" dirty="0">
              <a:ln w="0"/>
              <a:solidFill>
                <a:srgbClr val="5E5E5E"/>
              </a:solidFill>
              <a:effectLst>
                <a:glow rad="63500">
                  <a:srgbClr val="FF644E">
                    <a:satMod val="175000"/>
                    <a:alpha val="40000"/>
                  </a:srgbClr>
                </a:glow>
                <a:outerShdw blurRad="38100" dist="19050" dir="2700000" algn="tl" rotWithShape="0">
                  <a:srgbClr val="5E5E5E">
                    <a:alpha val="4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  <a:sym typeface="Helvetica Neue"/>
            </a:endParaRPr>
          </a:p>
        </p:txBody>
      </p:sp>
      <p:pic>
        <p:nvPicPr>
          <p:cNvPr id="3" name="ممتاز">
            <a:hlinkClick r:id="" action="ppaction://media"/>
            <a:extLst>
              <a:ext uri="{FF2B5EF4-FFF2-40B4-BE49-F238E27FC236}">
                <a16:creationId xmlns:a16="http://schemas.microsoft.com/office/drawing/2014/main" id="{9137C199-C0EE-46BD-98D1-854A4775E6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26466" y="-233726"/>
            <a:ext cx="182761" cy="182761"/>
          </a:xfrm>
          <a:prstGeom prst="rect">
            <a:avLst/>
          </a:prstGeom>
        </p:spPr>
      </p:pic>
      <p:pic>
        <p:nvPicPr>
          <p:cNvPr id="4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3BD2DAF2-6B1C-4A56-ABEB-363601688A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6860" y="7031655"/>
            <a:ext cx="182761" cy="182761"/>
          </a:xfrm>
          <a:prstGeom prst="rect">
            <a:avLst/>
          </a:prstGeom>
        </p:spPr>
      </p:pic>
      <p:pic>
        <p:nvPicPr>
          <p:cNvPr id="5" name="صوت الة طباعة للمونتاج #1">
            <a:hlinkClick r:id="" action="ppaction://media"/>
            <a:extLst>
              <a:ext uri="{FF2B5EF4-FFF2-40B4-BE49-F238E27FC236}">
                <a16:creationId xmlns:a16="http://schemas.microsoft.com/office/drawing/2014/main" id="{F2443674-BB9D-40ED-A7A6-0889FE705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637" end="6767.750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7082487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2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ت الة طباعة للمونتاج #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63DA56-328E-4323-921C-422A63C61D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709" t="15778" r="19916" b="6223"/>
          <a:stretch/>
        </p:blipFill>
        <p:spPr>
          <a:xfrm>
            <a:off x="1443990" y="-233726"/>
            <a:ext cx="9224010" cy="7091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FC05DAB-A42D-4F7D-85DB-365557571F95}"/>
              </a:ext>
            </a:extLst>
          </p:cNvPr>
          <p:cNvSpPr txBox="1"/>
          <p:nvPr/>
        </p:nvSpPr>
        <p:spPr>
          <a:xfrm>
            <a:off x="3293221" y="1033323"/>
            <a:ext cx="6062759" cy="13665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justLow" defTabSz="685733">
              <a:lnSpc>
                <a:spcPct val="115000"/>
              </a:lnSpc>
            </a:pPr>
            <a:r>
              <a:rPr lang="ar-KW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  <a:sym typeface="Helvetica Neue"/>
              </a:rPr>
              <a:t>أوظف كلمة (آتي ) في جملة مفيدة بعد دخول همزة الاستفهام عليها مراعية رسم همزة القطع</a:t>
            </a:r>
            <a:endParaRPr lang="en-US" sz="3200" dirty="0">
              <a:solidFill>
                <a:srgbClr val="5E5E5E"/>
              </a:solidFill>
              <a:effectLst>
                <a:glow rad="63500">
                  <a:srgbClr val="00A2FF">
                    <a:satMod val="175000"/>
                    <a:alpha val="40000"/>
                  </a:srgb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87DF880-EBA3-43C1-8196-987C69FCA101}"/>
              </a:ext>
            </a:extLst>
          </p:cNvPr>
          <p:cNvSpPr txBox="1"/>
          <p:nvPr/>
        </p:nvSpPr>
        <p:spPr>
          <a:xfrm>
            <a:off x="3293221" y="2615056"/>
            <a:ext cx="6062759" cy="592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US" sz="3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أَؤُنْزِلْ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KW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القرآن في رمضان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؟</a:t>
            </a:r>
            <a:endParaRPr lang="en-US" sz="3600" dirty="0"/>
          </a:p>
        </p:txBody>
      </p:sp>
      <p:pic>
        <p:nvPicPr>
          <p:cNvPr id="7" name="ممتاز">
            <a:hlinkClick r:id="" action="ppaction://media"/>
            <a:extLst>
              <a:ext uri="{FF2B5EF4-FFF2-40B4-BE49-F238E27FC236}">
                <a16:creationId xmlns:a16="http://schemas.microsoft.com/office/drawing/2014/main" id="{72E4A96E-6347-4B41-AA8E-6161C8D6C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26466" y="-233726"/>
            <a:ext cx="182761" cy="182761"/>
          </a:xfrm>
          <a:prstGeom prst="rect">
            <a:avLst/>
          </a:prstGeom>
        </p:spPr>
      </p:pic>
      <p:pic>
        <p:nvPicPr>
          <p:cNvPr id="8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41249471-C890-4120-A942-452CFB5161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6860" y="7031655"/>
            <a:ext cx="182761" cy="182761"/>
          </a:xfrm>
          <a:prstGeom prst="rect">
            <a:avLst/>
          </a:prstGeom>
        </p:spPr>
      </p:pic>
      <p:pic>
        <p:nvPicPr>
          <p:cNvPr id="9" name="صوت الة طباعة للمونتاج #1">
            <a:hlinkClick r:id="" action="ppaction://media"/>
            <a:extLst>
              <a:ext uri="{FF2B5EF4-FFF2-40B4-BE49-F238E27FC236}">
                <a16:creationId xmlns:a16="http://schemas.microsoft.com/office/drawing/2014/main" id="{D1D27919-3BD3-4682-B39F-301CB3BA7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637" end="9727.75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7082487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295467" y="1028734"/>
            <a:ext cx="10273141" cy="1639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ar-KW" sz="5333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دخول </a:t>
            </a:r>
            <a:r>
              <a:rPr lang="ar-KW" sz="5333" b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همزة الاستفهام على همزة القطع</a:t>
            </a:r>
            <a:endParaRPr lang="en-US" sz="5333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9"/>
            <a:ext cx="8119243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ar-KW" sz="54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إعداد المعلمة : هالة محمد حسين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158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511" y="0"/>
            <a:ext cx="8242152" cy="316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ar-KW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ت</a:t>
            </a:r>
            <a:r>
              <a:rPr lang="en-US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وظف المتعلم</a:t>
            </a:r>
            <a:r>
              <a:rPr lang="ar-KW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ات</a:t>
            </a:r>
            <a:r>
              <a:rPr lang="en-US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 الكلمات الآتية في جمل مفيدة بعد دخول همزة الاستفهام عليها بخط الرقعة مراع</a:t>
            </a:r>
            <a:r>
              <a:rPr lang="ar-SA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ية</a:t>
            </a:r>
            <a:r>
              <a:rPr lang="en-US" sz="44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Akhbar MT" pitchFamily="2" charset="-78"/>
              </a:rPr>
              <a:t> رسم همزة القطع.</a:t>
            </a:r>
            <a:endParaRPr lang="ar-SA" sz="4400" b="1" dirty="0">
              <a:solidFill>
                <a:srgbClr val="7030A0"/>
              </a:solidFill>
              <a:latin typeface="Microsoft Uighur" panose="02000000000000000000" pitchFamily="2" charset="-78"/>
              <a:ea typeface="Calibri" panose="020F0502020204030204" pitchFamily="34" charset="0"/>
              <a:cs typeface="Akhbar MT" pitchFamily="2" charset="-78"/>
            </a:endParaRPr>
          </a:p>
          <a:p>
            <a:pPr algn="justLow">
              <a:lnSpc>
                <a:spcPct val="115000"/>
              </a:lnSpc>
              <a:tabLst>
                <a:tab pos="6696075" algn="l"/>
              </a:tabLst>
            </a:pP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711847" y="4337437"/>
            <a:ext cx="7163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tabLst>
                <a:tab pos="6696075" algn="l"/>
              </a:tabLst>
            </a:pP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أَأَسْجُدُ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لغيرِ الله ؟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 algn="justLow">
              <a:tabLst>
                <a:tab pos="6696075" algn="l"/>
              </a:tabLst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- 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أآتي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بعملٍ يسيء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إلى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وطني ؟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-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أَؤُنْزِلْ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 </a:t>
            </a:r>
            <a:r>
              <a:rPr lang="ar-KW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القرآن في رمضان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؟</a:t>
            </a:r>
            <a:endParaRPr lang="en-US" sz="4800" dirty="0">
              <a:cs typeface="Akhbar MT" pitchFamily="2" charset="-78"/>
            </a:endParaRPr>
          </a:p>
        </p:txBody>
      </p:sp>
      <p:pic>
        <p:nvPicPr>
          <p:cNvPr id="8194" name="Picture 2" descr="Image result for â«Ø´ÙØ± Ø§ÙÙÙâ¬â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1"/>
          <a:stretch/>
        </p:blipFill>
        <p:spPr bwMode="auto">
          <a:xfrm>
            <a:off x="316832" y="3161315"/>
            <a:ext cx="5051232" cy="2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238912" y="2887602"/>
            <a:ext cx="54229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سْجُد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 /  آتي  /  أُنزل </a:t>
            </a:r>
            <a:endParaRPr lang="ar-KW" sz="4800" dirty="0">
              <a:cs typeface="Mudir MT" pitchFamily="2" charset="-78"/>
            </a:endParaRPr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6E38160F-FB2C-475A-ACC3-0EEC5B2C9888}"/>
              </a:ext>
            </a:extLst>
          </p:cNvPr>
          <p:cNvSpPr/>
          <p:nvPr/>
        </p:nvSpPr>
        <p:spPr>
          <a:xfrm>
            <a:off x="9216189" y="396905"/>
            <a:ext cx="2432442" cy="1467990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/>
              <a:t>الممارسة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978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â«Ø´ÙØ± Ø§ÙÙÙ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3954651"/>
            <a:ext cx="4600312" cy="26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68036" y="535883"/>
            <a:ext cx="11000509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ب- </a:t>
            </a:r>
            <a:r>
              <a:rPr lang="ar-KW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ت</a:t>
            </a:r>
            <a:r>
              <a:rPr lang="en-US" sz="4400" b="1" dirty="0" err="1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كتب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المتعلم</a:t>
            </a:r>
            <a:r>
              <a:rPr lang="ar-KW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ات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الجملة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التالية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مضبوطة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بالشكل</a:t>
            </a:r>
            <a:r>
              <a:rPr lang="en-US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 بخط الرقعة</a:t>
            </a:r>
            <a:r>
              <a:rPr lang="ar-SA" sz="4400" b="1" dirty="0">
                <a:solidFill>
                  <a:srgbClr val="C00000"/>
                </a:solidFill>
                <a:latin typeface="Dubai Medium" panose="020B0603030403030204" pitchFamily="34" charset="-78"/>
                <a:ea typeface="Calibri" panose="020F0502020204030204" pitchFamily="34" charset="0"/>
                <a:cs typeface="Dubai Medium" panose="020B0603030403030204" pitchFamily="34" charset="-78"/>
              </a:rPr>
              <a:t>: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20838" y="2541388"/>
            <a:ext cx="10147708" cy="92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أَتَحْرِصُ على مَظاهِرِ قُدْرَةِ اللهِ في الْكَوْنِ ؟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5BF79D-F94F-4C70-856B-FC3FCA4C7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910" y="4672436"/>
            <a:ext cx="2125295" cy="19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60218" y="438431"/>
            <a:ext cx="11665528" cy="146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tabLst>
                <a:tab pos="6696075" algn="l"/>
              </a:tabLst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S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ــ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حاور المتعلم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زميل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مستخدمً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همزة الاستفهام من خلال السؤال عن زيارة عجائب الدنيا السبع</a:t>
            </a:r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Image result for â«Ø¹Ø¬Ø§Ø¦Ø¨ Ø§ÙØ¯ÙÙØ§ Ø§ÙØ³Ø¨Ø¹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2873757"/>
            <a:ext cx="5006912" cy="333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320210" y="2501334"/>
            <a:ext cx="7712764" cy="41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en-US" sz="36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</a:t>
            </a:r>
            <a:r>
              <a:rPr lang="en-US" sz="3600" b="1" dirty="0" err="1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أَتَعْرِ</a:t>
            </a:r>
            <a:r>
              <a:rPr lang="ar-KW" sz="36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فين</a:t>
            </a:r>
            <a:r>
              <a:rPr lang="en-US" sz="36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ما هي عجائب الدنيا ؟ </a:t>
            </a:r>
          </a:p>
          <a:p>
            <a:pPr algn="justLow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ar-KW" sz="36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أتعل</a:t>
            </a: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مين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عَدَدها ؟ </a:t>
            </a:r>
          </a:p>
          <a:p>
            <a:pPr algn="justLow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أَزُرْتَ إحدى هذه</a:t>
            </a:r>
            <a:r>
              <a:rPr lang="ar-KW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العجائب ؟ </a:t>
            </a:r>
          </a:p>
          <a:p>
            <a:pPr algn="justLow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أَأَعْجَبَتْكَ الزيارة ؟ </a:t>
            </a:r>
          </a:p>
          <a:p>
            <a:pPr algn="justLow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ar-KW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أتحبين</a:t>
            </a: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تِكْرارَ الزِّيارةِ ؟</a:t>
            </a:r>
            <a:endParaRPr lang="en-US" sz="50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8932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1FAF0154-5DA8-4E61-A43C-C38BAFEE3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0428" y="810997"/>
            <a:ext cx="3879954" cy="5243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رسم 2">
            <a:extLst>
              <a:ext uri="{FF2B5EF4-FFF2-40B4-BE49-F238E27FC236}">
                <a16:creationId xmlns:a16="http://schemas.microsoft.com/office/drawing/2014/main" id="{1F5F88E9-52B8-4850-AB61-FDB9D6E06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37795" y="737995"/>
            <a:ext cx="2699186" cy="28707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492143-A6F2-4520-AC88-8AF608CC10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862219" y="4237893"/>
            <a:ext cx="2282859" cy="200308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0FA378C-30C6-431E-9A06-BF92FADFA675}"/>
              </a:ext>
            </a:extLst>
          </p:cNvPr>
          <p:cNvSpPr txBox="1"/>
          <p:nvPr/>
        </p:nvSpPr>
        <p:spPr>
          <a:xfrm>
            <a:off x="4071233" y="2173357"/>
            <a:ext cx="319095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800" dirty="0">
                <a:highlight>
                  <a:srgbClr val="FFFF00"/>
                </a:highlight>
              </a:rPr>
              <a:t>استراتيجية العدسة المكبرة</a:t>
            </a:r>
          </a:p>
        </p:txBody>
      </p:sp>
    </p:spTree>
    <p:extLst>
      <p:ext uri="{BB962C8B-B14F-4D97-AF65-F5344CB8AC3E}">
        <p14:creationId xmlns:p14="http://schemas.microsoft.com/office/powerpoint/2010/main" val="252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جابة صحيحة احسنت احسن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550" y="3257550"/>
            <a:ext cx="342900" cy="3429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CBAF29-418E-4DBA-971E-9FE213866404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46">
              <a:defRPr/>
            </a:pPr>
            <a:endParaRPr lang="ar-KW" sz="1012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93D60E6-717F-4C3E-9955-DD9C400FFB0D}"/>
              </a:ext>
            </a:extLst>
          </p:cNvPr>
          <p:cNvSpPr/>
          <p:nvPr/>
        </p:nvSpPr>
        <p:spPr>
          <a:xfrm>
            <a:off x="2632609" y="1644121"/>
            <a:ext cx="3585755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>
              <a:defRPr/>
            </a:pPr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4EE4E8-4663-4C89-88CE-BD06E728BDB3}"/>
              </a:ext>
            </a:extLst>
          </p:cNvPr>
          <p:cNvSpPr/>
          <p:nvPr/>
        </p:nvSpPr>
        <p:spPr>
          <a:xfrm>
            <a:off x="2339458" y="3385534"/>
            <a:ext cx="1707153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>
              <a:defRPr/>
            </a:pPr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9CAC828-AEF8-458B-A697-2A731FD38E22}"/>
              </a:ext>
            </a:extLst>
          </p:cNvPr>
          <p:cNvSpPr/>
          <p:nvPr/>
        </p:nvSpPr>
        <p:spPr>
          <a:xfrm>
            <a:off x="4530907" y="3385534"/>
            <a:ext cx="1707153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>
              <a:defRPr/>
            </a:pPr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26" name="Picture 2" descr="Inspector Png 4 » Png Image - Clip Art Detective Magnifying Glass,  Transparent Png , Transparent Png Image - PNGitem">
            <a:extLst>
              <a:ext uri="{FF2B5EF4-FFF2-40B4-BE49-F238E27FC236}">
                <a16:creationId xmlns:a16="http://schemas.microsoft.com/office/drawing/2014/main" id="{550C0C1B-6879-4F6B-A767-668F3C6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8036" y="1419360"/>
            <a:ext cx="1230739" cy="10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AD5BB1-727B-4C43-9835-5E8E0A82A11F}"/>
              </a:ext>
            </a:extLst>
          </p:cNvPr>
          <p:cNvSpPr txBox="1"/>
          <p:nvPr/>
        </p:nvSpPr>
        <p:spPr>
          <a:xfrm>
            <a:off x="2888974" y="1798155"/>
            <a:ext cx="33784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514346">
              <a:defRPr/>
            </a:pPr>
            <a:r>
              <a:rPr lang="ar-KW" sz="3200" b="1" dirty="0" err="1">
                <a:solidFill>
                  <a:prstClr val="white"/>
                </a:solidFill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  <a:sym typeface="Helvetica Neue"/>
              </a:rPr>
              <a:t>أؤعلمك</a:t>
            </a:r>
            <a:r>
              <a:rPr lang="ar-KW" sz="3200" b="1" dirty="0">
                <a:solidFill>
                  <a:prstClr val="white"/>
                </a:solidFill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  <a:sym typeface="Helvetica Neue"/>
              </a:rPr>
              <a:t> الخير ؟</a:t>
            </a:r>
          </a:p>
          <a:p>
            <a:pPr algn="ctr" defTabSz="514346">
              <a:defRPr/>
            </a:pPr>
            <a:r>
              <a:rPr lang="ar-KW" sz="3200" b="1" dirty="0">
                <a:solidFill>
                  <a:prstClr val="white"/>
                </a:solidFill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  <a:sym typeface="Helvetica Neue"/>
              </a:rPr>
              <a:t>الفعل قبل أداة الاستفهام</a:t>
            </a:r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3FD79156-88A1-4865-850C-24E9528A29A4}"/>
              </a:ext>
            </a:extLst>
          </p:cNvPr>
          <p:cNvSpPr/>
          <p:nvPr/>
        </p:nvSpPr>
        <p:spPr>
          <a:xfrm>
            <a:off x="2469007" y="3854837"/>
            <a:ext cx="1395383" cy="4065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>
              <a:defRPr/>
            </a:pPr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30" name="Picture 6" descr="I-SPY: Context-Driven Conditional Instruction Prefetching with Coalescing |  Akshitha Sriraman">
            <a:extLst>
              <a:ext uri="{FF2B5EF4-FFF2-40B4-BE49-F238E27FC236}">
                <a16:creationId xmlns:a16="http://schemas.microsoft.com/office/drawing/2014/main" id="{309D6CAA-AE36-4ED4-8967-E3E5C923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160">
            <a:off x="6635015" y="2214837"/>
            <a:ext cx="3130001" cy="23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DDCBE4-4693-41F5-8E47-21EFA4FE966B}"/>
              </a:ext>
            </a:extLst>
          </p:cNvPr>
          <p:cNvSpPr txBox="1"/>
          <p:nvPr/>
        </p:nvSpPr>
        <p:spPr>
          <a:xfrm>
            <a:off x="7540001" y="274048"/>
            <a:ext cx="25579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514346">
              <a:defRPr/>
            </a:pPr>
            <a:r>
              <a:rPr lang="ar-KW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التقويم:</a:t>
            </a:r>
            <a:endParaRPr lang="ar-KW" sz="36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8085A4A-C2CB-4E86-AC23-495F6A7ED972}"/>
              </a:ext>
            </a:extLst>
          </p:cNvPr>
          <p:cNvSpPr txBox="1"/>
          <p:nvPr/>
        </p:nvSpPr>
        <p:spPr>
          <a:xfrm>
            <a:off x="4631221" y="3817692"/>
            <a:ext cx="12654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>
                <a:solidFill>
                  <a:srgbClr val="FFFF00"/>
                </a:solidFill>
              </a:rPr>
              <a:t>أعلمك</a:t>
            </a:r>
          </a:p>
        </p:txBody>
      </p:sp>
    </p:spTree>
    <p:extLst>
      <p:ext uri="{BB962C8B-B14F-4D97-AF65-F5344CB8AC3E}">
        <p14:creationId xmlns:p14="http://schemas.microsoft.com/office/powerpoint/2010/main" val="42591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812E-6 4.47917E-6 L 3.82812E-6 0.00016 C -0.00183 0.00439 -0.00354 0.00911 -0.0055 0.01318 C -0.00635 0.0153 -0.00782 0.01676 -0.00867 0.01904 C -0.01136 0.0262 -0.00745 0.02474 -0.01294 0.03043 C -0.01416 0.03173 -0.01587 0.03125 -0.01722 0.03222 C -0.0188 0.03336 -0.02002 0.03483 -0.02149 0.03613 C -0.02234 0.03808 -0.02283 0.04003 -0.02369 0.04166 C -0.02613 0.04703 -0.02747 0.0472 -0.02906 0.05322 C -0.03003 0.05696 -0.03003 0.06136 -0.03113 0.06461 C -0.03199 0.0664 -0.0326 0.06852 -0.03333 0.07047 C -0.03443 0.07291 -0.03553 0.07519 -0.0365 0.07812 C -0.03736 0.0804 -0.03785 0.08333 -0.0387 0.08577 C -0.04261 0.09537 -0.04114 0.08691 -0.04407 0.097 C -0.04602 0.10416 -0.04407 0.10367 -0.04725 0.1123 C -0.04834 0.11539 -0.05017 0.11735 -0.05152 0.11995 C -0.05274 0.12646 -0.05445 0.13655 -0.05689 0.14078 C -0.05799 0.14257 -0.05909 0.14453 -0.06006 0.14664 C -0.06202 0.15055 -0.06299 0.15511 -0.06433 0.15983 C -0.06397 0.17431 -0.06446 0.18912 -0.06336 0.20377 C -0.06299 0.20719 -0.06092 0.20979 -0.06006 0.21321 L -0.05689 0.2303 L -0.05579 0.236 L -0.05469 0.24169 C -0.05481 0.24218 -0.05603 0.25488 -0.05689 0.25699 C -0.05774 0.25878 -0.05896 0.2596 -0.06006 0.26074 C -0.06079 0.26269 -0.06165 0.26432 -0.06226 0.26643 C -0.0636 0.27115 -0.06324 0.27571 -0.06543 0.27994 C -0.06629 0.28125 -0.06763 0.28108 -0.06861 0.28173 C -0.07227 0.29117 -0.06971 0.28613 -0.07727 0.29492 C -0.07825 0.29638 -0.07923 0.29817 -0.08045 0.29882 L -0.08692 0.30257 L -0.09009 0.30468 C -0.09314 0.30403 -0.09937 0.30403 -0.10291 0.30078 C -0.10682 0.29752 -0.10596 0.29638 -0.10938 0.29117 C -0.10975 0.29052 -0.1156 0.28271 -0.11683 0.28173 C -0.11939 0.27962 -0.12464 0.27718 -0.12769 0.27604 C -0.13111 0.27457 -0.13477 0.27441 -0.13831 0.27229 L -0.14466 0.26839 C -0.14588 0.26757 -0.14673 0.26676 -0.14795 0.26643 C -0.15332 0.2653 -0.15784 0.26432 -0.16297 0.26269 C -0.16431 0.26204 -0.16578 0.26139 -0.16724 0.26074 C -0.16822 0.2596 -0.16932 0.25765 -0.17041 0.25699 C -0.17322 0.2552 -0.17615 0.25439 -0.17908 0.25309 C -0.18006 0.2526 -0.18116 0.25195 -0.18213 0.25113 C -0.18653 0.2399 -0.18189 0.25048 -0.1908 0.23795 C -0.19287 0.23502 -0.2002 0.22412 -0.20264 0.22265 C -0.21033 0.21809 -0.20008 0.22395 -0.21228 0.21875 C -0.21473 0.21793 -0.21717 0.21647 -0.21973 0.21516 C -0.22083 0.21435 -0.22193 0.21354 -0.2229 0.21321 C -0.22583 0.21224 -0.22864 0.21191 -0.23157 0.2111 C -0.23877 0.20703 -0.22974 0.21207 -0.24012 0.20752 C -0.24121 0.20703 -0.24219 0.20605 -0.24329 0.20556 C -0.24512 0.20475 -0.24695 0.20426 -0.24878 0.20377 C -0.25013 0.20231 -0.25159 0.20117 -0.25306 0.19987 C -0.25403 0.19873 -0.25501 0.19661 -0.25611 0.19612 C -0.27161 0.18847 -0.26038 0.19791 -0.26685 0.19222 L -0.26477 0.19401 " pathEditMode="relative" rAng="0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2" y="15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جابة صحيحة احسنت احسن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5266" y="3268266"/>
            <a:ext cx="321469" cy="32146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CBAF29-418E-4DBA-971E-9FE213866404}"/>
              </a:ext>
            </a:extLst>
          </p:cNvPr>
          <p:cNvSpPr/>
          <p:nvPr/>
        </p:nvSpPr>
        <p:spPr>
          <a:xfrm>
            <a:off x="157610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46"/>
            <a:endParaRPr lang="ar-KW" sz="1012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93D60E6-717F-4C3E-9955-DD9C400FFB0D}"/>
              </a:ext>
            </a:extLst>
          </p:cNvPr>
          <p:cNvSpPr/>
          <p:nvPr/>
        </p:nvSpPr>
        <p:spPr>
          <a:xfrm>
            <a:off x="2456566" y="1666249"/>
            <a:ext cx="3585755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/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4EE4E8-4663-4C89-88CE-BD06E728BDB3}"/>
              </a:ext>
            </a:extLst>
          </p:cNvPr>
          <p:cNvSpPr/>
          <p:nvPr/>
        </p:nvSpPr>
        <p:spPr>
          <a:xfrm>
            <a:off x="2343658" y="3443500"/>
            <a:ext cx="1707153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/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9CAC828-AEF8-458B-A697-2A731FD38E22}"/>
              </a:ext>
            </a:extLst>
          </p:cNvPr>
          <p:cNvSpPr/>
          <p:nvPr/>
        </p:nvSpPr>
        <p:spPr>
          <a:xfrm>
            <a:off x="4388847" y="3443500"/>
            <a:ext cx="1707153" cy="1521007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/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26" name="Picture 2" descr="Inspector Png 4 » Png Image - Clip Art Detective Magnifying Glass,  Transparent Png , Transparent Png Image - PNGitem">
            <a:extLst>
              <a:ext uri="{FF2B5EF4-FFF2-40B4-BE49-F238E27FC236}">
                <a16:creationId xmlns:a16="http://schemas.microsoft.com/office/drawing/2014/main" id="{550C0C1B-6879-4F6B-A767-668F3C6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1783" y="1500188"/>
            <a:ext cx="1230739" cy="10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AD5BB1-727B-4C43-9835-5E8E0A82A11F}"/>
              </a:ext>
            </a:extLst>
          </p:cNvPr>
          <p:cNvSpPr txBox="1"/>
          <p:nvPr/>
        </p:nvSpPr>
        <p:spPr>
          <a:xfrm>
            <a:off x="2683143" y="1842766"/>
            <a:ext cx="310814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>
                <a:solidFill>
                  <a:schemeClr val="tx1"/>
                </a:solidFill>
              </a:rPr>
              <a:t>أوظف ( أسمع ) بعد دخول همزة الاستفهام عليها</a:t>
            </a:r>
            <a:endParaRPr lang="ar-KW" sz="2800" b="1" dirty="0">
              <a:solidFill>
                <a:schemeClr val="tx1"/>
              </a:solidFill>
            </a:endParaRPr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3FD79156-88A1-4865-850C-24E9528A29A4}"/>
              </a:ext>
            </a:extLst>
          </p:cNvPr>
          <p:cNvSpPr/>
          <p:nvPr/>
        </p:nvSpPr>
        <p:spPr>
          <a:xfrm>
            <a:off x="2555146" y="3949582"/>
            <a:ext cx="1395383" cy="4065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514346"/>
            <a:endParaRPr lang="ar-KW" sz="1012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30" name="Picture 6" descr="I-SPY: Context-Driven Conditional Instruction Prefetching with Coalescing |  Akshitha Sriraman">
            <a:extLst>
              <a:ext uri="{FF2B5EF4-FFF2-40B4-BE49-F238E27FC236}">
                <a16:creationId xmlns:a16="http://schemas.microsoft.com/office/drawing/2014/main" id="{309D6CAA-AE36-4ED4-8967-E3E5C923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160">
            <a:off x="6635015" y="2214837"/>
            <a:ext cx="3130001" cy="23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9CCD283-CA67-4D18-9E42-ABDC51720B9C}"/>
              </a:ext>
            </a:extLst>
          </p:cNvPr>
          <p:cNvSpPr txBox="1"/>
          <p:nvPr/>
        </p:nvSpPr>
        <p:spPr>
          <a:xfrm>
            <a:off x="4262299" y="3845979"/>
            <a:ext cx="18424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514346"/>
            <a:r>
              <a:rPr lang="ar-KW" sz="2400" b="1" dirty="0">
                <a:solidFill>
                  <a:srgbClr val="FFFF00"/>
                </a:solidFill>
              </a:rPr>
              <a:t>أأسمع كلام الآخرين؟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DDCBE4-4693-41F5-8E47-21EFA4FE966B}"/>
              </a:ext>
            </a:extLst>
          </p:cNvPr>
          <p:cNvSpPr txBox="1"/>
          <p:nvPr/>
        </p:nvSpPr>
        <p:spPr>
          <a:xfrm>
            <a:off x="6997036" y="725107"/>
            <a:ext cx="29669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514346"/>
            <a:r>
              <a:rPr lang="ar-KW" sz="4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التقويم:</a:t>
            </a:r>
            <a:endParaRPr lang="ar-KW" sz="4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61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3 -0.00586 L -0.01623 -0.0057 C -0.01806 -0.00147 -0.01977 0.00325 -0.02173 0.00732 C -0.02258 0.00944 -0.02405 0.0109 -0.0249 0.01318 C -0.02759 0.02034 -0.02368 0.01888 -0.02917 0.02457 C -0.03039 0.02588 -0.0321 0.02539 -0.03344 0.02637 C -0.03503 0.0275 -0.03625 0.02897 -0.03772 0.03027 C -0.03857 0.03222 -0.03906 0.03418 -0.03991 0.03581 C -0.04236 0.04118 -0.0437 0.04134 -0.04529 0.04736 C -0.04626 0.0511 -0.04626 0.0555 -0.04736 0.05875 C -0.04822 0.06054 -0.04883 0.06266 -0.04956 0.06461 C -0.05066 0.06706 -0.05176 0.06933 -0.05273 0.07226 C -0.05359 0.07454 -0.05407 0.07747 -0.05493 0.07991 C -0.05884 0.08952 -0.05737 0.08105 -0.0603 0.09114 C -0.06225 0.09831 -0.0603 0.09782 -0.06347 0.10644 C -0.06457 0.10954 -0.0664 0.11149 -0.06775 0.11409 C -0.06897 0.1206 -0.07068 0.13069 -0.07312 0.13493 C -0.07422 0.13672 -0.07531 0.13867 -0.07629 0.14079 C -0.07824 0.14469 -0.07922 0.14925 -0.08056 0.15397 C -0.0802 0.16845 -0.08069 0.18327 -0.07959 0.19791 C -0.07922 0.20133 -0.07715 0.20394 -0.07629 0.20735 L -0.07312 0.22444 L -0.07202 0.23014 L -0.07092 0.23584 C -0.07104 0.23633 -0.07226 0.24902 -0.07312 0.25114 C -0.07397 0.25293 -0.07519 0.25374 -0.07629 0.25488 C -0.07702 0.25683 -0.07788 0.25846 -0.07849 0.26058 C -0.07983 0.2653 -0.07947 0.26985 -0.08166 0.27409 C -0.08252 0.27539 -0.08386 0.27523 -0.08484 0.27588 C -0.0885 0.28532 -0.08593 0.28027 -0.0935 0.28906 C -0.09448 0.29053 -0.09546 0.29232 -0.09668 0.29297 L -0.10315 0.29671 L -0.10632 0.29883 C -0.10937 0.29817 -0.1156 0.29817 -0.11914 0.29492 C -0.12304 0.29166 -0.12219 0.29053 -0.12561 0.28532 C -0.12597 0.28467 -0.13183 0.27685 -0.13305 0.27588 C -0.13562 0.27376 -0.14087 0.27132 -0.14392 0.27018 C -0.14734 0.26872 -0.151 0.26855 -0.15454 0.26644 L -0.16089 0.26253 C -0.16211 0.26172 -0.16296 0.2609 -0.16418 0.26058 C -0.16955 0.25944 -0.17407 0.25846 -0.1792 0.25683 C -0.18054 0.25618 -0.182 0.25553 -0.18347 0.25488 C -0.18445 0.25374 -0.18554 0.25179 -0.18664 0.25114 C -0.18945 0.24935 -0.19238 0.24853 -0.19531 0.24723 C -0.19629 0.24674 -0.19739 0.24609 -0.19836 0.24528 C -0.20276 0.23405 -0.19812 0.24463 -0.20703 0.23209 C -0.2091 0.22916 -0.21643 0.21826 -0.21887 0.21679 C -0.22656 0.21224 -0.21631 0.2181 -0.22851 0.21289 C -0.23095 0.21207 -0.2334 0.21061 -0.23596 0.20931 C -0.23706 0.20849 -0.23816 0.20768 -0.23913 0.20735 C -0.24206 0.20638 -0.24487 0.20605 -0.2478 0.20524 C -0.255 0.20117 -0.24597 0.20622 -0.25635 0.20166 C -0.25744 0.20117 -0.25842 0.20019 -0.25952 0.1997 C -0.26135 0.19889 -0.26318 0.1984 -0.26501 0.19791 C -0.26635 0.19645 -0.26782 0.19531 -0.26928 0.19401 C -0.27026 0.19287 -0.27124 0.19075 -0.27234 0.19026 C -0.28784 0.18262 -0.27661 0.19206 -0.28308 0.18636 L -0.281 0.18815 " pathEditMode="relative" rAng="0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2" y="15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جابة صحيحة احسنت احسن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CBAF29-418E-4DBA-971E-9FE213866404}"/>
              </a:ext>
            </a:extLst>
          </p:cNvPr>
          <p:cNvSpPr/>
          <p:nvPr/>
        </p:nvSpPr>
        <p:spPr>
          <a:xfrm>
            <a:off x="1524000" y="84879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97">
              <a:defRPr/>
            </a:pPr>
            <a:endParaRPr lang="ar-KW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93D60E6-717F-4C3E-9955-DD9C400FFB0D}"/>
              </a:ext>
            </a:extLst>
          </p:cNvPr>
          <p:cNvSpPr/>
          <p:nvPr/>
        </p:nvSpPr>
        <p:spPr>
          <a:xfrm>
            <a:off x="1847306" y="1102179"/>
            <a:ext cx="4781006" cy="2028009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97">
              <a:defRPr/>
            </a:pPr>
            <a:endParaRPr lang="ar-KW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4EE4E8-4663-4C89-88CE-BD06E728BDB3}"/>
              </a:ext>
            </a:extLst>
          </p:cNvPr>
          <p:cNvSpPr/>
          <p:nvPr/>
        </p:nvSpPr>
        <p:spPr>
          <a:xfrm>
            <a:off x="1847305" y="3429000"/>
            <a:ext cx="2276204" cy="2028009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97">
              <a:defRPr/>
            </a:pPr>
            <a:endParaRPr lang="ar-KW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9CAC828-AEF8-458B-A697-2A731FD38E22}"/>
              </a:ext>
            </a:extLst>
          </p:cNvPr>
          <p:cNvSpPr/>
          <p:nvPr/>
        </p:nvSpPr>
        <p:spPr>
          <a:xfrm>
            <a:off x="4352107" y="3429000"/>
            <a:ext cx="2276204" cy="2028009"/>
          </a:xfrm>
          <a:prstGeom prst="rect">
            <a:avLst/>
          </a:pr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97">
              <a:defRPr/>
            </a:pPr>
            <a:endParaRPr lang="ar-KW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26" name="Picture 2" descr="Inspector Png 4 » Png Image - Clip Art Detective Magnifying Glass,  Transparent Png , Transparent Png Image - PNGitem">
            <a:extLst>
              <a:ext uri="{FF2B5EF4-FFF2-40B4-BE49-F238E27FC236}">
                <a16:creationId xmlns:a16="http://schemas.microsoft.com/office/drawing/2014/main" id="{550C0C1B-6879-4F6B-A767-668F3C6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941" y="857250"/>
            <a:ext cx="1640986" cy="14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AD5BB1-727B-4C43-9835-5E8E0A82A11F}"/>
              </a:ext>
            </a:extLst>
          </p:cNvPr>
          <p:cNvSpPr txBox="1"/>
          <p:nvPr/>
        </p:nvSpPr>
        <p:spPr>
          <a:xfrm>
            <a:off x="2126262" y="1331774"/>
            <a:ext cx="414419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>
                <a:solidFill>
                  <a:schemeClr val="bg1"/>
                </a:solidFill>
                <a:highlight>
                  <a:srgbClr val="0000FF"/>
                </a:highlight>
              </a:rPr>
              <a:t>حاوري زميلتك مستخدمة همزة الاستفهام</a:t>
            </a:r>
          </a:p>
          <a:p>
            <a:r>
              <a:rPr lang="ar-KW" sz="3600" b="1">
                <a:solidFill>
                  <a:schemeClr val="bg1"/>
                </a:solidFill>
                <a:highlight>
                  <a:srgbClr val="0000FF"/>
                </a:highlight>
              </a:rPr>
              <a:t>زيارة المتحف العلمي</a:t>
            </a:r>
            <a:endParaRPr lang="ar-KW" sz="36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3FD79156-88A1-4865-850C-24E9528A29A4}"/>
              </a:ext>
            </a:extLst>
          </p:cNvPr>
          <p:cNvSpPr/>
          <p:nvPr/>
        </p:nvSpPr>
        <p:spPr>
          <a:xfrm>
            <a:off x="2019440" y="4172003"/>
            <a:ext cx="1860510" cy="5420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97">
              <a:defRPr/>
            </a:pPr>
            <a:endParaRPr lang="ar-KW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30" name="Picture 6" descr="I-SPY: Context-Driven Conditional Instruction Prefetching with Coalescing |  Akshitha Sriraman">
            <a:extLst>
              <a:ext uri="{FF2B5EF4-FFF2-40B4-BE49-F238E27FC236}">
                <a16:creationId xmlns:a16="http://schemas.microsoft.com/office/drawing/2014/main" id="{309D6CAA-AE36-4ED4-8967-E3E5C923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160">
            <a:off x="6814685" y="1810116"/>
            <a:ext cx="4173335" cy="31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9CCD283-CA67-4D18-9E42-ABDC51720B9C}"/>
              </a:ext>
            </a:extLst>
          </p:cNvPr>
          <p:cNvSpPr txBox="1"/>
          <p:nvPr/>
        </p:nvSpPr>
        <p:spPr>
          <a:xfrm>
            <a:off x="4193458" y="3904395"/>
            <a:ext cx="190254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66FF33"/>
                </a:solidFill>
              </a:rPr>
              <a:t>أزرت المتحف العلمي</a:t>
            </a:r>
            <a:r>
              <a:rPr lang="ar-KW" sz="3600" b="1" dirty="0">
                <a:solidFill>
                  <a:srgbClr val="66FF33"/>
                </a:solidFill>
              </a:rPr>
              <a:t>؟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DDCBE4-4693-41F5-8E47-21EFA4FE966B}"/>
              </a:ext>
            </a:extLst>
          </p:cNvPr>
          <p:cNvSpPr txBox="1"/>
          <p:nvPr/>
        </p:nvSpPr>
        <p:spPr>
          <a:xfrm>
            <a:off x="7500173" y="205715"/>
            <a:ext cx="28023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97">
              <a:defRPr/>
            </a:pPr>
            <a:r>
              <a:rPr lang="ar-KW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التقويم:</a:t>
            </a:r>
            <a:endParaRPr lang="ar-KW" sz="36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705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22 0.08403 L -0.04922 0.08403 C -0.05104 0.08843 -0.05273 0.09306 -0.05469 0.09722 C -0.0556 0.09931 -0.05703 0.1007 -0.05781 0.10301 C -0.06055 0.11019 -0.05664 0.1088 -0.06211 0.11435 C -0.06341 0.11574 -0.0651 0.11528 -0.06641 0.11621 C -0.06797 0.11736 -0.06927 0.11875 -0.0707 0.12014 C -0.07148 0.12199 -0.072 0.12408 -0.07292 0.1257 C -0.07526 0.13102 -0.07669 0.13125 -0.07825 0.13727 C -0.07917 0.14097 -0.07917 0.14537 -0.08034 0.14861 C -0.08112 0.15046 -0.08177 0.15255 -0.08255 0.1544 C -0.08359 0.15695 -0.08476 0.15926 -0.08568 0.16204 C -0.08659 0.16435 -0.08698 0.16736 -0.08789 0.16968 C -0.0918 0.1794 -0.09036 0.17084 -0.09323 0.18102 C -0.09518 0.1882 -0.09323 0.18773 -0.09648 0.1963 C -0.09753 0.19931 -0.09935 0.20139 -0.10065 0.20394 C -0.10195 0.21042 -0.10364 0.2206 -0.10612 0.22477 C -0.10716 0.22662 -0.10833 0.22847 -0.10924 0.23056 C -0.1112 0.23449 -0.11224 0.23912 -0.11354 0.24375 C -0.11315 0.25834 -0.11367 0.27315 -0.1125 0.28773 C -0.11224 0.29121 -0.11016 0.29375 -0.10924 0.29722 L -0.10612 0.31435 L -0.10495 0.31991 L -0.10391 0.3257 C -0.10404 0.32616 -0.10521 0.33889 -0.10612 0.34097 C -0.1069 0.34283 -0.1082 0.34352 -0.10924 0.34468 C -0.11003 0.34676 -0.11081 0.34838 -0.11146 0.35046 C -0.11276 0.35509 -0.11237 0.35972 -0.11458 0.36389 C -0.11549 0.36528 -0.1168 0.36505 -0.11784 0.36574 C -0.12148 0.37523 -0.11888 0.37014 -0.12643 0.37894 C -0.12747 0.38033 -0.12838 0.38218 -0.12969 0.38287 L -0.13607 0.38658 L -0.13932 0.38866 C -0.14232 0.38796 -0.14857 0.38796 -0.15208 0.38472 C -0.15599 0.38148 -0.15521 0.38033 -0.15859 0.37523 C -0.15898 0.37454 -0.16484 0.36667 -0.16601 0.36574 C -0.16862 0.36366 -0.17383 0.36111 -0.17682 0.35996 C -0.18034 0.35857 -0.18398 0.35834 -0.1875 0.35625 L -0.19388 0.35232 C -0.19505 0.35162 -0.19596 0.3507 -0.19713 0.35046 C -0.20247 0.34931 -0.20703 0.34838 -0.21211 0.34676 C -0.21354 0.34607 -0.21497 0.34537 -0.21641 0.34468 C -0.21745 0.34352 -0.21849 0.34167 -0.21966 0.34097 C -0.22239 0.33912 -0.22539 0.33843 -0.22825 0.33704 C -0.2293 0.33658 -0.23034 0.33588 -0.23138 0.33519 C -0.23568 0.32384 -0.23112 0.33449 -0.23997 0.32199 C -0.24206 0.31898 -0.24935 0.3081 -0.25182 0.30671 C -0.2595 0.30209 -0.24922 0.30787 -0.26146 0.30278 C -0.26393 0.30185 -0.26641 0.30046 -0.26888 0.29908 C -0.27005 0.29838 -0.27109 0.29746 -0.27213 0.29722 C -0.275 0.2963 -0.27786 0.29584 -0.28073 0.29514 C -0.28802 0.29097 -0.27891 0.29607 -0.28932 0.29144 C -0.29036 0.29097 -0.29141 0.29005 -0.29245 0.28959 C -0.29427 0.28866 -0.29609 0.2882 -0.29792 0.28773 C -0.29935 0.28634 -0.30078 0.28519 -0.30221 0.2838 C -0.30325 0.28264 -0.30417 0.28056 -0.30534 0.28009 C -0.32083 0.27246 -0.30963 0.28195 -0.31601 0.27616 L -0.31393 0.27801 " pathEditMode="relative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55" y="2702257"/>
            <a:ext cx="4757525" cy="339823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95582" y="374601"/>
            <a:ext cx="4967785" cy="1570145"/>
          </a:xfrm>
          <a:prstGeom prst="wedgeRoundRectCallout">
            <a:avLst>
              <a:gd name="adj1" fmla="val -32893"/>
              <a:gd name="adj2" fmla="val 127402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انتهت الحصة أترككم في رعاية الله وأمنه 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249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ck &lt;strong&gt;Wall&lt;/strong&gt; Background With Wood &lt;strong&gt;Floor&lt;/strong&gt; And Creeping Plant 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>
            <a:off x="41030" y="-344528"/>
            <a:ext cx="12188825" cy="7050128"/>
          </a:xfrm>
          <a:prstGeom prst="rect">
            <a:avLst/>
          </a:prstGeom>
        </p:spPr>
      </p:pic>
      <p:pic>
        <p:nvPicPr>
          <p:cNvPr id="5" name="Picture 4" descr="Free vector graphic: &lt;strong&gt;Whiteboard&lt;/strong&gt;, &lt;strong&gt;White Board&lt;/strong&gt;, Blank - Fre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63" y="1016383"/>
            <a:ext cx="5540623" cy="4281706"/>
          </a:xfrm>
          <a:prstGeom prst="rect">
            <a:avLst/>
          </a:prstGeom>
        </p:spPr>
      </p:pic>
      <p:pic>
        <p:nvPicPr>
          <p:cNvPr id="11" name="Picture 10" descr="&lt;strong&gt;Shelf&lt;/strong&gt; Clipart | Clipart Panda - Free Clipart Image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1525193" y="4352530"/>
            <a:ext cx="1040011" cy="16475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7484" y="1179675"/>
            <a:ext cx="5162569" cy="1915410"/>
          </a:xfrm>
          <a:prstGeom prst="rect">
            <a:avLst/>
          </a:prstGeom>
          <a:noFill/>
        </p:spPr>
        <p:txBody>
          <a:bodyPr wrap="none" lIns="68562" tIns="34281" rIns="68562" bIns="34281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998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بسم الله الرحمن الرحيم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998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السلام عليك</a:t>
            </a:r>
            <a:r>
              <a:rPr kumimoji="0" lang="ar-KW" sz="5998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</a:t>
            </a:r>
            <a:r>
              <a:rPr kumimoji="0" lang="ar-EG" sz="5998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ورحمة الله وبركاته </a:t>
            </a:r>
            <a:endParaRPr kumimoji="0" lang="en-US" sz="5998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3" name="Picture 2" descr="&lt;strong&gt;Window&lt;/strong&gt; Frame #1 by Taz09 on Deviant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19" y="942891"/>
            <a:ext cx="1142702" cy="142837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24886" y="2983135"/>
            <a:ext cx="570160" cy="1017593"/>
          </a:xfrm>
          <a:prstGeom prst="rect">
            <a:avLst/>
          </a:prstGeom>
        </p:spPr>
      </p:pic>
      <p:pic>
        <p:nvPicPr>
          <p:cNvPr id="13" name="Google Shape;42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1610" y="4115036"/>
            <a:ext cx="1018816" cy="5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C29F8B-EAE7-4248-911F-6912293AE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1940" y="3826144"/>
            <a:ext cx="993332" cy="3237459"/>
          </a:xfrm>
          <a:prstGeom prst="rect">
            <a:avLst/>
          </a:prstGeom>
        </p:spPr>
      </p:pic>
      <p:pic>
        <p:nvPicPr>
          <p:cNvPr id="18" name="Google Shape;15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0900724" y="4352530"/>
            <a:ext cx="1250246" cy="163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870505" y="4712529"/>
            <a:ext cx="3148549" cy="2161624"/>
          </a:xfrm>
          <a:prstGeom prst="rect">
            <a:avLst/>
          </a:prstGeom>
        </p:spPr>
      </p:pic>
      <p:pic>
        <p:nvPicPr>
          <p:cNvPr id="21" name="Google Shape;376;p30"/>
          <p:cNvPicPr preferRelativeResize="0"/>
          <p:nvPr/>
        </p:nvPicPr>
        <p:blipFill rotWithShape="1">
          <a:blip r:embed="rId13">
            <a:alphaModFix/>
          </a:blip>
          <a:srcRect l="28484"/>
          <a:stretch/>
        </p:blipFill>
        <p:spPr>
          <a:xfrm>
            <a:off x="-52252" y="4201858"/>
            <a:ext cx="1225631" cy="21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60564" y="776018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267737" y="435483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318159" y="3597453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133519" y="490989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618" y="3597453"/>
            <a:ext cx="515400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1119182" y="402612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950722" y="435482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877579" y="435483"/>
            <a:ext cx="410898" cy="36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29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734341" y="393925"/>
            <a:ext cx="357810" cy="30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 descr="Picture 1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600124" y="449431"/>
            <a:ext cx="357810" cy="30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09CCD104-0C48-497A-AB60-B6593A6F4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9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321">
        <p15:prstTrans prst="curtains"/>
      </p:transition>
    </mc:Choice>
    <mc:Fallback xmlns="">
      <p:transition spd="slow" advTm="9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361" t="13921" r="2083" b="48201"/>
          <a:stretch/>
        </p:blipFill>
        <p:spPr>
          <a:xfrm>
            <a:off x="665019" y="0"/>
            <a:ext cx="11526981" cy="256309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086678" y="3429000"/>
            <a:ext cx="7646505" cy="260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15000"/>
              </a:lnSpc>
              <a:buFont typeface="Wingdings" panose="05000000000000000000" pitchFamily="2" charset="2"/>
              <a:buChar char=""/>
            </a:pPr>
            <a:r>
              <a:rPr lang="ar-KW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تقرأ المتعلمات الأمثلة المسجلة ص 33 قراءة صحيحة مضبوطة بالشكل .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ar-KW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أتُحِبُّ التَّأمُّل في سماء الكويت ؟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ar-KW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أّتَشْكُرُ اللهَ على نعمه الكثيرة عليك ؟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â«ÙÙØ¯ ÙÙØ±Ø£ ÙØ±ØªÙÙâ¬â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34" y="3181524"/>
            <a:ext cx="3338944" cy="338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EE007E3C-07BE-4CA7-953D-DAD3471CB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9"/>
          <a:stretch/>
        </p:blipFill>
        <p:spPr bwMode="auto">
          <a:xfrm>
            <a:off x="23385" y="-26505"/>
            <a:ext cx="1708435" cy="31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Яндекс.Фотки">
            <a:extLst>
              <a:ext uri="{FF2B5EF4-FFF2-40B4-BE49-F238E27FC236}">
                <a16:creationId xmlns:a16="http://schemas.microsoft.com/office/drawing/2014/main" id="{D4CECECD-7929-4811-99BD-5F194E1E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58" y="668634"/>
            <a:ext cx="3848985" cy="54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9A30E0F-0134-4532-8450-A7E40F14A7CA}"/>
              </a:ext>
            </a:extLst>
          </p:cNvPr>
          <p:cNvSpPr txBox="1"/>
          <p:nvPr/>
        </p:nvSpPr>
        <p:spPr>
          <a:xfrm rot="21425379">
            <a:off x="8386517" y="2708192"/>
            <a:ext cx="2854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التمهيد 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8" name="Picture 8" descr=" ">
            <a:extLst>
              <a:ext uri="{FF2B5EF4-FFF2-40B4-BE49-F238E27FC236}">
                <a16:creationId xmlns:a16="http://schemas.microsoft.com/office/drawing/2014/main" id="{35663B9C-4F7B-4F04-8D2C-BCFEB1D6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" y="668634"/>
            <a:ext cx="5369885" cy="5679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96EF125C-1078-4B53-A195-89664BC98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45" y="61151"/>
            <a:ext cx="1668253" cy="17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3F5E0D8-0DBC-44E8-9605-91DF2017A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498652"/>
            <a:ext cx="1541778" cy="1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0FDD1BC-675B-475B-8450-A737579E3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935598"/>
            <a:ext cx="1180769" cy="1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7FC5D-07F3-4740-9562-13D133C06D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77" y="3238030"/>
            <a:ext cx="1180769" cy="10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3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94603" y="1324805"/>
            <a:ext cx="10820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15000"/>
              </a:lnSpc>
              <a:buFont typeface="Wingdings" panose="05000000000000000000" pitchFamily="2" charset="2"/>
              <a:buChar char=""/>
            </a:pP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تحدد المتعلمات حال الهمزة في المثالين السابقين وذلك باستخدام استراتيجية</a:t>
            </a:r>
            <a:r>
              <a:rPr lang="ar-KW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( الدقيقة الواحدة)</a:t>
            </a: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: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34360" y="5536898"/>
            <a:ext cx="9531776" cy="825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lvl="0" indent="-342900" algn="justLow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ar-KW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الهمزة في المثالين السابقين (( همزة الاستفهام ))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271E792-B725-45AC-95B5-061045224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062" y="2467336"/>
            <a:ext cx="2580379" cy="258037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3B166D7-A610-4016-9954-AFA3BF7C0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43" y="2598488"/>
            <a:ext cx="4072736" cy="254993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DF01958-ACF5-4FC4-BDB3-577FA20A7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09" y="-336076"/>
            <a:ext cx="2456267" cy="1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9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1692" y="241325"/>
            <a:ext cx="11577071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15000"/>
              </a:lnSpc>
              <a:buFont typeface="Wingdings" panose="05000000000000000000" pitchFamily="2" charset="2"/>
              <a:buChar char=""/>
            </a:pPr>
            <a:r>
              <a:rPr lang="ar-KW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تجيب المتعلمات شفهيًا بالإثبات على السؤالين السابقين وذلك باستخدام استراتيجية ( الدقيقة الواحدة ) للوصول لمثل ما يأتي :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  <a:p>
            <a:pPr marL="342900" lvl="0" indent="-342900" algn="justLow">
              <a:lnSpc>
                <a:spcPct val="115000"/>
              </a:lnSpc>
              <a:buFont typeface="Wingdings" panose="05000000000000000000" pitchFamily="2" charset="2"/>
              <a:buChar char=""/>
            </a:pPr>
            <a:endParaRPr lang="ar-SA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  <a:p>
            <a:pPr lvl="0" algn="justLow">
              <a:lnSpc>
                <a:spcPct val="115000"/>
              </a:lnSpc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ar-KW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نعم أحبُّ التَّأمُّل في سماء الكويت .</a:t>
            </a:r>
            <a:endParaRPr lang="ar-SA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Low">
              <a:lnSpc>
                <a:spcPct val="115000"/>
              </a:lnSpc>
            </a:pPr>
            <a:endParaRPr lang="ar-SA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Low">
              <a:lnSpc>
                <a:spcPct val="115000"/>
              </a:lnSpc>
            </a:pP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Low">
              <a:lnSpc>
                <a:spcPct val="115000"/>
              </a:lnSpc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ar-KW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نعم أشكرُ اللهَ على نعمه الكثيرة عليك .</a:t>
            </a:r>
            <a:endParaRPr lang="en-US" sz="36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66" y="1517192"/>
            <a:ext cx="1358419" cy="1210765"/>
          </a:xfrm>
          <a:prstGeom prst="rect">
            <a:avLst/>
          </a:prstGeom>
        </p:spPr>
      </p:pic>
      <p:pic>
        <p:nvPicPr>
          <p:cNvPr id="2050" name="Picture 2" descr="Image result for â«Ø³ÙØ§Ø¡ Ø§ÙÙÙÙØªâ¬â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3" y="2262771"/>
            <a:ext cx="4872640" cy="26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â«Ø´ÙØ± Ø§ÙÙÙâ¬â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4114800"/>
            <a:ext cx="4752110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9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240DC8FD-29CB-44D8-B101-CC310D8708AD-L0-001.jpeg" descr="240DC8FD-29CB-44D8-B101-CC310D8708AD-L0-001.jpeg">
            <a:extLst>
              <a:ext uri="{FF2B5EF4-FFF2-40B4-BE49-F238E27FC236}">
                <a16:creationId xmlns:a16="http://schemas.microsoft.com/office/drawing/2014/main" id="{06B8E7AD-3480-44ED-BA1C-269C5596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315" name="Slide Number Placeholder 1">
            <a:extLst>
              <a:ext uri="{FF2B5EF4-FFF2-40B4-BE49-F238E27FC236}">
                <a16:creationId xmlns:a16="http://schemas.microsoft.com/office/drawing/2014/main" id="{31B1654D-18A6-4AB9-A8F5-BC8252756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4229319" y="6408108"/>
            <a:ext cx="172481" cy="2616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45719" tIns="38100" rIns="45719" bIns="38100" rtlCol="1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9144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1828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2B5BE6A1-515D-4D6D-A297-C4E3F1D13691}" type="slidenum">
              <a:rPr lang="ar-KW" altLang="ar-KW" sz="1200">
                <a:solidFill>
                  <a:srgbClr val="888888"/>
                </a:solidFill>
                <a:cs typeface="Times New Roman" panose="02020603050405020304" pitchFamily="18" charset="0"/>
                <a:sym typeface="Calibri" panose="020F050202020403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8</a:t>
            </a:fld>
            <a:endParaRPr lang="ar-KW" altLang="ar-KW" sz="1200">
              <a:solidFill>
                <a:srgbClr val="888888"/>
              </a:solidFill>
              <a:sym typeface="Calibri" panose="020F0502020204030204" pitchFamily="34" charset="0"/>
            </a:endParaRPr>
          </a:p>
        </p:txBody>
      </p:sp>
      <p:grpSp>
        <p:nvGrpSpPr>
          <p:cNvPr id="135" name="مستطيل مستدير الزوايا 4">
            <a:extLst>
              <a:ext uri="{FF2B5EF4-FFF2-40B4-BE49-F238E27FC236}">
                <a16:creationId xmlns:a16="http://schemas.microsoft.com/office/drawing/2014/main" id="{2BA14582-3DBC-4C05-B4A7-626681019616}"/>
              </a:ext>
            </a:extLst>
          </p:cNvPr>
          <p:cNvGrpSpPr>
            <a:grpSpLocks/>
          </p:cNvGrpSpPr>
          <p:nvPr/>
        </p:nvGrpSpPr>
        <p:grpSpPr bwMode="auto">
          <a:xfrm>
            <a:off x="5249864" y="1841157"/>
            <a:ext cx="4870320" cy="938453"/>
            <a:chOff x="0" y="98296"/>
            <a:chExt cx="6448291" cy="1066801"/>
          </a:xfrm>
        </p:grpSpPr>
        <p:sp>
          <p:nvSpPr>
            <p:cNvPr id="133" name="Rounded Rectangle">
              <a:extLst>
                <a:ext uri="{FF2B5EF4-FFF2-40B4-BE49-F238E27FC236}">
                  <a16:creationId xmlns:a16="http://schemas.microsoft.com/office/drawing/2014/main" id="{F4E9B03A-9426-4A27-A251-F5A73DF60FCD}"/>
                </a:ext>
              </a:extLst>
            </p:cNvPr>
            <p:cNvSpPr/>
            <p:nvPr/>
          </p:nvSpPr>
          <p:spPr>
            <a:xfrm>
              <a:off x="0" y="98296"/>
              <a:ext cx="6448291" cy="106680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lIns="34289" tIns="34289" rIns="34289" bIns="34289" anchor="ctr"/>
            <a:lstStyle/>
            <a:p>
              <a:pPr algn="ctr" defTabSz="342900">
                <a:defRPr sz="6600" b="1">
                  <a:solidFill>
                    <a:srgbClr val="FFFFFF"/>
                  </a:solidFill>
                </a:defRPr>
              </a:pPr>
              <a:endParaRPr sz="4950" b="1">
                <a:solidFill>
                  <a:srgbClr val="FFFFFF"/>
                </a:solidFill>
              </a:endParaRPr>
            </a:p>
          </p:txBody>
        </p:sp>
        <p:sp>
          <p:nvSpPr>
            <p:cNvPr id="134" name="الوحدة الثالثة">
              <a:extLst>
                <a:ext uri="{FF2B5EF4-FFF2-40B4-BE49-F238E27FC236}">
                  <a16:creationId xmlns:a16="http://schemas.microsoft.com/office/drawing/2014/main" id="{72025BCD-6ADD-451F-BA70-348AA9B17762}"/>
                </a:ext>
              </a:extLst>
            </p:cNvPr>
            <p:cNvSpPr/>
            <p:nvPr/>
          </p:nvSpPr>
          <p:spPr>
            <a:xfrm>
              <a:off x="207463" y="316312"/>
              <a:ext cx="6033365" cy="63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>
              <a:spAutoFit/>
            </a:bodyPr>
            <a:lstStyle>
              <a:lvl1pPr algn="ctr" defTabSz="457200" rtl="1">
                <a:defRPr sz="3500" b="1">
                  <a:solidFill>
                    <a:srgbClr val="00206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sz="2625" dirty="0"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4AC9C65-3D61-4B60-A11C-C417EC4B76A5}"/>
              </a:ext>
            </a:extLst>
          </p:cNvPr>
          <p:cNvSpPr txBox="1"/>
          <p:nvPr/>
        </p:nvSpPr>
        <p:spPr>
          <a:xfrm>
            <a:off x="5511114" y="1952368"/>
            <a:ext cx="38800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800" b="1" dirty="0">
                <a:solidFill>
                  <a:srgbClr val="C00000"/>
                </a:solidFill>
              </a:rPr>
              <a:t>التطبيق: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1B29E7AE-833D-4174-9B97-0B36816C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30" y="2913595"/>
            <a:ext cx="47005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4">
        <p15:prstTrans prst="crush"/>
      </p:transition>
    </mc:Choice>
    <mc:Fallback xmlns="">
      <p:transition spd="slow" advTm="6064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18655" y="315081"/>
            <a:ext cx="1141614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KW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- تجيب المتعلمات عن الأسئلة الآتية </a:t>
            </a:r>
            <a:r>
              <a:rPr lang="ar-KW" sz="36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بالإثبات</a:t>
            </a:r>
            <a:r>
              <a:rPr lang="ar-KW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 إجابة صحيحة مضبوطة بالشكل </a:t>
            </a:r>
            <a:r>
              <a:rPr lang="ar-KW" sz="36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وبخط الرقعة</a:t>
            </a:r>
            <a:r>
              <a:rPr lang="ar-KW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ultan Medium" pitchFamily="2" charset="-78"/>
              </a:rPr>
              <a:t> </a:t>
            </a:r>
            <a:r>
              <a:rPr lang="ar-KW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وذلك باستخدام استراتيجية</a:t>
            </a:r>
            <a:r>
              <a:rPr lang="ar-KW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( الدقيقة الواحدة )</a:t>
            </a:r>
            <a:r>
              <a:rPr lang="ar-KW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للوصول لمثل ما يأتي :</a:t>
            </a:r>
            <a:endParaRPr lang="ar-S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  <a:p>
            <a:pPr algn="justLow">
              <a:lnSpc>
                <a:spcPct val="115000"/>
              </a:lnSpc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7752"/>
            <a:ext cx="1358419" cy="1210765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3459471"/>
            <a:ext cx="3658259" cy="25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047999" y="2350631"/>
            <a:ext cx="8686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buFontTx/>
              <a:buChar char="-"/>
              <a:tabLst>
                <a:tab pos="6696075" algn="l"/>
              </a:tabLst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أَتَعْلَمُ فوائدَ الشمسِ والقمرِ ؟</a:t>
            </a: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638800" y="320114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Low">
              <a:buFontTx/>
              <a:buChar char="-"/>
              <a:tabLst>
                <a:tab pos="6696075" algn="l"/>
              </a:tabLst>
            </a:pPr>
            <a:r>
              <a:rPr lang="ar-KW" sz="50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Diwani Letter" panose="02010400000000000000" pitchFamily="2" charset="-78"/>
              </a:rPr>
              <a:t>نعم أَعْلَمُ فوائدَ الشمسِ والقمرِ .</a:t>
            </a:r>
            <a:endParaRPr lang="ar-SA" sz="5000" b="1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Diwani Letter" panose="020104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194629" y="4264645"/>
            <a:ext cx="7583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buFontTx/>
              <a:buChar char="-"/>
              <a:tabLst>
                <a:tab pos="6696075" algn="l"/>
              </a:tabLst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أتعرفُ حكمةَ اللهِ في خلق الليلِ والنهارِ ؟</a:t>
            </a: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644571" y="5249869"/>
            <a:ext cx="71627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tabLst>
                <a:tab pos="6696075" algn="l"/>
              </a:tabLst>
            </a:pPr>
            <a:r>
              <a:rPr lang="ar-KW" sz="50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ar-KW" sz="50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Diwani Letter" panose="02010400000000000000" pitchFamily="2" charset="-78"/>
              </a:rPr>
              <a:t>نعم أعْرفُ حكمةَ اللهِ في خلقِ الليلِ والنهارِ .</a:t>
            </a:r>
            <a:endParaRPr lang="en-US" sz="5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5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248909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659</Words>
  <Application>Microsoft Office PowerPoint</Application>
  <PresentationFormat>شاشة عريضة</PresentationFormat>
  <Paragraphs>100</Paragraphs>
  <Slides>27</Slides>
  <Notes>2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27</vt:i4>
      </vt:variant>
    </vt:vector>
  </HeadingPairs>
  <TitlesOfParts>
    <vt:vector size="51" baseType="lpstr">
      <vt:lpstr>Aldhabi</vt:lpstr>
      <vt:lpstr>Aref Ruqaa</vt:lpstr>
      <vt:lpstr>Arial</vt:lpstr>
      <vt:lpstr>Calibri</vt:lpstr>
      <vt:lpstr>Calibri Light</vt:lpstr>
      <vt:lpstr>Dubai Medium</vt:lpstr>
      <vt:lpstr>Geeza Pro Regular</vt:lpstr>
      <vt:lpstr>Georgia</vt:lpstr>
      <vt:lpstr>Helvetica Neue</vt:lpstr>
      <vt:lpstr>Microsoft Uighur</vt:lpstr>
      <vt:lpstr>Symbol</vt:lpstr>
      <vt:lpstr>Tahoma</vt:lpstr>
      <vt:lpstr>Times New Roman</vt:lpstr>
      <vt:lpstr>Trebuchet MS</vt:lpstr>
      <vt:lpstr>Wingdings</vt:lpstr>
      <vt:lpstr>نسق Office</vt:lpstr>
      <vt:lpstr>4_نسق Office</vt:lpstr>
      <vt:lpstr>2_دفق الهواء</vt:lpstr>
      <vt:lpstr>21_BasicWhite</vt:lpstr>
      <vt:lpstr>5_نسق Office</vt:lpstr>
      <vt:lpstr>3_نسق Office</vt:lpstr>
      <vt:lpstr>4_Office Theme</vt:lpstr>
      <vt:lpstr>1_Office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دانه محمد راشد راشد</cp:lastModifiedBy>
  <cp:revision>96</cp:revision>
  <dcterms:created xsi:type="dcterms:W3CDTF">2019-02-02T17:53:57Z</dcterms:created>
  <dcterms:modified xsi:type="dcterms:W3CDTF">2023-06-14T06:42:40Z</dcterms:modified>
</cp:coreProperties>
</file>