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BD9DDA16-20B7-4AF7-9E71-658E2A91129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8C44DB9-6562-461A-80B4-402822675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4DB9-6562-461A-80B4-4028226751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3CFE-5CD3-4B6E-B32E-A5673D5AC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ACEFB29D-4E72-BF84-B74E-14779C392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4" y="1025070"/>
            <a:ext cx="11510131" cy="49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1164" y="709012"/>
            <a:ext cx="11042072" cy="16496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يقارن المتعلم بين المعلومات التي وردت في هذا النص ، والتي جاءت في المجالات الأخرى .(</a:t>
            </a:r>
            <a:r>
              <a:rPr lang="ar-KW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متروك للطلاب</a:t>
            </a: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â«Ø§Ø¯Ø§Ø¨ Ø§ÙÙØ±Ø§Ø¡Ø© Ø§ÙØµØ§ÙØªØ©â¬â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/>
          <a:stretch/>
        </p:blipFill>
        <p:spPr bwMode="auto">
          <a:xfrm>
            <a:off x="2695575" y="2757054"/>
            <a:ext cx="6953250" cy="29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83674" y="805994"/>
            <a:ext cx="10612581" cy="12249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يتحاور المتعلم مع المجموعات الأخرى حول ما درسه سابقًا من مراكز ثقافية وتاريخية وعلمية في المواد الأخرى وما جاء في هذا النص 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5827" b="3744"/>
          <a:stretch/>
        </p:blipFill>
        <p:spPr bwMode="auto">
          <a:xfrm>
            <a:off x="4946072" y="2505608"/>
            <a:ext cx="3422073" cy="27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5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0437" y="376610"/>
            <a:ext cx="11236036" cy="57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يحدد المتعلم القيم المستفادة من هذا النص في جمل تامة وبلغة صحيحة وواضحة وذلك باستخدام استراتيجية </a:t>
            </a:r>
            <a:r>
              <a:rPr lang="ar-KW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KW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فكر..زاوج..شارك</a:t>
            </a: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للوصول لمثل ما يأتي :</a:t>
            </a:r>
            <a:r>
              <a:rPr lang="ar-KW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القيم المستفادة من النص</a:t>
            </a:r>
            <a:endParaRPr lang="ar-S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endParaRPr lang="ar-S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endParaRPr lang="ar-S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ar-KW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الاهتمام بالعلم والثقافة   -   الحفاظ على </a:t>
            </a:r>
            <a:r>
              <a:rPr lang="ar-KW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الثراث</a:t>
            </a:r>
            <a:r>
              <a:rPr lang="ar-KW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 الولاء للوطن</a:t>
            </a: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â«ÙÙØ± Ø²Ø§ÙØ¬ Ø´Ø§Ø±Ùâ¬â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9333" b="11415"/>
          <a:stretch/>
        </p:blipFill>
        <p:spPr bwMode="auto">
          <a:xfrm>
            <a:off x="1189127" y="2146905"/>
            <a:ext cx="2273135" cy="12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6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55963" y="612030"/>
            <a:ext cx="10931236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يتعاون المتعلم مع مجموعته في عمل مجسم يضم بعض المراكز الثقافية والفنية التي درسها  ، وذلك باستخدام استراتيجية </a:t>
            </a:r>
            <a:r>
              <a:rPr lang="ar-KW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KW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فكر..زاوج..شارك</a:t>
            </a:r>
            <a:r>
              <a:rPr lang="ar-KW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â«ÙÙØ± Ø²Ø§ÙØ¬ Ø´Ø§Ø±Ùâ¬â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9333" b="11415"/>
          <a:stretch/>
        </p:blipFill>
        <p:spPr bwMode="auto">
          <a:xfrm>
            <a:off x="955962" y="3408219"/>
            <a:ext cx="4281055" cy="28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1898" t="12595" r="24870" b="13352"/>
          <a:stretch/>
        </p:blipFill>
        <p:spPr>
          <a:xfrm>
            <a:off x="6241472" y="2966566"/>
            <a:ext cx="3761510" cy="36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79930"/>
              </p:ext>
            </p:extLst>
          </p:nvPr>
        </p:nvGraphicFramePr>
        <p:xfrm>
          <a:off x="900546" y="1593273"/>
          <a:ext cx="10571017" cy="3505200"/>
        </p:xfrm>
        <a:graphic>
          <a:graphicData uri="http://schemas.openxmlformats.org/drawingml/2006/table">
            <a:tbl>
              <a:tblPr rtl="1" firstRow="1" firstCol="1" bandRow="1"/>
              <a:tblGrid>
                <a:gridCol w="3338365">
                  <a:extLst>
                    <a:ext uri="{9D8B030D-6E8A-4147-A177-3AD203B41FA5}">
                      <a16:colId xmlns:a16="http://schemas.microsoft.com/office/drawing/2014/main" val="480505878"/>
                    </a:ext>
                  </a:extLst>
                </a:gridCol>
                <a:gridCol w="2647424">
                  <a:extLst>
                    <a:ext uri="{9D8B030D-6E8A-4147-A177-3AD203B41FA5}">
                      <a16:colId xmlns:a16="http://schemas.microsoft.com/office/drawing/2014/main" val="3568294407"/>
                    </a:ext>
                  </a:extLst>
                </a:gridCol>
                <a:gridCol w="4585228">
                  <a:extLst>
                    <a:ext uri="{9D8B030D-6E8A-4147-A177-3AD203B41FA5}">
                      <a16:colId xmlns:a16="http://schemas.microsoft.com/office/drawing/2014/main" val="3153399608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المركز العلمي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مركز الشيخ جابر الأحمد الثقافي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8118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متحف الفن الحديث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المراكز الثقافية</a:t>
                      </a:r>
                      <a:br>
                        <a:rPr lang="ar-KW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ar-KW" sz="3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المراكز الفنية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مؤسسة الكويت للتقدم العلمي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00356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متحف الكويت الوطني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مكتبة الكويت الوطنية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01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1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72145" y="2364788"/>
            <a:ext cx="8077200" cy="2003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600" b="1" dirty="0">
                <a:latin typeface="Calibri" panose="020F0502020204030204" pitchFamily="34" charset="0"/>
                <a:ea typeface="Calibri" panose="020F0502020204030204" pitchFamily="34" charset="0"/>
              </a:rPr>
              <a:t>يختار المتعلم أبرز المعلومات الواردة في النص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KW" sz="36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يعد المركز من أكبر مناطق العرض المتحفي</a:t>
            </a:r>
            <a:endParaRPr lang="ar-SA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8423564" y="554183"/>
            <a:ext cx="3172690" cy="139930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الوضعية</a:t>
            </a:r>
            <a:r>
              <a:rPr lang="ar-SA" sz="5400" b="1" dirty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020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10145" y="771411"/>
            <a:ext cx="9781308" cy="3207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</a:rPr>
              <a:t>يقارن المتعلم بين المعلومات التي وردت في هذا النص والمعلومات التي درسها في المجالات الأخرى حول اهتمام الكويت بالثقافة في لغة صحيحة </a:t>
            </a:r>
            <a:b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35" y="3329494"/>
            <a:ext cx="2264355" cy="30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8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0326" y="1041508"/>
            <a:ext cx="11388437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KW" sz="4400" b="1" dirty="0">
                <a:ea typeface="Calibri" panose="020F0502020204030204" pitchFamily="34" charset="0"/>
                <a:cs typeface="Calibri" panose="020F0502020204030204" pitchFamily="34" charset="0"/>
              </a:rPr>
              <a:t>يتعاون المتعلم مع أفراد مجموعته في اختيار المعلومات الأكثر صلة بهذا النص مما درسه في الدين والتاريخ والعلوم والفنون </a:t>
            </a:r>
            <a:endParaRPr lang="en-US" sz="4400" dirty="0"/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5827" b="3744"/>
          <a:stretch/>
        </p:blipFill>
        <p:spPr bwMode="auto">
          <a:xfrm>
            <a:off x="4142510" y="3417107"/>
            <a:ext cx="3768436" cy="30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9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745" t="13921" r="6342" b="47632"/>
          <a:stretch/>
        </p:blipFill>
        <p:spPr>
          <a:xfrm>
            <a:off x="332508" y="207818"/>
            <a:ext cx="11568547" cy="28124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0718" t="24338" r="11560" b="7480"/>
          <a:stretch/>
        </p:blipFill>
        <p:spPr>
          <a:xfrm>
            <a:off x="6345382" y="2173072"/>
            <a:ext cx="5313217" cy="300748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435" t="17329" r="7407" b="55398"/>
          <a:stretch/>
        </p:blipFill>
        <p:spPr>
          <a:xfrm>
            <a:off x="110834" y="4810056"/>
            <a:ext cx="9379528" cy="1840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583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328" t="13921" r="9856" b="67897"/>
          <a:stretch/>
        </p:blipFill>
        <p:spPr>
          <a:xfrm>
            <a:off x="1369201" y="661252"/>
            <a:ext cx="9864437" cy="2147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3749" r="27031" b="4489"/>
          <a:stretch/>
        </p:blipFill>
        <p:spPr bwMode="auto">
          <a:xfrm>
            <a:off x="438548" y="2808708"/>
            <a:ext cx="1861307" cy="37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43" y="357116"/>
            <a:ext cx="136562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4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602" t="11553" r="7514" b="81251"/>
          <a:stretch/>
        </p:blipFill>
        <p:spPr>
          <a:xfrm>
            <a:off x="9371505" y="498763"/>
            <a:ext cx="2294022" cy="72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1" y="1988127"/>
            <a:ext cx="3761895" cy="471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8" y="787544"/>
            <a:ext cx="7170305" cy="5377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2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9536" t="11269" r="11880" b="33049"/>
          <a:stretch/>
        </p:blipFill>
        <p:spPr>
          <a:xfrm>
            <a:off x="369269" y="581890"/>
            <a:ext cx="11517930" cy="5666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138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0389" t="10134" r="11027" b="26041"/>
          <a:stretch/>
        </p:blipFill>
        <p:spPr>
          <a:xfrm>
            <a:off x="471054" y="360217"/>
            <a:ext cx="11388437" cy="609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325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0068" t="23012" r="11028" b="43086"/>
          <a:stretch/>
        </p:blipFill>
        <p:spPr>
          <a:xfrm>
            <a:off x="458155" y="1219200"/>
            <a:ext cx="11301048" cy="4059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844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1273" y="847558"/>
            <a:ext cx="10958945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يشارك المتعلم مجموعته في تحديد بعض المعلومات الواردة في النص وذلك باستخدام استراتيجية </a:t>
            </a:r>
            <a:r>
              <a:rPr lang="ar-KW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KW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فكر..زاوج..شارك</a:t>
            </a: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للوصول لمثل ما يأتي 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â«ÙÙØ± Ø²Ø§ÙØ¬ Ø´Ø§Ø±Ùâ¬â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9333" b="11415"/>
          <a:stretch/>
        </p:blipFill>
        <p:spPr bwMode="auto">
          <a:xfrm>
            <a:off x="1149928" y="3023680"/>
            <a:ext cx="4225636" cy="3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0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8423564" y="401783"/>
            <a:ext cx="3172690" cy="139930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المعلومات </a:t>
            </a:r>
            <a:endParaRPr lang="en-US" sz="5400" b="1" dirty="0"/>
          </a:p>
        </p:txBody>
      </p:sp>
      <p:sp>
        <p:nvSpPr>
          <p:cNvPr id="3" name="مستطيل 2"/>
          <p:cNvSpPr/>
          <p:nvPr/>
        </p:nvSpPr>
        <p:spPr>
          <a:xfrm>
            <a:off x="442453" y="2163951"/>
            <a:ext cx="11153802" cy="4391780"/>
          </a:xfrm>
          <a:prstGeom prst="rect">
            <a:avLst/>
          </a:prstGeom>
          <a:effectLst>
            <a:softEdge rad="635000"/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مركز الشيخ عبدالله السالم نفذ برعاية سمو أمير البلاد الشيخ صباح الأحمد 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يقع مركز الشيخ عبدالله السالم في منطقة الشعب البحري 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يعد المركز تحفةً معماريةً ، وإضافة تاريخيةً 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جاء افتتاح المركز تزامنًا مع احتفالات الكويت بأعيادها الوطنية 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يعد المركز من أكبر مناطق العرض المتحفي 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يحتوي المركز على ثمانية مبانٍ ، ستة منها مخصصة للمتاحف 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287</Words>
  <Application>Microsoft Office PowerPoint</Application>
  <PresentationFormat>شاشة عريضة</PresentationFormat>
  <Paragraphs>32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دانه محمد راشد راشد</cp:lastModifiedBy>
  <cp:revision>10</cp:revision>
  <dcterms:created xsi:type="dcterms:W3CDTF">2019-04-06T15:14:01Z</dcterms:created>
  <dcterms:modified xsi:type="dcterms:W3CDTF">2023-06-12T15:28:00Z</dcterms:modified>
</cp:coreProperties>
</file>