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</p:sldMasterIdLst>
  <p:sldIdLst>
    <p:sldId id="256" r:id="rId5"/>
    <p:sldId id="497" r:id="rId6"/>
    <p:sldId id="506" r:id="rId7"/>
    <p:sldId id="500" r:id="rId8"/>
    <p:sldId id="258" r:id="rId9"/>
    <p:sldId id="499" r:id="rId10"/>
    <p:sldId id="30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FED4E3-6AF7-48AB-98A3-630C6D25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72960E-C070-4F2D-A6F7-D8BE91C80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F179E2-3DE1-4866-BEF1-FA6EAF09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6D8806-DFD1-45D2-B973-7502E54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A90C65-58B3-42C0-AF58-A72113ED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5E6A3D-4F5A-464E-B37F-FE57CA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6ECD40-2BD7-466A-8925-F00912194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DA8913-3ED1-4247-AF95-62F234C2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042301-182B-469F-BB40-1EE79BF7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5B534A-91C7-4E9F-B641-741986D3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B2F8067-3F71-4593-9B20-F9AD8FD12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4C34E0-37F4-4DEB-9D20-E1935F20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4EBAE1-17A0-4D28-A19B-C97FAC7D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C8AFBF-83A0-4EE8-BC83-FCD3F114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D2E3D3-9534-4135-BAAD-6616B1BD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672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44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720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1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808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01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54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91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14B0F8-C91B-4313-B5D5-4FCA5765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92AAD0-37DC-4980-A6E0-4DA2ABE5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25AC74-4075-493A-BA1C-F0059786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81D847-B3A9-4064-AF4D-5326C342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05250C-B235-4CC2-B8D9-439C3CB7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5197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249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73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0732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22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56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22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4610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205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119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5661DD-5A31-4DD6-AC63-B70F82C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405140-7ACC-4029-A486-D48AB3DD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AF1563-7250-4B1E-8F29-5523C6C9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1E29EB-46FE-4AFC-882A-63765761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7FE100-5373-4EE6-9A74-8000D5CB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8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279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6408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044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6714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70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0275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4712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9575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6145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607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589A6D-C792-455E-8D6C-94BD8221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00D50A-B0E8-4CE0-9A77-F151055FC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86100DC-512B-4647-AD55-D434457D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B8CEAE-E5B9-4016-8540-9DAFBCDE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96B6CF-222D-412F-ADE9-417F6B38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C2E4EA-B90E-4EF4-8B5E-D7AEF2CA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8981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7049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4918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912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0622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7196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7178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7650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002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4917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DC3D7-B9B7-478C-AEDD-D1B6BA1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D698E6-6380-4DA4-80F6-8A431CE93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3C0B71-7C1B-4725-9838-2189BA9C6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DF39251-706F-4ACF-BFB1-62063C994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CE2B40E-CFC1-4F63-969F-F69E21C1C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6966C9F-F16A-496B-BC8C-6C37D83C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19594BB-EBB4-4C84-91B7-04E035D5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FB8F06C-B640-4049-9E23-52EAA470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7CD75-A510-4492-A83C-4AB8AC82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DDE7C6-F936-48CE-9C69-5740F804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C88C96-8107-4E91-B2BE-4851313E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D51F4EF-8B64-47C2-824D-01BF0B73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651253-FEDE-4D8F-89C4-49267B10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A5ED30-8335-405D-A910-E4A53520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38EF1D-0FCC-4D5D-B8C7-6A3534C1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931759-324C-4C6B-870E-F94E4831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0AEA56-19C9-4A04-A006-7E2AA48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4120E5-ACF6-4FAB-B754-EC718974F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A44785-B90D-4235-971F-0CEF900B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060A4-64C1-4EF4-9DF0-AD2AF1BC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18962B-79B1-4D1C-BF40-6E4CACE7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7BD270-387D-47D2-9733-3B632707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3B4865-96D3-4600-B599-553C6755F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6E33FD-0246-44AE-8A47-E4B91EB5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7804E8-FAE7-4ADF-87F5-E39875A5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E258DD-8781-4DCC-946D-57774CC7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3C642B-C312-4737-8525-0819A94E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785745-9CF1-46E6-8601-61794274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621ACF-25D1-430B-A9D1-69961ED0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845E54-6316-4CF3-BF92-1F3A2F0E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44A222-4964-4D4B-AC26-D4C8EC6C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70FF00-9423-4B07-B268-A8CBEC6F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70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391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843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40.xml"/><Relationship Id="rId1" Type="http://schemas.openxmlformats.org/officeDocument/2006/relationships/video" Target="https://www.youtube.com/embed/21vrS6ICb7M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724" y="4518923"/>
            <a:ext cx="2484551" cy="1141851"/>
          </a:xfrm>
          <a:noFill/>
        </p:spPr>
        <p:txBody>
          <a:bodyPr>
            <a:normAutofit/>
          </a:bodyPr>
          <a:lstStyle/>
          <a:p>
            <a:endParaRPr lang="en-US" sz="170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481" y="2353641"/>
            <a:ext cx="4337037" cy="2150719"/>
          </a:xfrm>
          <a:noFill/>
        </p:spPr>
        <p:txBody>
          <a:bodyPr anchor="ctr">
            <a:normAutofit/>
          </a:bodyPr>
          <a:lstStyle/>
          <a:p>
            <a:r>
              <a:rPr lang="ar-KW" sz="5400" b="1" dirty="0">
                <a:solidFill>
                  <a:srgbClr val="080808"/>
                </a:solidFill>
              </a:rPr>
              <a:t>الجدول الدوري الحديث</a:t>
            </a:r>
            <a:endParaRPr lang="en-US" sz="54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ropbox\Screenshots\Screenshot 2018-09-08 15.26.50.png"/>
          <p:cNvPicPr>
            <a:picLocks noChangeAspect="1" noChangeArrowheads="1"/>
          </p:cNvPicPr>
          <p:nvPr/>
        </p:nvPicPr>
        <p:blipFill>
          <a:blip r:embed="rId2"/>
          <a:srcRect l="29286" t="41675" r="26785" b="25006"/>
          <a:stretch>
            <a:fillRect/>
          </a:stretch>
        </p:blipFill>
        <p:spPr bwMode="auto">
          <a:xfrm>
            <a:off x="381000" y="838200"/>
            <a:ext cx="8453731" cy="502761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638800" y="4876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752230" y="2819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2,1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419600" y="286556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4196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419600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971800" y="3050232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667000" y="3733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990600" y="3733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990600" y="4800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ropbox\Screenshots\Screenshot 2018-09-08 15.28.48.png"/>
          <p:cNvPicPr>
            <a:picLocks noChangeAspect="1" noChangeArrowheads="1"/>
          </p:cNvPicPr>
          <p:nvPr/>
        </p:nvPicPr>
        <p:blipFill>
          <a:blip r:embed="rId2"/>
          <a:srcRect l="28908" t="23942" r="28334" b="10419"/>
          <a:stretch>
            <a:fillRect/>
          </a:stretch>
        </p:blipFill>
        <p:spPr bwMode="auto">
          <a:xfrm>
            <a:off x="228600" y="228600"/>
            <a:ext cx="8305800" cy="63246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33400" y="570333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التوزيع الإلكتروني للعنصر هو 2,5</a:t>
            </a:r>
          </a:p>
          <a:p>
            <a:pPr algn="r"/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عدد الإلكترونات المستوى الخارجي يدل على رق المجموعة ) 5( وعدد مستويات</a:t>
            </a:r>
          </a:p>
          <a:p>
            <a:pPr algn="r"/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الطاقة يدل على رقم الدورة ) 2</a:t>
            </a:r>
            <a:r>
              <a:rPr lang="ar-KW" b="1" dirty="0"/>
              <a:t> 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ropbox\Screenshots\Screenshot 2018-09-08 15.30.05.png"/>
          <p:cNvPicPr>
            <a:picLocks noChangeAspect="1" noChangeArrowheads="1"/>
          </p:cNvPicPr>
          <p:nvPr/>
        </p:nvPicPr>
        <p:blipFill>
          <a:blip r:embed="rId2"/>
          <a:srcRect l="30079" t="19774" r="27749" b="18754"/>
          <a:stretch>
            <a:fillRect/>
          </a:stretch>
        </p:blipFill>
        <p:spPr bwMode="auto">
          <a:xfrm>
            <a:off x="304800" y="0"/>
            <a:ext cx="8534400" cy="6637867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162800" y="1219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8</a:t>
            </a:r>
          </a:p>
          <a:p>
            <a:r>
              <a:rPr lang="en-US" sz="1200" b="1" dirty="0"/>
              <a:t>O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162800" y="1649019"/>
            <a:ext cx="228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16S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09600" y="3810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Na 11 : </a:t>
            </a:r>
            <a:r>
              <a:rPr lang="ar-KW" sz="800" b="1" dirty="0">
                <a:solidFill>
                  <a:schemeClr val="accent6">
                    <a:lumMod val="75000"/>
                  </a:schemeClr>
                </a:solidFill>
              </a:rPr>
              <a:t>التوزيع الإلكتروني 2,8,1</a:t>
            </a:r>
          </a:p>
          <a:p>
            <a:pPr algn="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S 61 : </a:t>
            </a:r>
            <a:r>
              <a:rPr lang="ar-KW" sz="800" b="1" dirty="0">
                <a:solidFill>
                  <a:schemeClr val="accent6">
                    <a:lumMod val="75000"/>
                  </a:schemeClr>
                </a:solidFill>
              </a:rPr>
              <a:t>التوزيع الإلكتروني 2,8,6</a:t>
            </a:r>
          </a:p>
          <a:p>
            <a:pPr algn="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Li 3: </a:t>
            </a:r>
            <a:r>
              <a:rPr lang="ar-KW" sz="800" b="1" dirty="0">
                <a:solidFill>
                  <a:schemeClr val="accent6">
                    <a:lumMod val="75000"/>
                  </a:schemeClr>
                </a:solidFill>
              </a:rPr>
              <a:t>التوزيع الإلكتروني 2,1</a:t>
            </a:r>
          </a:p>
          <a:p>
            <a:pPr algn="r"/>
            <a:r>
              <a:rPr lang="ar-KW" sz="800" b="1" dirty="0">
                <a:solidFill>
                  <a:schemeClr val="accent6">
                    <a:lumMod val="75000"/>
                  </a:schemeClr>
                </a:solidFill>
              </a:rPr>
              <a:t>نجد أن عدد إلكترونات المستوى الخارجي يدل على رقم المجموعة وأيضا عدد مستويات الطاقة</a:t>
            </a:r>
          </a:p>
          <a:p>
            <a:pPr algn="r"/>
            <a:r>
              <a:rPr lang="ar-KW" sz="800" b="1" dirty="0">
                <a:solidFill>
                  <a:schemeClr val="accent6">
                    <a:lumMod val="75000"/>
                  </a:schemeClr>
                </a:solidFill>
              </a:rPr>
              <a:t>يدل على رقم الدورة .</a:t>
            </a:r>
          </a:p>
          <a:p>
            <a:pPr algn="r"/>
            <a:r>
              <a:rPr lang="ar-KW" sz="800" b="1" dirty="0">
                <a:solidFill>
                  <a:schemeClr val="accent6">
                    <a:lumMod val="75000"/>
                  </a:schemeClr>
                </a:solidFill>
              </a:rPr>
              <a:t>كما أن الجدول الدوري رتب على حسب زيادة العدد الذري في الدورة الواحدة بعدد بروتون واحد</a:t>
            </a:r>
            <a:endParaRPr lang="en-US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9600" y="533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dirty="0">
                <a:solidFill>
                  <a:schemeClr val="accent6">
                    <a:lumMod val="75000"/>
                  </a:schemeClr>
                </a:solidFill>
              </a:rPr>
              <a:t>9 التوزيع الإلكتروني 2,7 أما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Cl17 </a:t>
            </a:r>
            <a:r>
              <a:rPr lang="ar-KW" dirty="0">
                <a:solidFill>
                  <a:schemeClr val="accent6">
                    <a:lumMod val="75000"/>
                  </a:schemeClr>
                </a:solidFill>
              </a:rPr>
              <a:t>التوزيع الإلكتروني 2,8,7 </a:t>
            </a:r>
            <a:r>
              <a:rPr lang="ar-KW" dirty="0" err="1">
                <a:solidFill>
                  <a:schemeClr val="accent6">
                    <a:lumMod val="75000"/>
                  </a:schemeClr>
                </a:solidFill>
              </a:rPr>
              <a:t>التشابة</a:t>
            </a:r>
            <a:r>
              <a:rPr lang="ar-KW" dirty="0">
                <a:solidFill>
                  <a:schemeClr val="accent6">
                    <a:lumMod val="75000"/>
                  </a:schemeClr>
                </a:solidFill>
              </a:rPr>
              <a:t> العنصران موجودان في المجموعة السابعة لأن يتشابهون في عدد إلكترونات المستوى</a:t>
            </a:r>
          </a:p>
          <a:p>
            <a:pPr algn="r"/>
            <a:r>
              <a:rPr lang="ar-KW" dirty="0" err="1">
                <a:solidFill>
                  <a:schemeClr val="accent6">
                    <a:lumMod val="75000"/>
                  </a:schemeClr>
                </a:solidFill>
              </a:rPr>
              <a:t>الخاجي</a:t>
            </a:r>
            <a:r>
              <a:rPr lang="ar-KW" dirty="0">
                <a:solidFill>
                  <a:schemeClr val="accent6">
                    <a:lumMod val="75000"/>
                  </a:schemeClr>
                </a:solidFill>
              </a:rPr>
              <a:t> كما أن المجموعة الواحدة تتشابه في الخواص .</a:t>
            </a:r>
          </a:p>
          <a:p>
            <a:pPr algn="r"/>
            <a:r>
              <a:rPr lang="ar-KW" dirty="0">
                <a:solidFill>
                  <a:schemeClr val="accent6">
                    <a:lumMod val="75000"/>
                  </a:schemeClr>
                </a:solidFill>
              </a:rPr>
              <a:t>الاختلاف : يختلفون في موقع الدورة بسبب اختلاف عدد مستويات الطاقة 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ropbox\Screenshots\Screenshot 2018-09-08 15.31.54.png"/>
          <p:cNvPicPr>
            <a:picLocks noChangeAspect="1" noChangeArrowheads="1"/>
          </p:cNvPicPr>
          <p:nvPr/>
        </p:nvPicPr>
        <p:blipFill>
          <a:blip r:embed="rId2"/>
          <a:srcRect l="28322" t="13523" r="25406" b="25005"/>
          <a:stretch>
            <a:fillRect/>
          </a:stretch>
        </p:blipFill>
        <p:spPr bwMode="auto">
          <a:xfrm>
            <a:off x="304800" y="228600"/>
            <a:ext cx="8566688" cy="639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ropbox\Screenshots\Screenshot 2018-09-08 15.33.35.png"/>
          <p:cNvPicPr>
            <a:picLocks noChangeAspect="1" noChangeArrowheads="1"/>
          </p:cNvPicPr>
          <p:nvPr/>
        </p:nvPicPr>
        <p:blipFill>
          <a:blip r:embed="rId2"/>
          <a:srcRect l="26565" t="12481" r="27163" b="44801"/>
          <a:stretch>
            <a:fillRect/>
          </a:stretch>
        </p:blipFill>
        <p:spPr bwMode="auto">
          <a:xfrm>
            <a:off x="228600" y="4572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ropbox\Screenshots\Screenshot 2018-09-08 15.34.11.png"/>
          <p:cNvPicPr>
            <a:picLocks noChangeAspect="1" noChangeArrowheads="1"/>
          </p:cNvPicPr>
          <p:nvPr/>
        </p:nvPicPr>
        <p:blipFill>
          <a:blip r:embed="rId2"/>
          <a:srcRect l="27151" t="27068" r="27749" b="15628"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ropbox\Screenshots\Screenshot 2018-09-08 15.35.12.png"/>
          <p:cNvPicPr>
            <a:picLocks noChangeAspect="1" noChangeArrowheads="1"/>
          </p:cNvPicPr>
          <p:nvPr/>
        </p:nvPicPr>
        <p:blipFill>
          <a:blip r:embed="rId2"/>
          <a:srcRect l="28908" t="19774" r="27163" b="17712"/>
          <a:stretch>
            <a:fillRect/>
          </a:stretch>
        </p:blipFill>
        <p:spPr bwMode="auto">
          <a:xfrm>
            <a:off x="228600" y="243840"/>
            <a:ext cx="8534400" cy="6614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42BDECE-E38A-D758-2078-7AE740D159D1}"/>
              </a:ext>
            </a:extLst>
          </p:cNvPr>
          <p:cNvSpPr/>
          <p:nvPr/>
        </p:nvSpPr>
        <p:spPr>
          <a:xfrm>
            <a:off x="5867400" y="2667000"/>
            <a:ext cx="231505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هيا نرسم 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in on ✦ GIFs ✦">
            <a:extLst>
              <a:ext uri="{FF2B5EF4-FFF2-40B4-BE49-F238E27FC236}">
                <a16:creationId xmlns:a16="http://schemas.microsoft.com/office/drawing/2014/main" id="{6F1E5AFE-6D2C-6D60-F463-8AFCE420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9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EBA4FB-7A7A-8D46-76AD-06519BEB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رتب المخطط السهمي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7905E8-29D4-94EC-B2CF-95B542DE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ITTLE STARS | Broadway North">
            <a:extLst>
              <a:ext uri="{FF2B5EF4-FFF2-40B4-BE49-F238E27FC236}">
                <a16:creationId xmlns:a16="http://schemas.microsoft.com/office/drawing/2014/main" id="{03AC8C2B-D4D4-F648-C795-3F3431E0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1" y="1981200"/>
            <a:ext cx="9144000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8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97D4F2-C17A-90F4-25EE-6376FB12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ar-KW" sz="6000" b="1" dirty="0"/>
              <a:t>الذرة</a:t>
            </a:r>
            <a:endParaRPr lang="en-GB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00A8AFA-0D84-C4D1-62BE-B3ABA42F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46138"/>
            <a:ext cx="6223076" cy="363855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F34B9C-BBE9-99E4-FFD9-30EDA2B7023F}"/>
              </a:ext>
            </a:extLst>
          </p:cNvPr>
          <p:cNvSpPr/>
          <p:nvPr/>
        </p:nvSpPr>
        <p:spPr>
          <a:xfrm>
            <a:off x="3933546" y="4577060"/>
            <a:ext cx="4624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هو عدد الذري ؟ </a:t>
            </a:r>
            <a:endParaRPr kumimoji="0" lang="ar-SA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719E57-CD0B-DE6C-A22F-283236590B97}"/>
              </a:ext>
            </a:extLst>
          </p:cNvPr>
          <p:cNvSpPr/>
          <p:nvPr/>
        </p:nvSpPr>
        <p:spPr>
          <a:xfrm>
            <a:off x="3439534" y="5660032"/>
            <a:ext cx="50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 هو العدد الكتلي ؟ </a:t>
            </a:r>
            <a:endParaRPr kumimoji="0" lang="ar-SA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Picture 6" descr="Thinking GIFs | GIFDB.com">
            <a:extLst>
              <a:ext uri="{FF2B5EF4-FFF2-40B4-BE49-F238E27FC236}">
                <a16:creationId xmlns:a16="http://schemas.microsoft.com/office/drawing/2014/main" id="{D29C48F4-4EAD-2B08-3FCE-48D90C0E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6810"/>
            <a:ext cx="2505873" cy="20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8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HP\Dropbox\Screenshots\Screenshot 2018-09-08 14.38.10.png"/>
          <p:cNvPicPr>
            <a:picLocks noChangeAspect="1" noChangeArrowheads="1"/>
          </p:cNvPicPr>
          <p:nvPr/>
        </p:nvPicPr>
        <p:blipFill>
          <a:blip r:embed="rId2"/>
          <a:srcRect l="20708" t="19774" r="35949" b="16670"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EBA4FB-7A7A-8D46-76AD-06519BEB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KW" sz="6600" dirty="0"/>
              <a:t>هيا نطبق</a:t>
            </a:r>
            <a:endParaRPr lang="en-GB" sz="66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7905E8-29D4-94EC-B2CF-95B542DE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ITTLE STARS | Broadway North">
            <a:extLst>
              <a:ext uri="{FF2B5EF4-FFF2-40B4-BE49-F238E27FC236}">
                <a16:creationId xmlns:a16="http://schemas.microsoft.com/office/drawing/2014/main" id="{03AC8C2B-D4D4-F648-C795-3F3431E0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9144000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وسائط عبر الإنترنت 3" title="1 Minute Timer with Music for Kids! Countdown Videos HD!">
            <a:hlinkClick r:id="" action="ppaction://media"/>
            <a:extLst>
              <a:ext uri="{FF2B5EF4-FFF2-40B4-BE49-F238E27FC236}">
                <a16:creationId xmlns:a16="http://schemas.microsoft.com/office/drawing/2014/main" id="{7376DABE-E00B-A16D-D3B4-A5E3975348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277811"/>
            <a:ext cx="2057400" cy="11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59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54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3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ropbox\Screenshots\Screenshot 2018-09-08 15.07.12.png"/>
          <p:cNvPicPr>
            <a:picLocks noChangeAspect="1" noChangeArrowheads="1"/>
          </p:cNvPicPr>
          <p:nvPr/>
        </p:nvPicPr>
        <p:blipFill>
          <a:blip r:embed="rId2"/>
          <a:srcRect l="27151" t="11439" r="63478" b="68765"/>
          <a:stretch>
            <a:fillRect/>
          </a:stretch>
        </p:blipFill>
        <p:spPr bwMode="auto">
          <a:xfrm>
            <a:off x="2133600" y="685800"/>
            <a:ext cx="4495800" cy="533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ropbox\Screenshots\Screenshot 2018-09-08 15.25.43.png"/>
          <p:cNvPicPr>
            <a:picLocks noChangeAspect="1" noChangeArrowheads="1"/>
          </p:cNvPicPr>
          <p:nvPr/>
        </p:nvPicPr>
        <p:blipFill>
          <a:blip r:embed="rId2"/>
          <a:srcRect l="30079" t="24984" r="28334" b="17712"/>
          <a:stretch>
            <a:fillRect/>
          </a:stretch>
        </p:blipFill>
        <p:spPr bwMode="auto">
          <a:xfrm>
            <a:off x="381000" y="172912"/>
            <a:ext cx="8257308" cy="6396506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672152" y="28956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يزداد العدد لكل عنصر بعدد بروتون واحدا عن العنصر</a:t>
            </a:r>
          </a:p>
          <a:p>
            <a:pPr algn="ctr"/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الذي يسبقه 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19400" y="3657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286000" y="4343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chemeClr val="accent6">
                    <a:lumMod val="75000"/>
                  </a:schemeClr>
                </a:solidFill>
              </a:rPr>
              <a:t>تقل</a:t>
            </a:r>
            <a:r>
              <a:rPr lang="ar-KW" dirty="0"/>
              <a:t>      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6000" y="49530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6">
                    <a:lumMod val="75000"/>
                  </a:schemeClr>
                </a:solidFill>
              </a:rPr>
              <a:t>تزيد     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85800" y="5491609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b="1" dirty="0"/>
              <a:t>-</a:t>
            </a:r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يزداد العدد الذري بعدد بروتون واحد من اليسار إلى</a:t>
            </a:r>
          </a:p>
          <a:p>
            <a:pPr algn="r"/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اليمين الجدول الدوري</a:t>
            </a:r>
          </a:p>
          <a:p>
            <a:pPr algn="r"/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-تقل الخواص الفلزية بزيادة العدد الذري وتزيد الخواص</a:t>
            </a:r>
          </a:p>
          <a:p>
            <a:pPr algn="r"/>
            <a:r>
              <a:rPr lang="ar-KW" b="1" dirty="0" err="1">
                <a:solidFill>
                  <a:schemeClr val="accent6">
                    <a:lumMod val="75000"/>
                  </a:schemeClr>
                </a:solidFill>
              </a:rPr>
              <a:t>اللافلزي</a:t>
            </a:r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 بزيادة العدد الذري خلال الدورة الواحدة من</a:t>
            </a:r>
          </a:p>
          <a:p>
            <a:pPr algn="r"/>
            <a:r>
              <a:rPr lang="ar-KW" b="1" dirty="0">
                <a:solidFill>
                  <a:schemeClr val="accent6">
                    <a:lumMod val="75000"/>
                  </a:schemeClr>
                </a:solidFill>
              </a:rPr>
              <a:t>اليسار إلى اليمين 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203</Words>
  <Application>Microsoft Office PowerPoint</Application>
  <PresentationFormat>عرض على الشاشة (4:3)</PresentationFormat>
  <Paragraphs>41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Wingdings 3</vt:lpstr>
      <vt:lpstr>نسق Office</vt:lpstr>
      <vt:lpstr>Facet</vt:lpstr>
      <vt:lpstr>Office Theme</vt:lpstr>
      <vt:lpstr>1_نسق Office</vt:lpstr>
      <vt:lpstr>الجدول الدوري الحديث</vt:lpstr>
      <vt:lpstr>عرض تقديمي في PowerPoint</vt:lpstr>
      <vt:lpstr>رتب المخطط السهمي</vt:lpstr>
      <vt:lpstr>الذرة</vt:lpstr>
      <vt:lpstr>عرض تقديمي في PowerPoint</vt:lpstr>
      <vt:lpstr>هيا نطبق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الجدول الدوري الحديث</dc:title>
  <dc:creator>زهراء محمد امان على</dc:creator>
  <cp:lastModifiedBy>زهراء محمد امان على</cp:lastModifiedBy>
  <cp:revision>5</cp:revision>
  <cp:lastPrinted>2023-09-27T04:16:56Z</cp:lastPrinted>
  <dcterms:created xsi:type="dcterms:W3CDTF">2022-10-05T08:32:37Z</dcterms:created>
  <dcterms:modified xsi:type="dcterms:W3CDTF">2023-10-01T07:33:45Z</dcterms:modified>
</cp:coreProperties>
</file>