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303" r:id="rId2"/>
    <p:sldId id="323" r:id="rId3"/>
    <p:sldId id="324" r:id="rId4"/>
    <p:sldId id="325" r:id="rId5"/>
  </p:sldIdLst>
  <p:sldSz cx="12192000" cy="6858000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85C03D3-8E7B-7647-8156-49DADC73B396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42542FA-B8F3-FA4B-AE29-9A01671C95A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011438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D55D55-27A7-EF7B-CC58-09C2ECA9D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E907395-4B15-BF14-A0D4-38A12B3B76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8C1FC04-52E9-093A-29E4-1B4D3F50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6968-1DBE-4D47-A3FC-6C0567E3B62E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B062BBA-F253-DFB1-6254-D69D461E8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A513EB9-14F5-4BFB-34A8-24E79B721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F597-199A-F245-853C-5078F5D35A0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986856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1E98F9F-C2A2-9999-0284-725FE361C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A175899-515E-C3BE-F1C1-7C58CFA54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19F7FC0-3DE9-72ED-FD4F-FA4F81DAC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6968-1DBE-4D47-A3FC-6C0567E3B62E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5AF8803-0FCD-6F62-C731-A5446B893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7A42C6A-7EF6-AEC4-B411-2024A4FA4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F597-199A-F245-853C-5078F5D35A0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5243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E3E7FC2-330E-5ED4-C9EF-D8F6D20391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7516BC5-BFD9-428C-7E1B-5C410EE1F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B0077B6-BAD2-C6ED-194A-470FAB677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6968-1DBE-4D47-A3FC-6C0567E3B62E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4702C93-E64B-F779-E8E7-EA16E52E1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F2AF652-A846-A238-4E17-2AC48ED05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F597-199A-F245-853C-5078F5D35A0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533155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DE8B0C6-0E9C-09C8-9359-4AD5967DC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1D9677D-E074-62C2-7BD9-1F7FA4F97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F05F34D-C330-A7FC-58A7-E4EDDA0B4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6968-1DBE-4D47-A3FC-6C0567E3B62E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659CDF9-4AD5-7B66-853E-D1E72D995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AFC26C5-59DB-9FEB-BDE8-A4633145A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F597-199A-F245-853C-5078F5D35A0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21552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7754B4-07F5-BBD8-4FCC-64856E9CA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D1AD6FE-71DA-ACA1-26A0-75D6B69BB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ADB5C9C-6269-E428-90F7-42487A4EA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6968-1DBE-4D47-A3FC-6C0567E3B62E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6E2CFF2-3211-9814-FA5B-9A926F37E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AEAB2F2-3770-EFE7-EF16-0C6295166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F597-199A-F245-853C-5078F5D35A0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366365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CBAA89D-0677-0450-F9E6-15B6DD3C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3E02F6E-0D4B-1D12-999C-BF23095A1F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8359387-6E7B-8E0D-A187-D1595752B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80764AB-F264-D537-8A59-1A33C0016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6968-1DBE-4D47-A3FC-6C0567E3B62E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BC21E52-040C-3022-4E3C-A7A79A8F7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1AB293E-C63D-34F9-04A7-FA05CB2EC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F597-199A-F245-853C-5078F5D35A0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985332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A45AC64-E2AF-0B33-645E-06DA3C8DA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69F8129-11DD-A27E-651D-F65C1B3FF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95DF912-E127-8FE0-9944-673206F5B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A37590B-CFCD-645B-D085-991533028C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CF5701E-4BFC-CD20-C4C2-12F984DFAC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97C54BD-073A-5860-24BD-E7D0D3F04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6968-1DBE-4D47-A3FC-6C0567E3B62E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ABFECF1-833B-5561-F160-0FF062E71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4C1DCB7E-8121-7924-B606-71CECC268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F597-199A-F245-853C-5078F5D35A0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04649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B9EFA7-460F-2CF2-528A-835E4E539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BB2A90A-1EEC-B80C-F92D-5B1FC60CD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6968-1DBE-4D47-A3FC-6C0567E3B62E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5F6D2C1-A58F-D367-276D-19AE943EC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1ED00EE-A950-0DA0-BF53-A519ADE57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F597-199A-F245-853C-5078F5D35A0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59450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CB662FC-6405-91BD-70E1-B0B0659E3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6968-1DBE-4D47-A3FC-6C0567E3B62E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0318E12-7905-6764-91FB-65FD104AC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2451A5C-A796-C6E9-36D3-33A102D99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F597-199A-F245-853C-5078F5D35A0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9066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DC9B66-6916-D82E-DEA3-BACC27C5C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C00735A-700A-FDAC-C73D-9579F5FF8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61C0EC5-CF5F-6ADA-667E-0B3F53A5C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81ADDE6-A704-E1FC-4727-B10DDA00E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6968-1DBE-4D47-A3FC-6C0567E3B62E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44771E1-0DCC-5E67-A267-1DF0F34AA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2776686-B80F-7D6D-9255-46A2B4660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F597-199A-F245-853C-5078F5D35A0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21769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492C3CD-90D8-DC92-3E33-A2C063B47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55E0246-324C-0387-2964-CDE16D82DB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3452775-A83B-5BAE-6918-DC57956E7F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9D87452-522D-7403-EE4C-9EE87F008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6968-1DBE-4D47-A3FC-6C0567E3B62E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37F4242-6931-29CB-4145-91CE40AE3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4BBBD39-1284-AA2D-22D6-B0CE919A7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F597-199A-F245-853C-5078F5D35A0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977595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60E2071-C121-1BFF-8C7C-696A94264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9A65456-DE27-F3FE-BFA3-6801390F7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4EF45BB-F94C-FDFD-F7D2-E323E93019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66968-1DBE-4D47-A3FC-6C0567E3B62E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D59B913-D9A5-5C5E-BEBF-EA4954BB21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419FB2D-B6BA-7DF3-6BE1-15E5066F21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0F597-199A-F245-853C-5078F5D35A0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051785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206260" y="2622096"/>
            <a:ext cx="7779479" cy="1357952"/>
          </a:xfrm>
          <a:prstGeom prst="roundRect">
            <a:avLst/>
          </a:prstGeom>
          <a:solidFill>
            <a:srgbClr val="7030A0"/>
          </a:solidFill>
          <a:ln/>
          <a:effectLst>
            <a:softEdge rad="3175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PT Bold Heading" panose="02010400000000000000" pitchFamily="2" charset="-78"/>
              </a:rPr>
              <a:t>العدسات وأنواعها </a:t>
            </a:r>
          </a:p>
        </p:txBody>
      </p:sp>
    </p:spTree>
    <p:extLst>
      <p:ext uri="{BB962C8B-B14F-4D97-AF65-F5344CB8AC3E}">
        <p14:creationId xmlns:p14="http://schemas.microsoft.com/office/powerpoint/2010/main" val="78380340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53B3633D-47A9-4EE7-B552-419936582E0E}"/>
              </a:ext>
            </a:extLst>
          </p:cNvPr>
          <p:cNvSpPr/>
          <p:nvPr/>
        </p:nvSpPr>
        <p:spPr>
          <a:xfrm>
            <a:off x="1788854" y="2455976"/>
            <a:ext cx="8378765" cy="39372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 dirty="0"/>
          </a:p>
        </p:txBody>
      </p:sp>
      <p:sp>
        <p:nvSpPr>
          <p:cNvPr id="6" name="مربع نص 195"/>
          <p:cNvSpPr txBox="1"/>
          <p:nvPr/>
        </p:nvSpPr>
        <p:spPr>
          <a:xfrm>
            <a:off x="7762876" y="1532891"/>
            <a:ext cx="582295" cy="13671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lnSpc>
                <a:spcPct val="115000"/>
              </a:lnSpc>
              <a:spcAft>
                <a:spcPts val="1000"/>
              </a:spcAft>
            </a:pPr>
            <a:endParaRPr lang="en-US" sz="1600" b="1" i="1">
              <a:latin typeface="Times New Roman"/>
              <a:ea typeface="Calibri"/>
              <a:cs typeface="Simplified Arabic"/>
            </a:endParaRPr>
          </a:p>
        </p:txBody>
      </p:sp>
      <p:sp>
        <p:nvSpPr>
          <p:cNvPr id="7" name="مربع نص 196"/>
          <p:cNvSpPr txBox="1"/>
          <p:nvPr/>
        </p:nvSpPr>
        <p:spPr>
          <a:xfrm>
            <a:off x="2024381" y="1674496"/>
            <a:ext cx="582295" cy="13671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lnSpc>
                <a:spcPct val="115000"/>
              </a:lnSpc>
              <a:spcAft>
                <a:spcPts val="1000"/>
              </a:spcAft>
            </a:pPr>
            <a:endParaRPr lang="en-US" sz="1600" b="1" i="1">
              <a:latin typeface="Times New Roman"/>
              <a:ea typeface="Calibri"/>
              <a:cs typeface="Simplified Arabic"/>
            </a:endParaRPr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1048327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152400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KW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524000" y="12668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KW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6096000" y="25908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KW"/>
          </a:p>
        </p:txBody>
      </p:sp>
      <p:sp>
        <p:nvSpPr>
          <p:cNvPr id="25" name="مستطيل 24"/>
          <p:cNvSpPr/>
          <p:nvPr/>
        </p:nvSpPr>
        <p:spPr>
          <a:xfrm>
            <a:off x="4910009" y="2294536"/>
            <a:ext cx="1790557" cy="109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cxnSp>
        <p:nvCxnSpPr>
          <p:cNvPr id="26" name="رابط كسهم مستقيم 25"/>
          <p:cNvCxnSpPr/>
          <p:nvPr/>
        </p:nvCxnSpPr>
        <p:spPr>
          <a:xfrm>
            <a:off x="5708905" y="2455976"/>
            <a:ext cx="0" cy="9363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مستطيل 26"/>
          <p:cNvSpPr/>
          <p:nvPr/>
        </p:nvSpPr>
        <p:spPr>
          <a:xfrm>
            <a:off x="4412139" y="1620554"/>
            <a:ext cx="24288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600" b="1" dirty="0">
                <a:latin typeface="Times New Roman" pitchFamily="18" charset="0"/>
                <a:ea typeface="Calibri" pitchFamily="34" charset="0"/>
                <a:cs typeface="PT Bold Heading" pitchFamily="2" charset="-78"/>
              </a:rPr>
              <a:t>عدسة محدبة </a:t>
            </a:r>
            <a:endParaRPr lang="ar-KW" sz="3600" dirty="0"/>
          </a:p>
        </p:txBody>
      </p:sp>
      <p:sp>
        <p:nvSpPr>
          <p:cNvPr id="9" name="شكل بيضاوي 8"/>
          <p:cNvSpPr/>
          <p:nvPr/>
        </p:nvSpPr>
        <p:spPr>
          <a:xfrm>
            <a:off x="2024381" y="3083316"/>
            <a:ext cx="2780203" cy="2547520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13" name="صورة 1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45011" t="9173" r="43832"/>
          <a:stretch/>
        </p:blipFill>
        <p:spPr>
          <a:xfrm>
            <a:off x="5109244" y="3041651"/>
            <a:ext cx="1230763" cy="3118644"/>
          </a:xfrm>
          <a:prstGeom prst="rect">
            <a:avLst/>
          </a:prstGeom>
        </p:spPr>
      </p:pic>
      <p:sp>
        <p:nvSpPr>
          <p:cNvPr id="31" name="شكل بيضاوي 30"/>
          <p:cNvSpPr/>
          <p:nvPr/>
        </p:nvSpPr>
        <p:spPr>
          <a:xfrm>
            <a:off x="7307152" y="3089137"/>
            <a:ext cx="2780203" cy="2547520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2" name="مستطيل ذو زاويتين مستديرتين في نفس الجانب 31"/>
          <p:cNvSpPr/>
          <p:nvPr/>
        </p:nvSpPr>
        <p:spPr>
          <a:xfrm>
            <a:off x="380598" y="355121"/>
            <a:ext cx="11485417" cy="1088588"/>
          </a:xfrm>
          <a:prstGeom prst="round2Same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36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PT Bold Heading" panose="02010400000000000000" pitchFamily="2" charset="-78"/>
              </a:rPr>
              <a:t> من أنواع العدسات : </a:t>
            </a:r>
            <a:r>
              <a:rPr lang="ar-KW" sz="3600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cs typeface="PT Bold Heading" panose="02010400000000000000" pitchFamily="2" charset="-78"/>
              </a:rPr>
              <a:t>العدسة المحدبة </a:t>
            </a:r>
            <a:r>
              <a:rPr lang="ar-KW" sz="36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PT Bold Heading" panose="02010400000000000000" pitchFamily="2" charset="-78"/>
              </a:rPr>
              <a:t>والتي تنشأ من تقاطع كرتين</a:t>
            </a:r>
          </a:p>
        </p:txBody>
      </p:sp>
    </p:spTree>
    <p:extLst>
      <p:ext uri="{BB962C8B-B14F-4D97-AF65-F5344CB8AC3E}">
        <p14:creationId xmlns:p14="http://schemas.microsoft.com/office/powerpoint/2010/main" val="297695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11111E-6 L -0.172 -0.0020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07" y="-11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71 -0.00764 L 0.11406 0.0004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39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9" grpId="0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>
            <a:extLst>
              <a:ext uri="{FF2B5EF4-FFF2-40B4-BE49-F238E27FC236}">
                <a16:creationId xmlns:a16="http://schemas.microsoft.com/office/drawing/2014/main" id="{28FC2956-D9BA-40F0-80FB-AD051E4ACB4E}"/>
              </a:ext>
            </a:extLst>
          </p:cNvPr>
          <p:cNvSpPr/>
          <p:nvPr/>
        </p:nvSpPr>
        <p:spPr>
          <a:xfrm>
            <a:off x="1788854" y="2455976"/>
            <a:ext cx="8378765" cy="3937226"/>
          </a:xfrm>
          <a:prstGeom prst="rect">
            <a:avLst/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 dirty="0"/>
          </a:p>
        </p:txBody>
      </p:sp>
      <p:sp>
        <p:nvSpPr>
          <p:cNvPr id="6" name="مربع نص 195"/>
          <p:cNvSpPr txBox="1"/>
          <p:nvPr/>
        </p:nvSpPr>
        <p:spPr>
          <a:xfrm>
            <a:off x="7762876" y="1532891"/>
            <a:ext cx="582295" cy="13671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lnSpc>
                <a:spcPct val="115000"/>
              </a:lnSpc>
              <a:spcAft>
                <a:spcPts val="1000"/>
              </a:spcAft>
            </a:pPr>
            <a:endParaRPr lang="en-US" sz="1600" b="1" i="1">
              <a:latin typeface="Times New Roman"/>
              <a:ea typeface="Calibri"/>
              <a:cs typeface="Simplified Arabic"/>
            </a:endParaRPr>
          </a:p>
        </p:txBody>
      </p:sp>
      <p:sp>
        <p:nvSpPr>
          <p:cNvPr id="7" name="مربع نص 196"/>
          <p:cNvSpPr txBox="1"/>
          <p:nvPr/>
        </p:nvSpPr>
        <p:spPr>
          <a:xfrm>
            <a:off x="2024381" y="1674496"/>
            <a:ext cx="582295" cy="13671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lnSpc>
                <a:spcPct val="115000"/>
              </a:lnSpc>
              <a:spcAft>
                <a:spcPts val="1000"/>
              </a:spcAft>
            </a:pPr>
            <a:endParaRPr lang="en-US" sz="1600" b="1" i="1">
              <a:latin typeface="Times New Roman"/>
              <a:ea typeface="Calibri"/>
              <a:cs typeface="Simplified Arabic"/>
            </a:endParaRPr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1048327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152400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KW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524000" y="12668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KW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6096000" y="25908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KW"/>
          </a:p>
        </p:txBody>
      </p:sp>
      <p:sp>
        <p:nvSpPr>
          <p:cNvPr id="25" name="مستطيل 24"/>
          <p:cNvSpPr/>
          <p:nvPr/>
        </p:nvSpPr>
        <p:spPr>
          <a:xfrm>
            <a:off x="4582217" y="2322188"/>
            <a:ext cx="1790557" cy="109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cxnSp>
        <p:nvCxnSpPr>
          <p:cNvPr id="26" name="رابط كسهم مستقيم 25"/>
          <p:cNvCxnSpPr/>
          <p:nvPr/>
        </p:nvCxnSpPr>
        <p:spPr>
          <a:xfrm>
            <a:off x="5477495" y="2431865"/>
            <a:ext cx="0" cy="9363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مستطيل 26"/>
          <p:cNvSpPr/>
          <p:nvPr/>
        </p:nvSpPr>
        <p:spPr>
          <a:xfrm>
            <a:off x="4373667" y="1620554"/>
            <a:ext cx="24673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600" b="1" dirty="0">
                <a:latin typeface="Times New Roman" pitchFamily="18" charset="0"/>
                <a:ea typeface="Calibri" pitchFamily="34" charset="0"/>
                <a:cs typeface="PT Bold Heading" pitchFamily="2" charset="-78"/>
              </a:rPr>
              <a:t>عدسة مقعرة </a:t>
            </a:r>
            <a:endParaRPr lang="ar-KW" sz="3600" dirty="0"/>
          </a:p>
        </p:txBody>
      </p:sp>
      <p:sp>
        <p:nvSpPr>
          <p:cNvPr id="9" name="شكل بيضاوي 8"/>
          <p:cNvSpPr/>
          <p:nvPr/>
        </p:nvSpPr>
        <p:spPr>
          <a:xfrm>
            <a:off x="2024381" y="3152255"/>
            <a:ext cx="2780203" cy="2547520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1" name="شكل بيضاوي 30"/>
          <p:cNvSpPr/>
          <p:nvPr/>
        </p:nvSpPr>
        <p:spPr>
          <a:xfrm>
            <a:off x="6372774" y="3152256"/>
            <a:ext cx="2780203" cy="2547520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2" name="مستطيل ذو زاويتين مستديرتين في نفس الجانب 31"/>
          <p:cNvSpPr/>
          <p:nvPr/>
        </p:nvSpPr>
        <p:spPr>
          <a:xfrm>
            <a:off x="380598" y="355121"/>
            <a:ext cx="11485417" cy="1088588"/>
          </a:xfrm>
          <a:prstGeom prst="round2Same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36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PT Bold Heading" panose="02010400000000000000" pitchFamily="2" charset="-78"/>
              </a:rPr>
              <a:t> من أنواع العدسات : </a:t>
            </a:r>
            <a:r>
              <a:rPr lang="ar-KW" sz="3600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cs typeface="PT Bold Heading" panose="02010400000000000000" pitchFamily="2" charset="-78"/>
              </a:rPr>
              <a:t>العدسة المقعرة </a:t>
            </a:r>
            <a:r>
              <a:rPr lang="ar-KW" sz="36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PT Bold Heading" panose="02010400000000000000" pitchFamily="2" charset="-78"/>
              </a:rPr>
              <a:t>والتي تنشأ من تجاور كرتين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/>
          <a:srcRect l="39279" t="20087" r="33691" b="12664"/>
          <a:stretch/>
        </p:blipFill>
        <p:spPr>
          <a:xfrm>
            <a:off x="4882601" y="2989872"/>
            <a:ext cx="1634522" cy="286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70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976 -3.7037E-7 L -0.06224 -0.0020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07" y="-11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406 -0.0162 L 0.04271 -0.008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39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9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B1166F1B-E600-4890-A241-F9FD9C8E7F14}"/>
              </a:ext>
            </a:extLst>
          </p:cNvPr>
          <p:cNvSpPr/>
          <p:nvPr/>
        </p:nvSpPr>
        <p:spPr>
          <a:xfrm>
            <a:off x="432499" y="4622206"/>
            <a:ext cx="11549476" cy="1984705"/>
          </a:xfrm>
          <a:prstGeom prst="rect">
            <a:avLst/>
          </a:prstGeom>
          <a:solidFill>
            <a:srgbClr val="FF66FF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1268761"/>
            <a:ext cx="8352928" cy="30127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مربع نص 20"/>
          <p:cNvSpPr txBox="1"/>
          <p:nvPr/>
        </p:nvSpPr>
        <p:spPr>
          <a:xfrm>
            <a:off x="5734051" y="4721226"/>
            <a:ext cx="2820035" cy="8477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lnSpc>
                <a:spcPct val="115000"/>
              </a:lnSpc>
              <a:spcAft>
                <a:spcPts val="1000"/>
              </a:spcAft>
            </a:pPr>
            <a:endParaRPr lang="en-US" sz="1600" b="1" i="1">
              <a:latin typeface="Times New Roman"/>
              <a:ea typeface="Calibri"/>
              <a:cs typeface="Simplified Arabic"/>
            </a:endParaRPr>
          </a:p>
        </p:txBody>
      </p:sp>
      <p:sp>
        <p:nvSpPr>
          <p:cNvPr id="8" name="شكل بيضاوي 7"/>
          <p:cNvSpPr/>
          <p:nvPr/>
        </p:nvSpPr>
        <p:spPr>
          <a:xfrm flipV="1">
            <a:off x="8211156" y="2599737"/>
            <a:ext cx="45085" cy="4508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9" name="شكل بيضاوي 8"/>
          <p:cNvSpPr/>
          <p:nvPr/>
        </p:nvSpPr>
        <p:spPr>
          <a:xfrm>
            <a:off x="3897856" y="2573109"/>
            <a:ext cx="45085" cy="4508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2" name="مربع نص 506"/>
          <p:cNvSpPr txBox="1"/>
          <p:nvPr/>
        </p:nvSpPr>
        <p:spPr>
          <a:xfrm>
            <a:off x="8026053" y="2564904"/>
            <a:ext cx="370205" cy="36449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>
              <a:lnSpc>
                <a:spcPct val="115000"/>
              </a:lnSpc>
              <a:spcAft>
                <a:spcPts val="1000"/>
              </a:spcAft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defRPr>
            </a:lvl1pPr>
          </a:lstStyle>
          <a:p>
            <a:r>
              <a:rPr lang="en-US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15" name="مربع نص 509"/>
          <p:cNvSpPr txBox="1"/>
          <p:nvPr/>
        </p:nvSpPr>
        <p:spPr>
          <a:xfrm>
            <a:off x="3719737" y="2564904"/>
            <a:ext cx="370205" cy="36449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>
              <a:lnSpc>
                <a:spcPct val="115000"/>
              </a:lnSpc>
              <a:spcAft>
                <a:spcPts val="1000"/>
              </a:spcAft>
              <a:defRPr sz="2400" b="1" i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defRPr>
            </a:lvl1pPr>
          </a:lstStyle>
          <a:p>
            <a:r>
              <a:rPr lang="en-US" dirty="0"/>
              <a:t>C</a:t>
            </a:r>
          </a:p>
        </p:txBody>
      </p:sp>
      <p:sp>
        <p:nvSpPr>
          <p:cNvPr id="16" name="مربع نص 510"/>
          <p:cNvSpPr txBox="1"/>
          <p:nvPr/>
        </p:nvSpPr>
        <p:spPr>
          <a:xfrm>
            <a:off x="7176120" y="2924945"/>
            <a:ext cx="1639780" cy="32829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>
              <a:lnSpc>
                <a:spcPct val="115000"/>
              </a:lnSpc>
              <a:spcAft>
                <a:spcPts val="1000"/>
              </a:spcAft>
              <a:defRPr sz="20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defRPr>
            </a:lvl1pPr>
          </a:lstStyle>
          <a:p>
            <a:r>
              <a:rPr lang="ar-SA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rPr>
              <a:t>مركز تكور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19" name="مربع نص 513"/>
          <p:cNvSpPr txBox="1"/>
          <p:nvPr/>
        </p:nvSpPr>
        <p:spPr>
          <a:xfrm>
            <a:off x="3214046" y="2852937"/>
            <a:ext cx="1297778" cy="4705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>
              <a:lnSpc>
                <a:spcPct val="115000"/>
              </a:lnSpc>
              <a:spcAft>
                <a:spcPts val="1000"/>
              </a:spcAft>
              <a:defRPr sz="2000" b="1" i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defRPr>
            </a:lvl1pPr>
          </a:lstStyle>
          <a:p>
            <a:r>
              <a:rPr lang="ar-SA" dirty="0">
                <a:ln>
                  <a:solidFill>
                    <a:sysClr val="windowText" lastClr="000000"/>
                  </a:solidFill>
                </a:ln>
              </a:rPr>
              <a:t>مركز تكور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2" name="مربع نص 516"/>
          <p:cNvSpPr txBox="1"/>
          <p:nvPr/>
        </p:nvSpPr>
        <p:spPr>
          <a:xfrm>
            <a:off x="4511825" y="2204865"/>
            <a:ext cx="778123" cy="32829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>
              <a:lnSpc>
                <a:spcPct val="115000"/>
              </a:lnSpc>
              <a:spcAft>
                <a:spcPts val="1000"/>
              </a:spcAft>
              <a:defRPr sz="20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defRPr>
            </a:lvl1pPr>
          </a:lstStyle>
          <a:p>
            <a:r>
              <a:rPr lang="ar-SA" dirty="0"/>
              <a:t>بؤرة</a:t>
            </a:r>
            <a:endParaRPr lang="en-US" dirty="0"/>
          </a:p>
        </p:txBody>
      </p:sp>
      <p:sp>
        <p:nvSpPr>
          <p:cNvPr id="23" name="مربع نص 517"/>
          <p:cNvSpPr txBox="1"/>
          <p:nvPr/>
        </p:nvSpPr>
        <p:spPr>
          <a:xfrm>
            <a:off x="6456040" y="2147730"/>
            <a:ext cx="895350" cy="48918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>
              <a:lnSpc>
                <a:spcPct val="115000"/>
              </a:lnSpc>
              <a:spcAft>
                <a:spcPts val="1000"/>
              </a:spcAft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defRPr>
            </a:lvl1pPr>
          </a:lstStyle>
          <a:p>
            <a:r>
              <a:rPr lang="ar-SA" sz="2000" dirty="0"/>
              <a:t>بؤرة</a:t>
            </a:r>
            <a:endParaRPr lang="en-US" sz="2000" dirty="0"/>
          </a:p>
        </p:txBody>
      </p:sp>
      <p:sp>
        <p:nvSpPr>
          <p:cNvPr id="24" name="مربع نص 518"/>
          <p:cNvSpPr txBox="1"/>
          <p:nvPr/>
        </p:nvSpPr>
        <p:spPr>
          <a:xfrm rot="3508914">
            <a:off x="5254258" y="2268843"/>
            <a:ext cx="1347515" cy="32829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>
              <a:lnSpc>
                <a:spcPct val="115000"/>
              </a:lnSpc>
              <a:spcAft>
                <a:spcPts val="1000"/>
              </a:spcAft>
              <a:defRPr sz="1600" b="1" i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defRPr>
            </a:lvl1pPr>
          </a:lstStyle>
          <a:p>
            <a:r>
              <a:rPr lang="ar-SA" dirty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</a:rPr>
              <a:t>مركز بصري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26" name="مربع نص 520"/>
          <p:cNvSpPr txBox="1"/>
          <p:nvPr/>
        </p:nvSpPr>
        <p:spPr>
          <a:xfrm>
            <a:off x="5519937" y="2560454"/>
            <a:ext cx="370205" cy="36449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i="1" dirty="0">
                <a:solidFill>
                  <a:srgbClr val="7030A0"/>
                </a:solidFill>
                <a:latin typeface="Times New Roman"/>
                <a:ea typeface="Calibri"/>
                <a:cs typeface="Simplified Arabic"/>
              </a:rPr>
              <a:t>V</a:t>
            </a:r>
          </a:p>
        </p:txBody>
      </p:sp>
      <p:sp>
        <p:nvSpPr>
          <p:cNvPr id="28" name="مربع نص 522"/>
          <p:cNvSpPr txBox="1"/>
          <p:nvPr/>
        </p:nvSpPr>
        <p:spPr>
          <a:xfrm>
            <a:off x="1182553" y="2132856"/>
            <a:ext cx="2897223" cy="31342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400" b="1" dirty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محور أصلي</a:t>
            </a:r>
            <a:r>
              <a:rPr lang="ar-KW" sz="2400" b="1" dirty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( أساسي )</a:t>
            </a:r>
            <a:endParaRPr lang="en-US" sz="2400" b="1" i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cxnSp>
        <p:nvCxnSpPr>
          <p:cNvPr id="30" name="رابط كسهم مستقيم 29"/>
          <p:cNvCxnSpPr/>
          <p:nvPr/>
        </p:nvCxnSpPr>
        <p:spPr>
          <a:xfrm flipH="1">
            <a:off x="6003926" y="2775124"/>
            <a:ext cx="1008697" cy="0"/>
          </a:xfrm>
          <a:prstGeom prst="straightConnector1">
            <a:avLst/>
          </a:prstGeom>
          <a:ln w="38100">
            <a:solidFill>
              <a:srgbClr val="0070C0"/>
            </a:solidFill>
            <a:headEnd type="stealth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مربع نص 581"/>
          <p:cNvSpPr txBox="1"/>
          <p:nvPr/>
        </p:nvSpPr>
        <p:spPr>
          <a:xfrm>
            <a:off x="5742196" y="2852936"/>
            <a:ext cx="1241555" cy="34440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>
              <a:lnSpc>
                <a:spcPct val="115000"/>
              </a:lnSpc>
              <a:spcAft>
                <a:spcPts val="1000"/>
              </a:spcAft>
              <a:defRPr sz="20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defRPr>
            </a:lvl1pPr>
          </a:lstStyle>
          <a:p>
            <a:r>
              <a:rPr lang="ar-SA" sz="16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rPr>
              <a:t>بُعد بؤري</a:t>
            </a:r>
            <a:endParaRPr lang="en-US" sz="16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cxnSp>
        <p:nvCxnSpPr>
          <p:cNvPr id="33" name="رابط كسهم مستقيم 32"/>
          <p:cNvCxnSpPr/>
          <p:nvPr/>
        </p:nvCxnSpPr>
        <p:spPr>
          <a:xfrm flipH="1">
            <a:off x="6003926" y="2147729"/>
            <a:ext cx="2252315" cy="0"/>
          </a:xfrm>
          <a:prstGeom prst="straightConnector1">
            <a:avLst/>
          </a:prstGeom>
          <a:ln w="38100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مربع نص 586"/>
          <p:cNvSpPr txBox="1"/>
          <p:nvPr/>
        </p:nvSpPr>
        <p:spPr>
          <a:xfrm>
            <a:off x="5663953" y="1772817"/>
            <a:ext cx="2191111" cy="44692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>
              <a:lnSpc>
                <a:spcPct val="115000"/>
              </a:lnSpc>
              <a:spcAft>
                <a:spcPts val="1000"/>
              </a:spcAft>
              <a:defRPr sz="16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defRPr>
            </a:lvl1pPr>
          </a:lstStyle>
          <a:p>
            <a:r>
              <a:rPr lang="ar-SA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نصف قطر التكور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8" name="مربع نص 588"/>
          <p:cNvSpPr txBox="1"/>
          <p:nvPr/>
        </p:nvSpPr>
        <p:spPr>
          <a:xfrm>
            <a:off x="6168009" y="3064510"/>
            <a:ext cx="370205" cy="36449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i="1" dirty="0">
                <a:solidFill>
                  <a:srgbClr val="0070C0"/>
                </a:solidFill>
                <a:latin typeface="Times New Roman"/>
                <a:ea typeface="Calibri"/>
                <a:cs typeface="Simplified Arabic"/>
              </a:rPr>
              <a:t>f</a:t>
            </a:r>
          </a:p>
        </p:txBody>
      </p:sp>
      <p:sp>
        <p:nvSpPr>
          <p:cNvPr id="40" name="مربع نص 590"/>
          <p:cNvSpPr txBox="1"/>
          <p:nvPr/>
        </p:nvSpPr>
        <p:spPr>
          <a:xfrm>
            <a:off x="6960097" y="1196752"/>
            <a:ext cx="370205" cy="36449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i="1" dirty="0">
                <a:solidFill>
                  <a:srgbClr val="FF0000"/>
                </a:solidFill>
                <a:latin typeface="Times New Roman"/>
                <a:ea typeface="Calibri"/>
                <a:cs typeface="Simplified Arabic"/>
              </a:rPr>
              <a:t>R</a:t>
            </a:r>
          </a:p>
        </p:txBody>
      </p:sp>
      <p:sp>
        <p:nvSpPr>
          <p:cNvPr id="2" name="Rectangle 41"/>
          <p:cNvSpPr>
            <a:spLocks noChangeArrowheads="1"/>
          </p:cNvSpPr>
          <p:nvPr/>
        </p:nvSpPr>
        <p:spPr bwMode="auto">
          <a:xfrm>
            <a:off x="10635670" y="196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676400" y="6096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KW"/>
          </a:p>
        </p:txBody>
      </p:sp>
      <p:sp>
        <p:nvSpPr>
          <p:cNvPr id="5" name="Rectangle 56"/>
          <p:cNvSpPr>
            <a:spLocks noChangeArrowheads="1"/>
          </p:cNvSpPr>
          <p:nvPr/>
        </p:nvSpPr>
        <p:spPr bwMode="auto">
          <a:xfrm>
            <a:off x="1676400" y="14097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KW"/>
          </a:p>
        </p:txBody>
      </p:sp>
      <p:sp>
        <p:nvSpPr>
          <p:cNvPr id="48" name="مستطيل 47"/>
          <p:cNvSpPr/>
          <p:nvPr/>
        </p:nvSpPr>
        <p:spPr>
          <a:xfrm>
            <a:off x="988749" y="5135709"/>
            <a:ext cx="9126760" cy="50321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KW" sz="2800" b="1" dirty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هي نقطة تقع في منتصف جسم العدسة و على المحور الأساسي لها . 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50" name="مستطيل 49"/>
          <p:cNvSpPr/>
          <p:nvPr/>
        </p:nvSpPr>
        <p:spPr>
          <a:xfrm>
            <a:off x="1051852" y="5063496"/>
            <a:ext cx="9160445" cy="55577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KW" sz="2600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هو مركزا الكرتين المتقاطعتين أو المتجاورتين اللتين تُكوّنان سطحي العدسة</a:t>
            </a:r>
            <a:endParaRPr lang="en-US" sz="2600" b="1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52" name="مستطيل 51"/>
          <p:cNvSpPr/>
          <p:nvPr/>
        </p:nvSpPr>
        <p:spPr>
          <a:xfrm>
            <a:off x="1593213" y="4780526"/>
            <a:ext cx="8861558" cy="57169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KW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هي نقطة تقع في منتصف المسافة بين المركز البصري و مركز التكور . 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53" name="مستطيل 52"/>
          <p:cNvSpPr/>
          <p:nvPr/>
        </p:nvSpPr>
        <p:spPr>
          <a:xfrm>
            <a:off x="136392" y="5343458"/>
            <a:ext cx="11211607" cy="106618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هي نقطة تلاقي الأشعة المنكسرة في العدسة المحدبة " حقيقية تُستقبل على حائل " </a:t>
            </a:r>
          </a:p>
        </p:txBody>
      </p:sp>
      <p:sp>
        <p:nvSpPr>
          <p:cNvPr id="54" name="مستطيل 53"/>
          <p:cNvSpPr/>
          <p:nvPr/>
        </p:nvSpPr>
        <p:spPr>
          <a:xfrm>
            <a:off x="-231246" y="5819629"/>
            <a:ext cx="11946881" cy="81200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هي نقطة تلاقي امتدادات الأشعة المنكسرة في العدسة المقعرة " تقديرية لا تُستقبل على حائل </a:t>
            </a:r>
          </a:p>
        </p:txBody>
      </p:sp>
      <p:sp>
        <p:nvSpPr>
          <p:cNvPr id="55" name="مستطيل 54"/>
          <p:cNvSpPr/>
          <p:nvPr/>
        </p:nvSpPr>
        <p:spPr>
          <a:xfrm>
            <a:off x="1179144" y="4943631"/>
            <a:ext cx="8854645" cy="50231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KW" sz="3200" b="1" dirty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هو الخط المستقيم الذي يمر بمركزي تكور سطحي العدسة .</a:t>
            </a:r>
          </a:p>
        </p:txBody>
      </p:sp>
      <p:cxnSp>
        <p:nvCxnSpPr>
          <p:cNvPr id="57" name="رابط كسهم مستقيم 56"/>
          <p:cNvCxnSpPr/>
          <p:nvPr/>
        </p:nvCxnSpPr>
        <p:spPr>
          <a:xfrm flipH="1" flipV="1">
            <a:off x="1676401" y="2622946"/>
            <a:ext cx="8702245" cy="4086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مستطيل 57"/>
          <p:cNvSpPr/>
          <p:nvPr/>
        </p:nvSpPr>
        <p:spPr>
          <a:xfrm>
            <a:off x="1051852" y="4934057"/>
            <a:ext cx="8768026" cy="36567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KW" sz="36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هي المسافة بين البؤرة و المركز البصري للعدسة .</a:t>
            </a:r>
          </a:p>
        </p:txBody>
      </p:sp>
      <p:sp>
        <p:nvSpPr>
          <p:cNvPr id="59" name="مستطيل 58"/>
          <p:cNvSpPr/>
          <p:nvPr/>
        </p:nvSpPr>
        <p:spPr>
          <a:xfrm>
            <a:off x="979830" y="4883534"/>
            <a:ext cx="9080214" cy="36567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KW" sz="3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هو المسافة بين مركز التكور و المركز البصري للعدسة .</a:t>
            </a:r>
          </a:p>
        </p:txBody>
      </p:sp>
      <p:sp>
        <p:nvSpPr>
          <p:cNvPr id="60" name="مستطيل 59"/>
          <p:cNvSpPr/>
          <p:nvPr/>
        </p:nvSpPr>
        <p:spPr>
          <a:xfrm>
            <a:off x="2815168" y="4939001"/>
            <a:ext cx="6705682" cy="7073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KW" sz="3600" b="1" dirty="0">
                <a:ln>
                  <a:solidFill>
                    <a:sysClr val="windowText" lastClr="000000"/>
                  </a:solidFill>
                </a:ln>
                <a:solidFill>
                  <a:srgbClr val="C72F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نصف قطر التكور </a:t>
            </a:r>
            <a:r>
              <a:rPr lang="ar-KW" sz="3600" b="1" dirty="0">
                <a:ln>
                  <a:solidFill>
                    <a:sysClr val="windowText" lastClr="000000"/>
                  </a:solidFill>
                </a:ln>
                <a:solidFill>
                  <a:srgbClr val="C72F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=</a:t>
            </a:r>
            <a:r>
              <a:rPr lang="ar-KW" sz="3600" b="1" dirty="0">
                <a:ln>
                  <a:solidFill>
                    <a:sysClr val="windowText" lastClr="000000"/>
                  </a:solidFill>
                </a:ln>
                <a:solidFill>
                  <a:srgbClr val="C72F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ضعف البعد البؤري</a:t>
            </a:r>
          </a:p>
        </p:txBody>
      </p:sp>
      <p:sp>
        <p:nvSpPr>
          <p:cNvPr id="61" name="مستطيل 60"/>
          <p:cNvSpPr/>
          <p:nvPr/>
        </p:nvSpPr>
        <p:spPr>
          <a:xfrm>
            <a:off x="5865384" y="5486978"/>
            <a:ext cx="1742785" cy="67832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C72F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2 f  </a:t>
            </a:r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C72F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=</a:t>
            </a:r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C72F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 R</a:t>
            </a:r>
          </a:p>
        </p:txBody>
      </p:sp>
      <p:pic>
        <p:nvPicPr>
          <p:cNvPr id="41" name="ص6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89" t="10136" b="82935"/>
          <a:stretch/>
        </p:blipFill>
        <p:spPr>
          <a:xfrm>
            <a:off x="6955758" y="139811"/>
            <a:ext cx="5026216" cy="948244"/>
          </a:xfrm>
          <a:prstGeom prst="roundRect">
            <a:avLst>
              <a:gd name="adj" fmla="val 11111"/>
            </a:avLst>
          </a:prstGeom>
          <a:ln w="190500" cap="rnd">
            <a:solidFill>
              <a:srgbClr val="FF66FF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111087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/>
      <p:bldP spid="15" grpId="0"/>
      <p:bldP spid="16" grpId="0"/>
      <p:bldP spid="19" grpId="0"/>
      <p:bldP spid="22" grpId="0"/>
      <p:bldP spid="23" grpId="0"/>
      <p:bldP spid="24" grpId="0"/>
      <p:bldP spid="26" grpId="0"/>
      <p:bldP spid="28" grpId="0"/>
      <p:bldP spid="31" grpId="0"/>
      <p:bldP spid="36" grpId="0"/>
      <p:bldP spid="38" grpId="0"/>
      <p:bldP spid="40" grpId="0"/>
      <p:bldP spid="48" grpId="0"/>
      <p:bldP spid="48" grpId="1"/>
      <p:bldP spid="50" grpId="0"/>
      <p:bldP spid="50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8" grpId="0"/>
      <p:bldP spid="58" grpId="1"/>
      <p:bldP spid="59" grpId="0"/>
      <p:bldP spid="59" grpId="1"/>
      <p:bldP spid="60" grpId="0"/>
      <p:bldP spid="61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4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منى احمد حسن الشطي</dc:creator>
  <cp:lastModifiedBy>منى احمد حسن الشطي</cp:lastModifiedBy>
  <cp:revision>9</cp:revision>
  <dcterms:created xsi:type="dcterms:W3CDTF">2023-10-01T17:46:40Z</dcterms:created>
  <dcterms:modified xsi:type="dcterms:W3CDTF">2023-10-01T17:52:23Z</dcterms:modified>
</cp:coreProperties>
</file>