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</p:sldMasterIdLst>
  <p:notesMasterIdLst>
    <p:notesMasterId r:id="rId19"/>
  </p:notesMasterIdLst>
  <p:sldIdLst>
    <p:sldId id="270" r:id="rId3"/>
    <p:sldId id="288" r:id="rId4"/>
    <p:sldId id="256" r:id="rId5"/>
    <p:sldId id="259" r:id="rId6"/>
    <p:sldId id="265" r:id="rId7"/>
    <p:sldId id="264" r:id="rId8"/>
    <p:sldId id="263" r:id="rId9"/>
    <p:sldId id="267" r:id="rId10"/>
    <p:sldId id="268" r:id="rId11"/>
    <p:sldId id="269" r:id="rId12"/>
    <p:sldId id="287" r:id="rId13"/>
    <p:sldId id="266" r:id="rId14"/>
    <p:sldId id="299" r:id="rId15"/>
    <p:sldId id="272" r:id="rId16"/>
    <p:sldId id="271" r:id="rId17"/>
    <p:sldId id="28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58812F"/>
    <a:srgbClr val="4E7D2D"/>
    <a:srgbClr val="00676C"/>
    <a:srgbClr val="5FA5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0T14:54:54.480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0T14:54:56.772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4F4BE19-8410-4D76-8615-019C13DE8C54}" type="datetimeFigureOut">
              <a:rPr lang="ar-KW" smtClean="0"/>
              <a:t>26/03/1444</a:t>
            </a:fld>
            <a:endParaRPr lang="ar-KW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A0DCF06-7D7A-42AB-B7A5-9617F3928B71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1745126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BF71-38B7-8642-BFCE-EDAE9BD0CBAF}" type="datetimeFigureOut">
              <a:rPr lang="en-US" dirty="0"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25CB-9D18-264E-A945-2D020344C9DA}" type="datetimeFigureOut">
              <a:rPr lang="en-US" dirty="0"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FB6C-7E96-8F41-8872-189CA1C59F84}" type="datetimeFigureOut">
              <a:rPr lang="en-US" dirty="0"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4198507-40A8-45D7-A6DC-F5BCDFEF5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B21FE38-F39C-469B-88BC-1DF3F40984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CEA6D4B-B508-4A23-B8BC-E17EDB44C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10/21/2022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2BB9F5F-B4FD-429C-8736-78FBAF408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6AE5384-14F3-44B0-8421-D691672F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849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D359A1-E4D1-497B-8213-E42E1A069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C2B86C-03A7-4B8A-80A6-AB7656F2F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C0BD714-9AAD-4B8D-86AB-1E03D42B9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10/21/2022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8C1E67F-DB06-4516-AEA2-034A4F146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55002FF-8D9E-4B5F-8330-AC3AB07B8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787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88AC0A4-3516-46B5-B644-399A3DE78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4319925-B0C6-4F30-A165-632AA5AF4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CF3C6A7-EB63-4D45-88CD-60900484D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10/21/2022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7B4F67F-78A5-4656-88B7-B12C3972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C645A96-8684-4C22-9415-1E8E971F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354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DAC91DA-6295-40F0-9EEB-9090F6AFA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A9F92BD-38DA-475D-B584-2D31D101E0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AC71B72-BEE1-4BD0-B210-83B3EBEA2B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8058634-FDAA-4551-A43F-B2D59828B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10/21/2022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BB63B7C-C5B3-439C-A324-24DCABAB9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E54413F-B878-4331-96F4-285981B1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701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42F9E6D-0782-450B-BAA6-165B5F93D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8BC018F-5AA4-41E3-80DC-E8596E182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69F6356-70F0-47CF-B147-3007C64AC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49E6F20-E1F3-4D17-97DA-E1D4D6DB3C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8B2C6EBA-D61C-4DAD-AAB6-82FCEC08AC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386D26E-2817-496C-91FE-D222DB96D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10/21/2022</a:t>
            </a:fld>
            <a:endParaRPr lang="en-US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649F482-C5FE-4967-8B6F-43F133A91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9AC04B59-59C5-4B09-BC7A-507463D91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59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330059-1ED0-4947-9437-5A1C65638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73E93E0-0B3F-4C3B-8563-994FCEA2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10/21/2022</a:t>
            </a:fld>
            <a:endParaRPr lang="en-US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2F8EF3A-F636-45FE-94A3-6763CD75B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3C38422-6FFB-4624-8486-45CBC7A84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666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D984FA17-00B4-4E90-876A-71A829DB0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10/21/2022</a:t>
            </a:fld>
            <a:endParaRPr lang="en-US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D423FB7-9448-4F53-8C9C-069AF9336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85C8457-946A-4603-8D52-C17957FA7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189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CD23F4-4920-4B39-A031-CA5A4FA5B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BE7F5B5-37B9-47A0-8F2C-8AA06E0A1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795AAEE-566E-4D42-87FD-D470206AF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7334201-BF59-43CB-85DB-3F7A57366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10/21/2022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7F56147-363D-40D7-AEF7-018B87316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C5752C9-79C4-4E4D-9036-67D807675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342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81CDE-9BE7-C544-8ACB-7077DFC4270F}" type="datetimeFigureOut">
              <a:rPr lang="en-US" dirty="0"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649CF45-7AD1-4726-B5E0-984227D03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385835D-3703-4E5A-A38E-9D24E65275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 dirty="0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838E2CD-B7E6-4A55-A5C7-3D104BF615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E11B63D-19BF-4889-B472-1739AE787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10/21/2022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12700B3-8FA9-44EA-AB9B-F339B8DCE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F212BF7-560F-46C0-9DAF-94F9B8AD5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126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B18204-68AD-480F-91B3-29731F1AA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BE603B7-BFA7-4686-94D5-77620A2AA7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0CF0734-AD84-43AA-81E7-8F58F9BDA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10/21/2022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30CDDE8-E3C4-4C75-8B9D-053B535F3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B56C79-2BB8-4F9E-934D-AB9D832A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7285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9592A6D-D88F-4ABE-8A54-079C4D665B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253DED9-21C9-453B-AD0C-28555C0AE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862CF13-E888-471B-BF71-AD61DA523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10/21/2022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07CB7C-C8D1-479D-AF68-8607A35FB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384BDF9-4F09-4A5E-9C8C-751A642F5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567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BA285-9698-1B45-8319-D90A8C63F150}" type="datetimeFigureOut">
              <a:rPr lang="en-US" dirty="0"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CD42-43FF-B740-998F-DCC3802C4CE3}" type="datetimeFigureOut">
              <a:rPr lang="en-US" dirty="0"/>
              <a:t>10/21/2022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FFBD-2EE4-8547-BBAE-A1AC91C8D77E}" type="datetimeFigureOut">
              <a:rPr lang="en-US" dirty="0"/>
              <a:t>10/21/2022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352-D7AC-F242-9256-A4477BCBF354}" type="datetimeFigureOut">
              <a:rPr lang="en-US" dirty="0"/>
              <a:t>10/21/2022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CFC6A-9AE6-404D-9FDD-168B477B9C90}" type="datetimeFigureOut">
              <a:rPr lang="en-US" dirty="0"/>
              <a:t>10/21/2022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CDFD-B4CF-A241-8D71-E814B10BEAF4}" type="datetimeFigureOut">
              <a:rPr lang="en-US" dirty="0"/>
              <a:t>10/21/2022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dirty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26A7B589-FD4B-7E46-869A-CBADC5FC564E}" type="datetimeFigureOut">
              <a:rPr lang="en-US" dirty="0"/>
              <a:t>10/21/2022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A92E-5FF9-8143-81B3-CCB531513398}" type="datetimeFigureOut">
              <a:rPr lang="en-US" dirty="0"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3AABB04-5B5E-4AD3-9517-A8A7F0F36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9E5E565-F6F9-478D-B793-FC6D4AB67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7110F98-781A-46D2-9F20-928EFA0214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10/21/2022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CC4384E-B773-4595-A125-B6D504C34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EDED3D3-7357-4CD4-A408-BF7D7D6950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19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customXml" Target="../ink/ink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EE5927F-B047-45D5-8C52-A2B1E13C5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64" y="179324"/>
            <a:ext cx="10164811" cy="574153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BD995E7-A25A-411B-8491-B5D20727D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425" y="1170280"/>
            <a:ext cx="3433499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97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8019D2E-0BB0-47C5-9F95-F4E0BA4548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1" t="4416" b="4042"/>
          <a:stretch/>
        </p:blipFill>
        <p:spPr>
          <a:xfrm>
            <a:off x="533399" y="133349"/>
            <a:ext cx="10839451" cy="5883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7407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0031" y="0"/>
            <a:ext cx="8534400" cy="1507067"/>
          </a:xfrm>
        </p:spPr>
        <p:txBody>
          <a:bodyPr>
            <a:normAutofit/>
          </a:bodyPr>
          <a:lstStyle/>
          <a:p>
            <a:r>
              <a:rPr lang="ar-SA" sz="7200" b="1" dirty="0"/>
              <a:t>أدوات القياس والعلام</a:t>
            </a:r>
            <a:endParaRPr lang="ar-KW" sz="7200" b="1" dirty="0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28477087-DEC3-2546-B998-77E26F658E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r="67342" b="50909"/>
          <a:stretch/>
        </p:blipFill>
        <p:spPr>
          <a:xfrm>
            <a:off x="9216070" y="1905000"/>
            <a:ext cx="2478361" cy="18087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29B68E6B-4A93-EC46-A43B-E694F597E7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24" r="35876" b="49589"/>
          <a:stretch/>
        </p:blipFill>
        <p:spPr>
          <a:xfrm>
            <a:off x="6121389" y="1904999"/>
            <a:ext cx="2465800" cy="18087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B9604FA1-442A-7345-B284-28AD580A6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416" y="4111722"/>
            <a:ext cx="2765828" cy="184568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8C85CAD-8CD8-5641-910B-863BE38EC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099363"/>
            <a:ext cx="2590131" cy="1845686"/>
          </a:xfrm>
          <a:prstGeom prst="rect">
            <a:avLst/>
          </a:prstGeom>
        </p:spPr>
      </p:pic>
      <p:pic>
        <p:nvPicPr>
          <p:cNvPr id="5" name="صورة 6">
            <a:extLst>
              <a:ext uri="{FF2B5EF4-FFF2-40B4-BE49-F238E27FC236}">
                <a16:creationId xmlns:a16="http://schemas.microsoft.com/office/drawing/2014/main" id="{6EAC7CC5-8F53-2449-A70D-D21CCD5A0E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280" t="11145" r="37212" b="58049"/>
          <a:stretch/>
        </p:blipFill>
        <p:spPr>
          <a:xfrm>
            <a:off x="3518180" y="1859726"/>
            <a:ext cx="2191615" cy="40076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9EEC73-691B-4464-A09B-3232B9A23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330" y="749206"/>
            <a:ext cx="2257425" cy="52082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99155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39BB33B-FF77-4497-ADE6-F99A4C90E9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78"/>
          <a:stretch/>
        </p:blipFill>
        <p:spPr>
          <a:xfrm>
            <a:off x="1852951" y="153972"/>
            <a:ext cx="8035301" cy="5789628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46B0CFBD-CF1F-4D78-9707-17A5C39E582F}"/>
              </a:ext>
            </a:extLst>
          </p:cNvPr>
          <p:cNvSpPr txBox="1"/>
          <p:nvPr/>
        </p:nvSpPr>
        <p:spPr>
          <a:xfrm>
            <a:off x="452761" y="6150114"/>
            <a:ext cx="875338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KW" sz="4000" b="1" dirty="0"/>
              <a:t>الأدوات المستخدمة في القياس والعلام</a:t>
            </a:r>
          </a:p>
        </p:txBody>
      </p:sp>
    </p:spTree>
    <p:extLst>
      <p:ext uri="{BB962C8B-B14F-4D97-AF65-F5344CB8AC3E}">
        <p14:creationId xmlns:p14="http://schemas.microsoft.com/office/powerpoint/2010/main" val="4197083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C22AFBF-B1AE-4AC0-ABED-EA3E19786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170" y="585186"/>
            <a:ext cx="5545215" cy="5545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6D61F497-5329-44CC-A263-21F95057DD35}"/>
              </a:ext>
            </a:extLst>
          </p:cNvPr>
          <p:cNvSpPr txBox="1"/>
          <p:nvPr/>
        </p:nvSpPr>
        <p:spPr>
          <a:xfrm>
            <a:off x="7270810" y="1970842"/>
            <a:ext cx="4065234" cy="25853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5400" b="1" dirty="0"/>
              <a:t>التعرف على التمرين العملي المراد تنفيذه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0834DE8-4B1E-45AE-BBCE-D41F07D1C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59" y="142042"/>
            <a:ext cx="4442423" cy="585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45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1778937-339F-416B-9D62-36CF6A3DA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745" y="-571501"/>
            <a:ext cx="6252130" cy="6410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F14D2CD4-3B66-4E7B-817B-15D0AA86BC3D}"/>
              </a:ext>
            </a:extLst>
          </p:cNvPr>
          <p:cNvSpPr txBox="1"/>
          <p:nvPr/>
        </p:nvSpPr>
        <p:spPr>
          <a:xfrm>
            <a:off x="5362575" y="874455"/>
            <a:ext cx="6410325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/>
              <a:t>عند الانتهاء من العمل </a:t>
            </a:r>
          </a:p>
          <a:p>
            <a:pPr algn="ctr"/>
            <a:r>
              <a:rPr lang="ar-SA" sz="4000" b="1" dirty="0"/>
              <a:t>ترتب العدد في </a:t>
            </a:r>
          </a:p>
          <a:p>
            <a:pPr algn="ctr"/>
            <a:r>
              <a:rPr lang="ar-SA" sz="4000" b="1" dirty="0"/>
              <a:t>خزانة حفظ العدد</a:t>
            </a:r>
          </a:p>
          <a:p>
            <a:pPr algn="ctr"/>
            <a:r>
              <a:rPr lang="ar-SA" sz="4000" b="1" dirty="0"/>
              <a:t>ليسهل الوصول إليها</a:t>
            </a:r>
            <a:endParaRPr lang="ar-KW" sz="4000" b="1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FB152D4-63FB-4353-BB4A-975F3022B4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8" b="9242"/>
          <a:stretch/>
        </p:blipFill>
        <p:spPr>
          <a:xfrm>
            <a:off x="499190" y="-428627"/>
            <a:ext cx="5021580" cy="612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7893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حبر 12"/>
              <p14:cNvContentPartPr/>
              <p14:nvPr/>
            </p14:nvContentPartPr>
            <p14:xfrm>
              <a:off x="5964764" y="5737114"/>
              <a:ext cx="360" cy="360"/>
            </p14:xfrm>
          </p:contentPart>
        </mc:Choice>
        <mc:Fallback xmlns="">
          <p:pic>
            <p:nvPicPr>
              <p:cNvPr id="13" name="حبر 1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0364" y="5723074"/>
                <a:ext cx="2844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حبر 14"/>
              <p14:cNvContentPartPr/>
              <p14:nvPr/>
            </p14:nvContentPartPr>
            <p14:xfrm>
              <a:off x="5877284" y="1749034"/>
              <a:ext cx="360" cy="360"/>
            </p14:xfrm>
          </p:contentPart>
        </mc:Choice>
        <mc:Fallback xmlns="">
          <p:pic>
            <p:nvPicPr>
              <p:cNvPr id="15" name="حبر 1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62884" y="1734994"/>
                <a:ext cx="28440" cy="284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صورة 2">
            <a:extLst>
              <a:ext uri="{FF2B5EF4-FFF2-40B4-BE49-F238E27FC236}">
                <a16:creationId xmlns:a16="http://schemas.microsoft.com/office/drawing/2014/main" id="{1362037D-8EF0-4E1F-87BE-D769F63F3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670" y="-31261"/>
            <a:ext cx="12082370" cy="6064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مربع نص 3"/>
          <p:cNvSpPr txBox="1"/>
          <p:nvPr/>
        </p:nvSpPr>
        <p:spPr>
          <a:xfrm rot="10800000" flipV="1">
            <a:off x="2032852" y="2116262"/>
            <a:ext cx="7863824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b="1" dirty="0"/>
              <a:t>أثناء العمل</a:t>
            </a:r>
          </a:p>
          <a:p>
            <a:pPr algn="ctr"/>
            <a:r>
              <a:rPr lang="ar-SA" sz="4400" b="1" dirty="0"/>
              <a:t>تجنب المزاح بالعدد والأدوات أثناء العمل</a:t>
            </a:r>
          </a:p>
          <a:p>
            <a:pPr algn="ctr"/>
            <a:r>
              <a:rPr lang="ar-SA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454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F9C5878-289E-4652-8051-53D43A5DE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C70CAEAA-3610-48CC-AA17-5B4F0189052D}"/>
              </a:ext>
            </a:extLst>
          </p:cNvPr>
          <p:cNvSpPr txBox="1"/>
          <p:nvPr/>
        </p:nvSpPr>
        <p:spPr>
          <a:xfrm>
            <a:off x="-712719" y="1777047"/>
            <a:ext cx="7578671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7200" b="1" dirty="0"/>
              <a:t>شكـراً</a:t>
            </a:r>
          </a:p>
          <a:p>
            <a:pPr algn="ctr"/>
            <a:r>
              <a:rPr lang="ar-KW" sz="7200" b="1" dirty="0"/>
              <a:t> لـحـسـن</a:t>
            </a:r>
          </a:p>
          <a:p>
            <a:pPr algn="ctr"/>
            <a:r>
              <a:rPr lang="ar-KW" sz="7200" b="1" dirty="0"/>
              <a:t> إسـتـمـاعكـم  ....</a:t>
            </a:r>
          </a:p>
        </p:txBody>
      </p:sp>
    </p:spTree>
    <p:extLst>
      <p:ext uri="{BB962C8B-B14F-4D97-AF65-F5344CB8AC3E}">
        <p14:creationId xmlns:p14="http://schemas.microsoft.com/office/powerpoint/2010/main" val="29175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4C0A762C-29CE-47B8-A16D-FEDBC64C6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960" y="222194"/>
            <a:ext cx="7207771" cy="2961938"/>
          </a:xfrm>
        </p:spPr>
      </p:pic>
      <p:sp>
        <p:nvSpPr>
          <p:cNvPr id="2" name="عنوان 1">
            <a:extLst>
              <a:ext uri="{FF2B5EF4-FFF2-40B4-BE49-F238E27FC236}">
                <a16:creationId xmlns:a16="http://schemas.microsoft.com/office/drawing/2014/main" id="{A9CBD6F5-4FA4-47DF-B7D1-39C6B132C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1269" y="1767807"/>
            <a:ext cx="5343277" cy="1054491"/>
          </a:xfrm>
        </p:spPr>
        <p:txBody>
          <a:bodyPr>
            <a:noAutofit/>
          </a:bodyPr>
          <a:lstStyle/>
          <a:p>
            <a:pPr algn="ctr"/>
            <a:r>
              <a:rPr lang="ar-KW" sz="5400" b="1" dirty="0"/>
              <a:t>قوانين الورشة</a:t>
            </a:r>
            <a:br>
              <a:rPr lang="ar-KW" sz="5400" b="1" dirty="0"/>
            </a:br>
            <a:endParaRPr lang="ar-KW" sz="5400" b="1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059B9E0-0714-4515-B9FC-18EE0C1E097F}"/>
              </a:ext>
            </a:extLst>
          </p:cNvPr>
          <p:cNvSpPr txBox="1"/>
          <p:nvPr/>
        </p:nvSpPr>
        <p:spPr>
          <a:xfrm>
            <a:off x="1016000" y="3184132"/>
            <a:ext cx="10160000" cy="39703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الالتزام بارتداء البالطو قبل الدخول للورشة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الجلوس في المقاعد المخصصة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التزام الهدوء والاستئذان برفع اليد قبل الكلام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تجنب اللعب بالأدوات والعدد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عدم لمس فتيلة البنك النجاري وذلك حرصاً على سلامتك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عند العمل على طاولة البنك النجاري يجب ترك مسافة خطوتين 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التقيد بإرشادات الأمن والسلامة المذكورة  للأدوات والعدد المستخدمة في كل حصة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28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169EC1-8109-4079-96D8-04429A6EFB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2877" y="745152"/>
            <a:ext cx="10708623" cy="977621"/>
          </a:xfrm>
        </p:spPr>
        <p:txBody>
          <a:bodyPr>
            <a:normAutofit fontScale="90000"/>
          </a:bodyPr>
          <a:lstStyle/>
          <a:p>
            <a:pPr algn="ctr"/>
            <a:r>
              <a:rPr lang="ar-KW" sz="5400" b="1" dirty="0"/>
              <a:t>الربط بين مهارة النجارة والخامات المكملة</a:t>
            </a:r>
            <a:br>
              <a:rPr lang="ar-KW" sz="5400" b="1" dirty="0"/>
            </a:br>
            <a:r>
              <a:rPr lang="ar-KW" sz="5400" b="1" dirty="0"/>
              <a:t>أعمال النجارة الجمالية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2131E8E-7B87-499A-9161-F690D1A8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0463" y="1953927"/>
            <a:ext cx="8561746" cy="3670110"/>
          </a:xfrm>
        </p:spPr>
        <p:txBody>
          <a:bodyPr>
            <a:normAutofit fontScale="32500" lnSpcReduction="20000"/>
          </a:bodyPr>
          <a:lstStyle/>
          <a:p>
            <a:pPr algn="r"/>
            <a:r>
              <a:rPr lang="ar-KW" sz="9600" b="1" dirty="0">
                <a:solidFill>
                  <a:schemeClr val="accent1">
                    <a:lumMod val="50000"/>
                  </a:schemeClr>
                </a:solidFill>
              </a:rPr>
              <a:t>1- الأخشاب الطبيعية.</a:t>
            </a:r>
          </a:p>
          <a:p>
            <a:pPr algn="r"/>
            <a:r>
              <a:rPr lang="ar-KW" sz="9600" b="1" dirty="0">
                <a:solidFill>
                  <a:schemeClr val="accent1">
                    <a:lumMod val="50000"/>
                  </a:schemeClr>
                </a:solidFill>
              </a:rPr>
              <a:t>2- توِظيف إحدى التراكيب الصِناعية (نص على نص).</a:t>
            </a:r>
          </a:p>
          <a:p>
            <a:pPr algn="r"/>
            <a:r>
              <a:rPr lang="ar-KW" sz="9600" b="1" dirty="0">
                <a:solidFill>
                  <a:schemeClr val="accent1">
                    <a:lumMod val="50000"/>
                  </a:schemeClr>
                </a:solidFill>
              </a:rPr>
              <a:t>3- تصميم التمرين.</a:t>
            </a:r>
          </a:p>
          <a:p>
            <a:pPr algn="r"/>
            <a:r>
              <a:rPr lang="ar-KW" sz="9600" b="1" dirty="0">
                <a:solidFill>
                  <a:schemeClr val="accent1">
                    <a:lumMod val="50000"/>
                  </a:schemeClr>
                </a:solidFill>
              </a:rPr>
              <a:t>4- القياس والعلام ونقل القياس على الخشب.</a:t>
            </a:r>
          </a:p>
          <a:p>
            <a:pPr algn="r"/>
            <a:r>
              <a:rPr lang="ar-KW" sz="9600" b="1" dirty="0">
                <a:solidFill>
                  <a:schemeClr val="accent1">
                    <a:lumMod val="50000"/>
                  </a:schemeClr>
                </a:solidFill>
              </a:rPr>
              <a:t>5- العدد والأدوات وقواعد الأمن والسلامة المصاحب لها.</a:t>
            </a:r>
            <a:endParaRPr lang="ar-KW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CF5B9A1-F7D3-43BC-A2C2-6D055A096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7840" y="0"/>
            <a:ext cx="3029975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24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29596B8-9976-45AC-AD0C-2B5E2DAB4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5118" y="1325903"/>
            <a:ext cx="5071304" cy="4206194"/>
          </a:xfrm>
        </p:spPr>
        <p:txBody>
          <a:bodyPr>
            <a:normAutofit fontScale="90000"/>
          </a:bodyPr>
          <a:lstStyle/>
          <a:p>
            <a:pPr algn="r"/>
            <a:r>
              <a:rPr lang="ar-KW" sz="5400" b="1" dirty="0"/>
              <a:t>        الأخـشـاب</a:t>
            </a:r>
            <a:br>
              <a:rPr lang="ar-KW" sz="5400" b="1" dirty="0"/>
            </a:br>
            <a:br>
              <a:rPr lang="ar-KW" b="1" dirty="0"/>
            </a:br>
            <a:br>
              <a:rPr lang="ar-KW" sz="2800" b="1" dirty="0"/>
            </a:br>
            <a:r>
              <a:rPr lang="ar-KW" sz="2800" b="1" dirty="0"/>
              <a:t>مـن أين نحصل على الأخشـاب ؟؟</a:t>
            </a:r>
            <a:br>
              <a:rPr lang="ar-KW" sz="2800" b="1" dirty="0"/>
            </a:br>
            <a:br>
              <a:rPr lang="ar-KW" sz="2800" b="1" dirty="0"/>
            </a:br>
            <a:br>
              <a:rPr lang="ar-KW" sz="2800" b="1" dirty="0"/>
            </a:br>
            <a:r>
              <a:rPr lang="ar-KW" sz="2800" b="1" dirty="0"/>
              <a:t>مـاهي مصادر الأخشـاب؟؟</a:t>
            </a:r>
            <a:br>
              <a:rPr lang="ar-KW" sz="2800" b="1" dirty="0"/>
            </a:br>
            <a:br>
              <a:rPr lang="ar-KW" sz="2800" b="1" dirty="0"/>
            </a:br>
            <a:br>
              <a:rPr lang="ar-KW" sz="2800" b="1" dirty="0"/>
            </a:br>
            <a:r>
              <a:rPr lang="ar-KW" sz="2800" b="1" dirty="0"/>
              <a:t>مـا هي أنواع الأخشـاب؟؟</a:t>
            </a:r>
            <a:br>
              <a:rPr lang="ar-KW" b="1" dirty="0"/>
            </a:br>
            <a:br>
              <a:rPr lang="ar-KW" b="1" dirty="0"/>
            </a:br>
            <a:endParaRPr lang="ar-KW" b="1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5ADCA6E-DECB-4DBF-8C64-AB69DE9AD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93" y="213063"/>
            <a:ext cx="5728254" cy="57349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0046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381966C-1503-4F31-A0BC-AA600459EC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657"/>
          <a:stretch/>
        </p:blipFill>
        <p:spPr>
          <a:xfrm>
            <a:off x="7134725" y="124287"/>
            <a:ext cx="4101408" cy="59214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AB2347F-7469-4488-B7A7-D0BE835C0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836" y="124287"/>
            <a:ext cx="4166548" cy="59214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17F43F7-4004-497E-A76C-E4BD71D50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8065" y="3113842"/>
            <a:ext cx="2694003" cy="26940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7408E709-895E-459F-9415-575A6EE36226}"/>
              </a:ext>
            </a:extLst>
          </p:cNvPr>
          <p:cNvSpPr txBox="1"/>
          <p:nvPr/>
        </p:nvSpPr>
        <p:spPr>
          <a:xfrm>
            <a:off x="6352554" y="3666547"/>
            <a:ext cx="1885024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/>
              <a:t>أخشـاب طبيـعـيـة</a:t>
            </a:r>
            <a:endParaRPr lang="ar-KW" sz="4400" b="1" dirty="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057546CB-C3F9-4DC5-AF38-DF13F5EDD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790" y="3112461"/>
            <a:ext cx="2756729" cy="2695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B1FC2B2-E183-46CE-9A98-47B46904D085}"/>
              </a:ext>
            </a:extLst>
          </p:cNvPr>
          <p:cNvSpPr txBox="1"/>
          <p:nvPr/>
        </p:nvSpPr>
        <p:spPr>
          <a:xfrm>
            <a:off x="539080" y="3977107"/>
            <a:ext cx="1885024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/>
              <a:t>أخشـاب مـصـنعـة</a:t>
            </a:r>
            <a:endParaRPr lang="ar-KW" sz="4400" b="1" dirty="0"/>
          </a:p>
        </p:txBody>
      </p:sp>
    </p:spTree>
    <p:extLst>
      <p:ext uri="{BB962C8B-B14F-4D97-AF65-F5344CB8AC3E}">
        <p14:creationId xmlns:p14="http://schemas.microsoft.com/office/powerpoint/2010/main" val="129207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FFC6BF7F-6920-4FF7-BAD9-7DE230934D01}"/>
              </a:ext>
            </a:extLst>
          </p:cNvPr>
          <p:cNvSpPr txBox="1"/>
          <p:nvPr/>
        </p:nvSpPr>
        <p:spPr>
          <a:xfrm>
            <a:off x="667513" y="189550"/>
            <a:ext cx="602284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KW" sz="2800" b="1" u="sng" dirty="0">
                <a:ln w="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dobe Arabic" panose="02040503050201020203" pitchFamily="18" charset="-78"/>
              </a:rPr>
              <a:t> الأخشاب الطبيعية</a:t>
            </a:r>
          </a:p>
          <a:p>
            <a:pPr algn="r" rtl="1"/>
            <a:endParaRPr lang="ar-KW" sz="2000" b="1" u="sng" dirty="0">
              <a:ln w="0">
                <a:solidFill>
                  <a:schemeClr val="accent2">
                    <a:lumMod val="50000"/>
                  </a:schemeClr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/>
            <a:r>
              <a:rPr lang="ar-KW" sz="2400" b="1" dirty="0">
                <a:solidFill>
                  <a:srgbClr val="2F4547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  <a:t>1- خشب الزان :</a:t>
            </a:r>
          </a:p>
          <a:p>
            <a:pPr algn="justLow" rtl="1"/>
            <a:r>
              <a:rPr lang="ar-KW" sz="2000" b="1" dirty="0"/>
              <a:t>من أشهر أنواع الاخشاب الصلبة وأكثرها استعمال في صناعة الأثاث ويتميز بصلابته وقوته على التحمل ولونه المائل للاحمرار.</a:t>
            </a:r>
          </a:p>
          <a:p>
            <a:pPr algn="r" rtl="1"/>
            <a:endParaRPr lang="ar-KW" sz="2000" b="1" dirty="0"/>
          </a:p>
          <a:p>
            <a:pPr algn="r" rtl="1"/>
            <a:r>
              <a:rPr lang="ar-KW" sz="2400" b="1" dirty="0">
                <a:solidFill>
                  <a:srgbClr val="2F4547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  <a:t>2- خشب البلوط : </a:t>
            </a:r>
          </a:p>
          <a:p>
            <a:pPr algn="justLow" rtl="1"/>
            <a:r>
              <a:rPr lang="ar-KW" sz="2000" b="1" dirty="0"/>
              <a:t>يعتبر من الأخشاب الاكثر استخداما ويتميز بصلابته وغالي الثمن.</a:t>
            </a:r>
          </a:p>
          <a:p>
            <a:pPr algn="r" rtl="1"/>
            <a:endParaRPr lang="ar-KW" sz="2000" b="1" dirty="0"/>
          </a:p>
          <a:p>
            <a:pPr algn="r" rtl="1"/>
            <a:r>
              <a:rPr lang="ar-KW" sz="2400" b="1" dirty="0">
                <a:solidFill>
                  <a:srgbClr val="2F4547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  <a:t>3- خشب الماهوجني :</a:t>
            </a:r>
          </a:p>
          <a:p>
            <a:pPr algn="justLow" rtl="1"/>
            <a:r>
              <a:rPr lang="ar-KW" sz="2000" b="1" dirty="0"/>
              <a:t> وهو من أثمن أنواع الخشب له اشكال وتعرجات كثيره ويتميز بلونه البني المائل للاحمرار.</a:t>
            </a:r>
          </a:p>
          <a:p>
            <a:pPr algn="r" rtl="1"/>
            <a:endParaRPr lang="ar-KW" sz="2000" b="1" dirty="0"/>
          </a:p>
          <a:p>
            <a:pPr algn="r" rtl="1"/>
            <a:r>
              <a:rPr lang="ar-KW" sz="2400" b="1" dirty="0">
                <a:solidFill>
                  <a:srgbClr val="2F4547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  <a:t>4- خشب الصاج :</a:t>
            </a:r>
          </a:p>
          <a:p>
            <a:pPr algn="justLow" rtl="1"/>
            <a:r>
              <a:rPr lang="ar-KW" sz="2000" b="1" dirty="0"/>
              <a:t>من افضل الاخشاب واثمنها ويمتاز بقوته وصلابته ولا يتأثر بالرطوبة.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90CDD5-43B3-409B-966B-2F8E6B777AC7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594173" y="189550"/>
            <a:ext cx="2194560" cy="256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585FE8-87F1-409A-8F72-71B1A307413C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161561" y="189550"/>
            <a:ext cx="2194560" cy="256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82D154-9BAD-4BB6-BE81-F53A8EB9917F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9594173" y="2998122"/>
            <a:ext cx="2194560" cy="256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07DCB1-D49C-4B25-A909-23A98E4FEA92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161561" y="2998122"/>
            <a:ext cx="2194560" cy="256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9401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2C0DEC8-2B43-41BE-8000-30CC4CE8FA66}"/>
              </a:ext>
            </a:extLst>
          </p:cNvPr>
          <p:cNvSpPr txBox="1"/>
          <p:nvPr/>
        </p:nvSpPr>
        <p:spPr>
          <a:xfrm>
            <a:off x="5637229" y="27432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E66587-F809-4D00-9808-076A573F6630}"/>
              </a:ext>
            </a:extLst>
          </p:cNvPr>
          <p:cNvSpPr txBox="1"/>
          <p:nvPr/>
        </p:nvSpPr>
        <p:spPr>
          <a:xfrm>
            <a:off x="394468" y="262911"/>
            <a:ext cx="6335378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KW" sz="3200" b="1" u="sng" dirty="0">
                <a:ln w="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dobe Arabic" panose="02040503050201020203" pitchFamily="18" charset="-78"/>
              </a:rPr>
              <a:t>الأخشاب المصنعة</a:t>
            </a:r>
          </a:p>
          <a:p>
            <a:pPr algn="ctr" rtl="1"/>
            <a:endParaRPr lang="ar-KW" sz="1400" b="1" u="sng" dirty="0">
              <a:ln w="0">
                <a:solidFill>
                  <a:schemeClr val="accent2">
                    <a:lumMod val="50000"/>
                  </a:schemeClr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ctr" rtl="1"/>
            <a:endParaRPr lang="ar-KW" sz="3200" dirty="0"/>
          </a:p>
          <a:p>
            <a:pPr algn="r" rtl="1"/>
            <a:r>
              <a:rPr lang="ar-KW" sz="2800" b="1" dirty="0">
                <a:solidFill>
                  <a:srgbClr val="2F4547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  <a:t>1- الخشب المعاكس:</a:t>
            </a:r>
          </a:p>
          <a:p>
            <a:pPr algn="justLow" rtl="1"/>
            <a:r>
              <a:rPr lang="ar-KW" sz="2000" b="1" dirty="0"/>
              <a:t>يصنع من طبقات من الخشب ترص فوق بعضها البعض بطريقة متعاكسة الالياف وبعدد فردي ثم تضغط بالمكابس.</a:t>
            </a:r>
          </a:p>
          <a:p>
            <a:pPr algn="r" rtl="1"/>
            <a:endParaRPr lang="ar-KW" sz="2000" dirty="0">
              <a:solidFill>
                <a:srgbClr val="007370"/>
              </a:solidFill>
            </a:endParaRPr>
          </a:p>
          <a:p>
            <a:pPr algn="r" rtl="1"/>
            <a:r>
              <a:rPr lang="ar-KW" sz="2800" b="1" dirty="0">
                <a:solidFill>
                  <a:srgbClr val="2F4547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  <a:t>2- الخشب </a:t>
            </a:r>
            <a:r>
              <a:rPr lang="en-GB" sz="2800" b="1" dirty="0">
                <a:solidFill>
                  <a:srgbClr val="2F4547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  <a:t>MDF</a:t>
            </a:r>
            <a:r>
              <a:rPr lang="ar-KW" sz="2800" b="1" dirty="0">
                <a:solidFill>
                  <a:srgbClr val="2F4547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  <a:t>:</a:t>
            </a:r>
            <a:endParaRPr lang="en-GB" sz="2800" b="1" dirty="0">
              <a:solidFill>
                <a:srgbClr val="2F4547"/>
              </a:solidFill>
              <a:effectLst>
                <a:glow rad="101600">
                  <a:schemeClr val="accent2">
                    <a:lumMod val="40000"/>
                    <a:lumOff val="60000"/>
                    <a:alpha val="60000"/>
                  </a:schemeClr>
                </a:glow>
              </a:effectLst>
            </a:endParaRPr>
          </a:p>
          <a:p>
            <a:pPr algn="justLow" rtl="1"/>
            <a:r>
              <a:rPr lang="ar-KW" sz="2000" b="1" dirty="0"/>
              <a:t>يصنع من نشارة الخشب ويتم خلطه مع المادة اللاصقة ثم يكبس بمكابس لتشكيل الالواح وإمكانية لصقه بقشرة خشب طبيعي.</a:t>
            </a:r>
          </a:p>
          <a:p>
            <a:pPr algn="r" rtl="1"/>
            <a:endParaRPr lang="ar-KW" sz="2000" dirty="0"/>
          </a:p>
          <a:p>
            <a:pPr algn="r" rtl="1"/>
            <a:r>
              <a:rPr lang="ar-KW" sz="2000" dirty="0"/>
              <a:t> </a:t>
            </a:r>
            <a:r>
              <a:rPr lang="ar-KW" sz="2800" b="1" dirty="0">
                <a:solidFill>
                  <a:srgbClr val="2F4547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  <a:t>3- خشب اللاتيه:</a:t>
            </a:r>
          </a:p>
          <a:p>
            <a:pPr algn="justLow" rtl="1"/>
            <a:r>
              <a:rPr lang="ar-KW" sz="2000" b="1" dirty="0"/>
              <a:t>عباره عن سدائب من الخشب الطبيعي تصف بجانب بعضها ثم تكبس من على الوجهين بقشرة سميكة ويتميز بمقاومته للانحناء</a:t>
            </a:r>
            <a:r>
              <a:rPr lang="ar-KW" sz="2000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2EAB11-A6AA-43E5-928E-912E80F44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7905" y="2223015"/>
            <a:ext cx="2120385" cy="1660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77A2AF-7B7B-41F3-9575-96F4CC12B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7905" y="437437"/>
            <a:ext cx="2112163" cy="1626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43EA4-85DB-4849-B978-E070AB3F8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7905" y="4043040"/>
            <a:ext cx="2120385" cy="1719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C00B64-DC34-4CF8-A332-D32D0F47A9C3}"/>
              </a:ext>
            </a:extLst>
          </p:cNvPr>
          <p:cNvSpPr txBox="1"/>
          <p:nvPr/>
        </p:nvSpPr>
        <p:spPr>
          <a:xfrm>
            <a:off x="6972124" y="741485"/>
            <a:ext cx="1985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KW" sz="2400" b="1" dirty="0">
                <a:solidFill>
                  <a:srgbClr val="007370"/>
                </a:solidFill>
              </a:rPr>
              <a:t>الخشب المعاكس </a:t>
            </a:r>
            <a:endParaRPr lang="en-GB" sz="2400" b="1" dirty="0">
              <a:solidFill>
                <a:srgbClr val="00737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3E836B-0FAC-40D9-89E4-1FA0B3908138}"/>
              </a:ext>
            </a:extLst>
          </p:cNvPr>
          <p:cNvSpPr txBox="1"/>
          <p:nvPr/>
        </p:nvSpPr>
        <p:spPr>
          <a:xfrm>
            <a:off x="6870455" y="2925179"/>
            <a:ext cx="1985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KW" sz="2400" b="1" dirty="0">
                <a:solidFill>
                  <a:srgbClr val="007370"/>
                </a:solidFill>
              </a:rPr>
              <a:t>خشب </a:t>
            </a:r>
            <a:r>
              <a:rPr lang="en-GB" sz="2400" b="1" dirty="0">
                <a:solidFill>
                  <a:srgbClr val="007370"/>
                </a:solidFill>
              </a:rPr>
              <a:t>MDF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6CB834-1248-4DED-904F-AAFF3C91D2B0}"/>
              </a:ext>
            </a:extLst>
          </p:cNvPr>
          <p:cNvSpPr txBox="1"/>
          <p:nvPr/>
        </p:nvSpPr>
        <p:spPr>
          <a:xfrm>
            <a:off x="6870454" y="4647208"/>
            <a:ext cx="1985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KW" sz="2400" b="1" dirty="0">
                <a:solidFill>
                  <a:srgbClr val="007370"/>
                </a:solidFill>
              </a:rPr>
              <a:t>خشب اللاتيه</a:t>
            </a:r>
            <a:endParaRPr lang="en-GB" sz="2400" b="1" dirty="0">
              <a:solidFill>
                <a:srgbClr val="0073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215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1117095-B3FE-49AC-9FE6-DDB2E5E5B2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9" t="2459" r="2189" b="1747"/>
          <a:stretch/>
        </p:blipFill>
        <p:spPr>
          <a:xfrm>
            <a:off x="248574" y="86827"/>
            <a:ext cx="6010183" cy="5985915"/>
          </a:xfrm>
          <a:prstGeom prst="rect">
            <a:avLst/>
          </a:prstGeom>
        </p:spPr>
      </p:pic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19FB8B49-1E05-40EA-8982-4FAF49B2B8B0}"/>
              </a:ext>
            </a:extLst>
          </p:cNvPr>
          <p:cNvSpPr/>
          <p:nvPr/>
        </p:nvSpPr>
        <p:spPr>
          <a:xfrm>
            <a:off x="7359589" y="177554"/>
            <a:ext cx="3462291" cy="1979721"/>
          </a:xfrm>
          <a:prstGeom prst="wedgeEllipseCallout">
            <a:avLst>
              <a:gd name="adj1" fmla="val -55961"/>
              <a:gd name="adj2" fmla="val 4904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400" b="1" dirty="0"/>
              <a:t>التراكيب الصنـاعيـة</a:t>
            </a:r>
            <a:endParaRPr lang="ar-KW" sz="4400" b="1" dirty="0"/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428888B3-2944-4EC9-8B47-0A5D2CB767D6}"/>
              </a:ext>
            </a:extLst>
          </p:cNvPr>
          <p:cNvSpPr/>
          <p:nvPr/>
        </p:nvSpPr>
        <p:spPr>
          <a:xfrm>
            <a:off x="7124700" y="2699921"/>
            <a:ext cx="4138196" cy="279646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أو تسمى التعاشيق في النجارة والديكور وتستخدم  هذه الطريقة بمختلف أنواعها في تجميع الأخشاب والمشغولات بغرض ربطها وتجميعها</a:t>
            </a:r>
          </a:p>
          <a:p>
            <a:pPr algn="ctr"/>
            <a:r>
              <a:rPr lang="ar-SA" sz="2400" b="1" dirty="0"/>
              <a:t>وأشهرها : نص على نص</a:t>
            </a:r>
          </a:p>
          <a:p>
            <a:pPr algn="ctr"/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2695985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064C1BDD-506B-4459-8310-BB07882EAEE3}"/>
              </a:ext>
            </a:extLst>
          </p:cNvPr>
          <p:cNvSpPr txBox="1">
            <a:spLocks/>
          </p:cNvSpPr>
          <p:nvPr/>
        </p:nvSpPr>
        <p:spPr>
          <a:xfrm>
            <a:off x="5581651" y="96675"/>
            <a:ext cx="6076310" cy="2354879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3600" dirty="0"/>
              <a:t>التركيبة الصناعية نص على نص</a:t>
            </a:r>
          </a:p>
          <a:p>
            <a:pPr algn="ctr"/>
            <a:endParaRPr lang="ar-SA" sz="3600" dirty="0"/>
          </a:p>
          <a:p>
            <a:pPr marL="685800" indent="-685800" algn="ctr">
              <a:buFont typeface="Arial" charset="0"/>
              <a:buChar char="•"/>
            </a:pPr>
            <a:r>
              <a:rPr lang="ar-SA" sz="3600" dirty="0"/>
              <a:t>تزيد من قوة ومتانة التمرين</a:t>
            </a:r>
          </a:p>
          <a:p>
            <a:pPr marL="685800" indent="-685800" algn="ctr">
              <a:buFont typeface="Arial" charset="0"/>
              <a:buChar char="•"/>
            </a:pPr>
            <a:r>
              <a:rPr lang="ar-SA" sz="3600" dirty="0"/>
              <a:t>تعطي شكل جمالي للتمرين</a:t>
            </a:r>
          </a:p>
          <a:p>
            <a:pPr algn="ctr"/>
            <a:endParaRPr lang="ar-SA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34CD161-672F-45BD-AB19-305F0409F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046" b="1"/>
          <a:stretch/>
        </p:blipFill>
        <p:spPr>
          <a:xfrm>
            <a:off x="5781676" y="2629065"/>
            <a:ext cx="5962010" cy="413226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800B622-BCC9-4F50-91AD-7EBBD6D1F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5575"/>
            <a:ext cx="5067300" cy="6969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1511074"/>
      </p:ext>
    </p:extLst>
  </p:cSld>
  <p:clrMapOvr>
    <a:masterClrMapping/>
  </p:clrMapOvr>
</p:sld>
</file>

<file path=ppt/theme/theme1.xml><?xml version="1.0" encoding="utf-8"?>
<a:theme xmlns:a="http://schemas.openxmlformats.org/drawingml/2006/main" name="معرض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lery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TM10001114[[fn=معرض]]</Template>
  <TotalTime>2660</TotalTime>
  <Words>335</Words>
  <Application>Microsoft Office PowerPoint</Application>
  <PresentationFormat>شاشة عريضة</PresentationFormat>
  <Paragraphs>64</Paragraphs>
  <Slides>16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16</vt:i4>
      </vt:variant>
    </vt:vector>
  </HeadingPairs>
  <TitlesOfParts>
    <vt:vector size="23" baseType="lpstr">
      <vt:lpstr>Adobe Arabic</vt:lpstr>
      <vt:lpstr>Arial</vt:lpstr>
      <vt:lpstr>Calibri</vt:lpstr>
      <vt:lpstr>Calibri Light</vt:lpstr>
      <vt:lpstr>Palatino Linotype</vt:lpstr>
      <vt:lpstr>معرض</vt:lpstr>
      <vt:lpstr>نسق Office</vt:lpstr>
      <vt:lpstr>عرض تقديمي في PowerPoint</vt:lpstr>
      <vt:lpstr>قوانين الورشة </vt:lpstr>
      <vt:lpstr>الربط بين مهارة النجارة والخامات المكملة أعمال النجارة الجمالية</vt:lpstr>
      <vt:lpstr>        الأخـشـاب   مـن أين نحصل على الأخشـاب ؟؟   مـاهي مصادر الأخشـاب؟؟   مـا هي أنواع الأخشـاب؟؟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أدوات القياس والعلام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الربط بين مهارة النجارة والخامات المكملة</dc:title>
  <dc:creator>نعيمة حسن</dc:creator>
  <cp:lastModifiedBy>نعيمة حسن</cp:lastModifiedBy>
  <cp:revision>40</cp:revision>
  <dcterms:created xsi:type="dcterms:W3CDTF">2022-06-25T21:31:00Z</dcterms:created>
  <dcterms:modified xsi:type="dcterms:W3CDTF">2022-10-21T18:18:07Z</dcterms:modified>
</cp:coreProperties>
</file>