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5" r:id="rId3"/>
    <p:sldId id="258" r:id="rId4"/>
    <p:sldId id="287" r:id="rId5"/>
    <p:sldId id="259" r:id="rId6"/>
    <p:sldId id="286" r:id="rId7"/>
    <p:sldId id="260" r:id="rId8"/>
    <p:sldId id="288" r:id="rId9"/>
    <p:sldId id="261" r:id="rId10"/>
    <p:sldId id="283" r:id="rId11"/>
    <p:sldId id="279" r:id="rId12"/>
    <p:sldId id="496" r:id="rId13"/>
    <p:sldId id="263" r:id="rId14"/>
    <p:sldId id="497" r:id="rId15"/>
    <p:sldId id="291" r:id="rId1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86B9-132F-4E3F-AE7D-31CF43780162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0AABD-5F08-4131-B0DC-96C24142C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03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486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712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261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1437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800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519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086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5536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5755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639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387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1494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146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597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358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00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44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84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731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3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3362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2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2641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brV2-DDNZg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GMqYTrmKDE?feature=oembed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yjS0CWQxk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hPq81W9t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3elr0eKj50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C53854-2A24-4046-B5E9-D9C61098C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4D6E5BC-B54A-4AEE-ABB5-8B84E2EC5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ﾧ￙ﾄ￙ﾅ￘ﾧ￘ﾯ￘ﾩ">
            <a:hlinkClick r:id="" action="ppaction://media"/>
            <a:extLst>
              <a:ext uri="{FF2B5EF4-FFF2-40B4-BE49-F238E27FC236}">
                <a16:creationId xmlns:a16="http://schemas.microsoft.com/office/drawing/2014/main" id="{EE58C511-EF6D-4FFD-8174-AB1D34ADB6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566" y="838200"/>
            <a:ext cx="8796867" cy="4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05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08545C-4009-4890-A492-690799BE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382006-3008-4754-B7B2-4992C964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73C72BA-F4FA-45E6-B35F-65B21B6C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1048305"/>
            <a:ext cx="887654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6800" r="5900" b="8000"/>
          <a:stretch/>
        </p:blipFill>
        <p:spPr bwMode="auto">
          <a:xfrm>
            <a:off x="611560" y="2743200"/>
            <a:ext cx="85456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3717032"/>
            <a:ext cx="64807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srgbClr val="7030A0"/>
                </a:solidFill>
              </a:rPr>
              <a:t>يتكون من ذرة أو أكثر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4221503"/>
            <a:ext cx="36087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rgbClr val="7030A0"/>
                </a:solidFill>
              </a:rPr>
              <a:t>بروتون – نيوترون - الكترون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4710711"/>
            <a:ext cx="66567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7030A0"/>
                </a:solidFill>
              </a:rPr>
              <a:t> داخل الذرة و تتكون من بروتونات موجبة و نيوترونات </a:t>
            </a:r>
            <a:r>
              <a:rPr lang="ar-KW" sz="2000" b="1" dirty="0">
                <a:solidFill>
                  <a:srgbClr val="7030A0"/>
                </a:solidFill>
              </a:rPr>
              <a:t>عديمة الشحنة</a:t>
            </a:r>
            <a:endParaRPr lang="ar-EG" sz="2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6607" y="5229394"/>
            <a:ext cx="64807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العدد الذري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6607" y="5737306"/>
            <a:ext cx="64807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العدد الكتلي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6202984"/>
            <a:ext cx="506493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7030A0"/>
                </a:solidFill>
              </a:rPr>
              <a:t>في مدارات حول النواة</a:t>
            </a:r>
            <a:endParaRPr lang="ar-EG" sz="2800" b="1" dirty="0">
              <a:solidFill>
                <a:srgbClr val="7030A0"/>
              </a:solidFill>
            </a:endParaRPr>
          </a:p>
        </p:txBody>
      </p:sp>
      <p:pic>
        <p:nvPicPr>
          <p:cNvPr id="9" name="وسائط عبر الإنترنت 8" title="مكونات الذرة  #مسابقة_مدرستي_الرقمية The components of the atom">
            <a:hlinkClick r:id="" action="ppaction://media"/>
            <a:extLst>
              <a:ext uri="{FF2B5EF4-FFF2-40B4-BE49-F238E27FC236}">
                <a16:creationId xmlns:a16="http://schemas.microsoft.com/office/drawing/2014/main" id="{E2541D63-60A2-E7A6-388D-F078852300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3924" y="140956"/>
            <a:ext cx="4924789" cy="27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42BDECE-E38A-D758-2078-7AE740D159D1}"/>
              </a:ext>
            </a:extLst>
          </p:cNvPr>
          <p:cNvSpPr/>
          <p:nvPr/>
        </p:nvSpPr>
        <p:spPr>
          <a:xfrm>
            <a:off x="5867400" y="2667000"/>
            <a:ext cx="23150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نرسم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Pin on ✦ GIFs ✦">
            <a:extLst>
              <a:ext uri="{FF2B5EF4-FFF2-40B4-BE49-F238E27FC236}">
                <a16:creationId xmlns:a16="http://schemas.microsoft.com/office/drawing/2014/main" id="{6F1E5AFE-6D2C-6D60-F463-8AFCE420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9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AFC111-AB26-4865-83B1-46FB08CE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70866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9"/>
          <a:stretch/>
        </p:blipFill>
        <p:spPr bwMode="auto">
          <a:xfrm>
            <a:off x="323528" y="116632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6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7F2A4E-344B-4044-A70E-842A07B4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وسائط عبر الإنترنت 7" title="￘ﾭ￘ﾧ￙ﾄ￘ﾧ￘ﾪ ￘ﾧ￙ﾄ￙ﾅ￘ﾧ￘ﾯ￘ﾩ - States Of Matter">
            <a:hlinkClick r:id="" action="ppaction://media"/>
            <a:extLst>
              <a:ext uri="{FF2B5EF4-FFF2-40B4-BE49-F238E27FC236}">
                <a16:creationId xmlns:a16="http://schemas.microsoft.com/office/drawing/2014/main" id="{1D1AC058-4ECB-4E97-868B-0565952F85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8"/>
          <a:stretch/>
        </p:blipFill>
        <p:spPr bwMode="auto">
          <a:xfrm>
            <a:off x="1658349" y="23812"/>
            <a:ext cx="748565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8-Point Star 2"/>
          <p:cNvSpPr/>
          <p:nvPr/>
        </p:nvSpPr>
        <p:spPr>
          <a:xfrm>
            <a:off x="297369" y="692696"/>
            <a:ext cx="2016224" cy="177254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التوصل إلى أن المادة تتكون من جزيئات </a:t>
            </a:r>
            <a:endParaRPr lang="en-US" b="1" dirty="0"/>
          </a:p>
        </p:txBody>
      </p:sp>
      <p:sp>
        <p:nvSpPr>
          <p:cNvPr id="6" name="8-Point Star 5"/>
          <p:cNvSpPr/>
          <p:nvPr/>
        </p:nvSpPr>
        <p:spPr>
          <a:xfrm>
            <a:off x="297369" y="2488722"/>
            <a:ext cx="2016224" cy="177254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1600" b="1" dirty="0"/>
              <a:t>الجزئ أصغر جزء من المادة ويحتفظ بخواصها الطبيعية</a:t>
            </a:r>
            <a:endParaRPr lang="en-US" sz="1600" b="1" dirty="0"/>
          </a:p>
        </p:txBody>
      </p:sp>
      <p:sp>
        <p:nvSpPr>
          <p:cNvPr id="7" name="8-Point Star 6"/>
          <p:cNvSpPr/>
          <p:nvPr/>
        </p:nvSpPr>
        <p:spPr>
          <a:xfrm>
            <a:off x="297369" y="4284748"/>
            <a:ext cx="2016224" cy="177254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رسم المتعلم المسافات الجزيئية للمادة في حالاتها الثلاث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7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D82452-5E67-4B30-A6E0-899BD9AB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ﾭ￘ﾧ￙ﾄ￘ﾧ￘ﾪ ￘ﾧ￙ﾄ￙ﾅ￘ﾧ￘ﾯ￘ﾩ">
            <a:hlinkClick r:id="" action="ppaction://media"/>
            <a:extLst>
              <a:ext uri="{FF2B5EF4-FFF2-40B4-BE49-F238E27FC236}">
                <a16:creationId xmlns:a16="http://schemas.microsoft.com/office/drawing/2014/main" id="{F2A9F9EA-A888-49B8-8A97-AEBE67E3DB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0876" y="632618"/>
            <a:ext cx="7462248" cy="5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/>
          <a:stretch/>
        </p:blipFill>
        <p:spPr bwMode="auto">
          <a:xfrm>
            <a:off x="395536" y="-27384"/>
            <a:ext cx="8748463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980728"/>
            <a:ext cx="35283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الإحساس برائحة العطر و ملاحظة اختفاء القطرات</a:t>
            </a:r>
            <a:endParaRPr lang="ar-EG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1584412"/>
            <a:ext cx="2664296" cy="47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لا</a:t>
            </a:r>
            <a:endParaRPr lang="ar-EG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988840"/>
            <a:ext cx="36724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مكونات العطر تحركت و انتشرت في الهواء </a:t>
            </a:r>
            <a:endParaRPr lang="ar-KW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253" y="3068960"/>
            <a:ext cx="352839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ينتشر الشاي في الماء</a:t>
            </a:r>
            <a:endParaRPr lang="ar-EG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3573016"/>
            <a:ext cx="352839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جزيئات الشاي تنتشر في المسافات البينية لجزيئات الماء </a:t>
            </a:r>
            <a:endParaRPr lang="ar-EG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4509120"/>
            <a:ext cx="352839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أقل من (</a:t>
            </a:r>
            <a:r>
              <a:rPr lang="ar-EG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)سم3 حسب التجربة</a:t>
            </a:r>
            <a:endParaRPr lang="ar-EG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5045834"/>
            <a:ext cx="352839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وجود مسافات سمحت بانتشار الكحول في الماء</a:t>
            </a:r>
            <a:endParaRPr lang="ar-EG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5229200"/>
            <a:ext cx="3528393" cy="104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انتشار رائحة العطر</a:t>
            </a:r>
            <a:r>
              <a:rPr lang="ar-KW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نقص حجم الكحول و الماء</a:t>
            </a:r>
            <a:r>
              <a:rPr lang="ar-KW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يدل على أن الماة تتكون من جزيئات تحتفظ بخواص المادة الطبيعية </a:t>
            </a:r>
            <a:endParaRPr lang="ar-EG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صورة 10" descr="صورة تحتوي على ثابت&#10;&#10;تم إنشاء الوصف تلقائياً">
            <a:extLst>
              <a:ext uri="{FF2B5EF4-FFF2-40B4-BE49-F238E27FC236}">
                <a16:creationId xmlns:a16="http://schemas.microsoft.com/office/drawing/2014/main" id="{AA673394-9AAB-4F69-8E90-7E9164156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78" y="1177330"/>
            <a:ext cx="811510" cy="811510"/>
          </a:xfrm>
          <a:prstGeom prst="rect">
            <a:avLst/>
          </a:prstGeom>
        </p:spPr>
      </p:pic>
      <p:pic>
        <p:nvPicPr>
          <p:cNvPr id="13" name="صورة 12" descr="صورة تحتوي على ثابت&#10;&#10;تم إنشاء الوصف تلقائياً">
            <a:extLst>
              <a:ext uri="{FF2B5EF4-FFF2-40B4-BE49-F238E27FC236}">
                <a16:creationId xmlns:a16="http://schemas.microsoft.com/office/drawing/2014/main" id="{5DAB3573-5F28-44A9-8C64-771772E9E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84" y="3107854"/>
            <a:ext cx="811510" cy="811510"/>
          </a:xfrm>
          <a:prstGeom prst="rect">
            <a:avLst/>
          </a:prstGeom>
        </p:spPr>
      </p:pic>
      <p:pic>
        <p:nvPicPr>
          <p:cNvPr id="14" name="صورة 13" descr="صورة تحتوي على ثابت&#10;&#10;تم إنشاء الوصف تلقائياً">
            <a:extLst>
              <a:ext uri="{FF2B5EF4-FFF2-40B4-BE49-F238E27FC236}">
                <a16:creationId xmlns:a16="http://schemas.microsoft.com/office/drawing/2014/main" id="{FD71FF4B-9872-4C96-9272-3DAC5F994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78" y="4892107"/>
            <a:ext cx="811510" cy="8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FC5FFF-1C2A-4D3B-A85A-F326E3A0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ﾧ￙ﾄ￙ﾅ￘ﾧ￘ﾯ￘ﾩ- ￘ﾧ￙ﾄ￘ﾮ￙ﾈ￘ﾧ￘ﾵ ￘ﾧ￙ﾄ￙ﾁ￙ﾊ￘ﾲ￙ﾊ￘ﾧ￘ﾦ￙ﾊ￘ﾩ">
            <a:hlinkClick r:id="" action="ppaction://media"/>
            <a:extLst>
              <a:ext uri="{FF2B5EF4-FFF2-40B4-BE49-F238E27FC236}">
                <a16:creationId xmlns:a16="http://schemas.microsoft.com/office/drawing/2014/main" id="{D58C1154-B591-4737-9BE9-FB38DD3112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417638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b="33201"/>
          <a:stretch/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51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750" r="5469" b="6951"/>
          <a:stretch/>
        </p:blipFill>
        <p:spPr bwMode="auto">
          <a:xfrm>
            <a:off x="0" y="44514"/>
            <a:ext cx="9180512" cy="68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r="4746" b="61200"/>
          <a:stretch/>
        </p:blipFill>
        <p:spPr bwMode="auto">
          <a:xfrm>
            <a:off x="827584" y="3789040"/>
            <a:ext cx="6516107" cy="9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1" t="31742" r="11321" b="31680"/>
          <a:stretch/>
        </p:blipFill>
        <p:spPr bwMode="auto">
          <a:xfrm>
            <a:off x="5796136" y="5085184"/>
            <a:ext cx="1872208" cy="12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778158"/>
            <a:ext cx="5328592" cy="2198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K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نضع قطرة حبر في كوب به ماء ونلاحظ انتشار جزيئات الحبر بين جزيئات الماء</a:t>
            </a:r>
            <a:endParaRPr lang="ar-EG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2" y="903952"/>
            <a:ext cx="2039104" cy="20726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9" t="31652" r="40243" b="31902"/>
          <a:stretch/>
        </p:blipFill>
        <p:spPr bwMode="auto">
          <a:xfrm>
            <a:off x="3203848" y="5157192"/>
            <a:ext cx="1872208" cy="12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0888" r="69378" b="31645"/>
          <a:stretch/>
        </p:blipFill>
        <p:spPr bwMode="auto">
          <a:xfrm>
            <a:off x="695008" y="5146068"/>
            <a:ext cx="18722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1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131</Words>
  <Application>Microsoft Office PowerPoint</Application>
  <PresentationFormat>عرض على الشاشة (4:3)</PresentationFormat>
  <Paragraphs>19</Paragraphs>
  <Slides>14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doaa kamal</dc:creator>
  <cp:lastModifiedBy>زهراء محمد امان على</cp:lastModifiedBy>
  <cp:revision>50</cp:revision>
  <dcterms:created xsi:type="dcterms:W3CDTF">2018-08-25T21:57:21Z</dcterms:created>
  <dcterms:modified xsi:type="dcterms:W3CDTF">2023-10-01T07:38:35Z</dcterms:modified>
</cp:coreProperties>
</file>