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handoutMasterIdLst>
    <p:handoutMasterId r:id="rId51"/>
  </p:handoutMasterIdLst>
  <p:sldIdLst>
    <p:sldId id="287" r:id="rId2"/>
    <p:sldId id="446" r:id="rId3"/>
    <p:sldId id="447" r:id="rId4"/>
    <p:sldId id="448" r:id="rId5"/>
    <p:sldId id="405" r:id="rId6"/>
    <p:sldId id="406" r:id="rId7"/>
    <p:sldId id="449" r:id="rId8"/>
    <p:sldId id="407" r:id="rId9"/>
    <p:sldId id="408" r:id="rId10"/>
    <p:sldId id="385" r:id="rId11"/>
    <p:sldId id="374" r:id="rId12"/>
    <p:sldId id="373" r:id="rId13"/>
    <p:sldId id="372" r:id="rId14"/>
    <p:sldId id="325" r:id="rId15"/>
    <p:sldId id="375" r:id="rId16"/>
    <p:sldId id="453" r:id="rId17"/>
    <p:sldId id="454" r:id="rId18"/>
    <p:sldId id="270" r:id="rId19"/>
    <p:sldId id="386" r:id="rId20"/>
    <p:sldId id="349" r:id="rId21"/>
    <p:sldId id="387" r:id="rId22"/>
    <p:sldId id="376" r:id="rId23"/>
    <p:sldId id="404" r:id="rId24"/>
    <p:sldId id="389" r:id="rId25"/>
    <p:sldId id="391" r:id="rId26"/>
    <p:sldId id="393" r:id="rId27"/>
    <p:sldId id="394" r:id="rId28"/>
    <p:sldId id="395" r:id="rId29"/>
    <p:sldId id="396" r:id="rId30"/>
    <p:sldId id="397" r:id="rId31"/>
    <p:sldId id="398" r:id="rId32"/>
    <p:sldId id="399" r:id="rId33"/>
    <p:sldId id="411" r:id="rId34"/>
    <p:sldId id="412" r:id="rId35"/>
    <p:sldId id="450" r:id="rId36"/>
    <p:sldId id="413" r:id="rId37"/>
    <p:sldId id="414" r:id="rId38"/>
    <p:sldId id="415" r:id="rId39"/>
    <p:sldId id="416" r:id="rId40"/>
    <p:sldId id="417" r:id="rId41"/>
    <p:sldId id="418" r:id="rId42"/>
    <p:sldId id="419" r:id="rId43"/>
    <p:sldId id="420" r:id="rId44"/>
    <p:sldId id="421" r:id="rId45"/>
    <p:sldId id="422" r:id="rId46"/>
    <p:sldId id="429" r:id="rId47"/>
    <p:sldId id="430" r:id="rId48"/>
    <p:sldId id="431" r:id="rId49"/>
    <p:sldId id="327" r:id="rId50"/>
  </p:sldIdLst>
  <p:sldSz cx="12192000" cy="6858000"/>
  <p:notesSz cx="6797675" cy="9929813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FFCCFF"/>
    <a:srgbClr val="FF99FF"/>
    <a:srgbClr val="FF6699"/>
    <a:srgbClr val="0000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7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BD0A9953-F1DA-40BC-8519-7517940F7F04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>
            <a:off x="1588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B4F2C6A1-754E-495D-BBBF-250642A11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00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08/10/1445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909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08/10/1445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107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08/10/1445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4985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08/10/1445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5846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08/10/1445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242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08/10/1445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529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08/10/1445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8608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08/10/1445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571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08/10/1445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2993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08/10/1445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2350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CFA7F-32E0-4031-B892-71264F6EC63B}" type="datetimeFigureOut">
              <a:rPr lang="ar-KW" smtClean="0"/>
              <a:t>08/10/1445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8552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CFA7F-32E0-4031-B892-71264F6EC63B}" type="datetimeFigureOut">
              <a:rPr lang="ar-KW" smtClean="0"/>
              <a:t>08/10/1445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04C0A-33C2-4BE4-B8BB-6D66190EFC7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1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microsoft.com/office/2007/relationships/media" Target="../media/media2.mp3"/><Relationship Id="rId7" Type="http://schemas.openxmlformats.org/officeDocument/2006/relationships/image" Target="../media/image2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nar.redsoft.org/EducationShow.aspx?edu=645&amp;tp=23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15.png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jpg"/><Relationship Id="rId5" Type="http://schemas.openxmlformats.org/officeDocument/2006/relationships/image" Target="../media/image81.png"/><Relationship Id="rId10" Type="http://schemas.openxmlformats.org/officeDocument/2006/relationships/image" Target="../media/image86.jp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86924"/>
            <a:ext cx="12883944" cy="4638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386022"/>
            <a:ext cx="3525200" cy="24030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1424" y="4209746"/>
            <a:ext cx="100811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Garamond" panose="02020404030301010803" pitchFamily="18" charset="0"/>
              </a:rPr>
              <a:t>Intelligence and creativity</a:t>
            </a:r>
            <a:endParaRPr lang="ar-KW" sz="72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60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9376" y="54583"/>
            <a:ext cx="11291299" cy="1938992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Garamond" panose="02020404030301010803" pitchFamily="18" charset="0"/>
              </a:rPr>
              <a:t>It's often very difficult to change people's 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attitudes</a:t>
            </a:r>
            <a:r>
              <a:rPr lang="en-US" sz="60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Garamond" panose="02020404030301010803" pitchFamily="18" charset="0"/>
              </a:rPr>
              <a:t>.</a:t>
            </a:r>
            <a:endParaRPr lang="en-US" sz="6000" b="1" dirty="0">
              <a:ln>
                <a:solidFill>
                  <a:prstClr val="black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917"/>
            <a:ext cx="5905500" cy="4835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3790950"/>
            <a:ext cx="3666826" cy="3067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2022917"/>
            <a:ext cx="2465000" cy="1871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84" y="2029307"/>
            <a:ext cx="4074548" cy="225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4261191"/>
            <a:ext cx="3310176" cy="260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4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5560" y="89334"/>
            <a:ext cx="8007926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attitude</a:t>
            </a:r>
            <a:endParaRPr lang="ar-KW" sz="8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1867" y="5203173"/>
            <a:ext cx="11099316" cy="1323439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a feeling or opinion about something or someone, or a way of behaving that is caused by this</a:t>
            </a:r>
            <a:endParaRPr lang="en-US" sz="40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ATTITUD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1744" y="3109679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5"/>
            <a:ext cx="5715000" cy="3790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412774"/>
            <a:ext cx="6532420" cy="379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8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5640" y="280938"/>
            <a:ext cx="8928992" cy="1446550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Noor Bin </a:t>
            </a:r>
            <a:r>
              <a:rPr lang="en-US" sz="4400" b="1" dirty="0" err="1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Eidan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is so creative. She’s an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expert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in interior designing.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1916832"/>
            <a:ext cx="892899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0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7805" y="17255"/>
            <a:ext cx="8007926" cy="12003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expert</a:t>
            </a:r>
            <a:endParaRPr lang="ar-KW" sz="72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6974" y="5240878"/>
            <a:ext cx="11942554" cy="1446550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a person with a high level of knowledge or skill relating to a particular subject or activity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EXPERT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5720" y="2498187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351"/>
            <a:ext cx="5054367" cy="3759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366" y="1349351"/>
            <a:ext cx="7137633" cy="3759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2498187"/>
            <a:ext cx="2543944" cy="136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99456" y="1484784"/>
            <a:ext cx="9144241" cy="1200329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New Vocabulary</a:t>
            </a:r>
            <a:endParaRPr lang="ar-KW" sz="72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5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ITUD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0790" y="1031431"/>
            <a:ext cx="487363" cy="487363"/>
          </a:xfrm>
          <a:prstGeom prst="rect">
            <a:avLst/>
          </a:prstGeom>
        </p:spPr>
      </p:pic>
      <p:pic>
        <p:nvPicPr>
          <p:cNvPr id="7" name="EXPERT -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4472" y="779450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6142" y="1275112"/>
            <a:ext cx="751987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expert                 (n.) </a:t>
            </a:r>
          </a:p>
          <a:p>
            <a:pPr algn="l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attitude              (n.)</a:t>
            </a:r>
          </a:p>
          <a:p>
            <a:pPr algn="l" rtl="0"/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</a:t>
            </a:r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ppearance      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(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n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277238"/>
            <a:ext cx="3437711" cy="2800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3579668"/>
            <a:ext cx="5238137" cy="31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1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1847528" y="1700808"/>
            <a:ext cx="835292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8800" b="1" u="sng" dirty="0" smtClean="0"/>
              <a:t>Vocabulary</a:t>
            </a:r>
          </a:p>
          <a:p>
            <a:pPr algn="ctr" rtl="0"/>
            <a:r>
              <a:rPr lang="en-US" sz="8800" b="1" u="sng" dirty="0" smtClean="0"/>
              <a:t>Check</a:t>
            </a:r>
            <a:endParaRPr lang="en-US" sz="8800" b="1" u="sng" dirty="0"/>
          </a:p>
        </p:txBody>
      </p:sp>
    </p:spTree>
    <p:extLst>
      <p:ext uri="{BB962C8B-B14F-4D97-AF65-F5344CB8AC3E}">
        <p14:creationId xmlns:p14="http://schemas.microsoft.com/office/powerpoint/2010/main" val="122497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07368" y="332656"/>
            <a:ext cx="11089232" cy="8258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2800" b="1" u="sng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Fill </a:t>
            </a:r>
            <a:r>
              <a:rPr lang="en-US" sz="2800" b="1" u="sng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the spaces with words from the list: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0">
              <a:lnSpc>
                <a:spcPct val="3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(appearance – expert – attitudes )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It's not easy to change people's.................................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Her splendid</a:t>
            </a:r>
            <a:r>
              <a:rPr lang="en-US" sz="2800" dirty="0" smtClean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...................................</a:t>
            </a: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shows that she is very wealthy.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300000"/>
              </a:lnSpc>
              <a:spcAft>
                <a:spcPts val="800"/>
              </a:spcAft>
            </a:pPr>
            <a:r>
              <a:rPr lang="en-US" sz="2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6816080" y="335699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attitudes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071664" y="4941168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appearance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6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8" y="0"/>
            <a:ext cx="676923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993" y="404664"/>
            <a:ext cx="4550296" cy="1800200"/>
          </a:xfrm>
          <a:solidFill>
            <a:srgbClr val="FFFFFF">
              <a:alpha val="92157"/>
            </a:srgbClr>
          </a:solidFill>
        </p:spPr>
        <p:txBody>
          <a:bodyPr>
            <a:no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Student’s Book</a:t>
            </a:r>
            <a:b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Page 84</a:t>
            </a:r>
            <a:endParaRPr lang="ar-K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6744072" y="0"/>
            <a:ext cx="548661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52184" y="1196752"/>
            <a:ext cx="2448272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/>
            <a:r>
              <a:rPr lang="en-US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Before you listen</a:t>
            </a:r>
            <a:endParaRPr lang="ar-KW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25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2782962"/>
            <a:ext cx="5807968" cy="40624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5481" y="3140968"/>
            <a:ext cx="7551642" cy="2123658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Before Listening strategies</a:t>
            </a:r>
            <a:endParaRPr lang="ar-KW" sz="66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834"/>
            <a:ext cx="12192000" cy="285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5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052736"/>
            <a:ext cx="8942874" cy="165618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186262" y="4673889"/>
            <a:ext cx="3690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KW" dirty="0">
                <a:hlinkClick r:id="rId3"/>
              </a:rPr>
              <a:t>البوابة الكويتية لصعوبات التعلم (</a:t>
            </a:r>
            <a:r>
              <a:rPr lang="en-US" dirty="0">
                <a:hlinkClick r:id="rId3"/>
              </a:rPr>
              <a:t>redsoft.org)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95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2943"/>
          <a:stretch/>
        </p:blipFill>
        <p:spPr>
          <a:xfrm>
            <a:off x="0" y="332656"/>
            <a:ext cx="11803515" cy="3312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95600" y="1527175"/>
            <a:ext cx="7704856" cy="92333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Before you listen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3780416"/>
            <a:ext cx="4536255" cy="3076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0"/>
            <a:ext cx="3719736" cy="2479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0"/>
          <a:stretch/>
        </p:blipFill>
        <p:spPr>
          <a:xfrm>
            <a:off x="5303912" y="3780416"/>
            <a:ext cx="2223690" cy="3069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8" y="3780416"/>
            <a:ext cx="2803619" cy="30694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205" y="3780415"/>
            <a:ext cx="2215133" cy="306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9576" y="476672"/>
            <a:ext cx="8712968" cy="2123658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During Listening strategies</a:t>
            </a:r>
            <a:endParaRPr lang="ar-KW" sz="66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3077002"/>
            <a:ext cx="303847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3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5945" y="0"/>
            <a:ext cx="12186055" cy="6858000"/>
          </a:xfrm>
          <a:prstGeom prst="rect">
            <a:avLst/>
          </a:prstGeom>
        </p:spPr>
      </p:pic>
      <p:pic>
        <p:nvPicPr>
          <p:cNvPr id="3" name="12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9957" y="1027632"/>
            <a:ext cx="487363" cy="487363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052736"/>
            <a:ext cx="998523" cy="82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1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t="15350"/>
          <a:stretch/>
        </p:blipFill>
        <p:spPr>
          <a:xfrm>
            <a:off x="5945" y="1628800"/>
            <a:ext cx="12186055" cy="5229200"/>
          </a:xfrm>
          <a:prstGeom prst="rect">
            <a:avLst/>
          </a:prstGeom>
        </p:spPr>
      </p:pic>
      <p:pic>
        <p:nvPicPr>
          <p:cNvPr id="3" name="12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1824" y="323689"/>
            <a:ext cx="1166611" cy="1166611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972" y="258570"/>
            <a:ext cx="1888742" cy="1553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863" y="169421"/>
            <a:ext cx="1158983" cy="1260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-17727"/>
            <a:ext cx="4464496" cy="182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7488" y="260648"/>
            <a:ext cx="93610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Check your answers.</a:t>
            </a:r>
            <a:endParaRPr lang="ar-KW" sz="6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1700808"/>
            <a:ext cx="895350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2564904"/>
            <a:ext cx="6816080" cy="42930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7960" y="188640"/>
            <a:ext cx="7960328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Six Secrets of Creativity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7960" y="3101804"/>
            <a:ext cx="3423824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Reasons 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7408" y="1548353"/>
            <a:ext cx="9937104" cy="92333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Carry a notebook and a pen.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5360" y="4437112"/>
            <a:ext cx="4824536" cy="92333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To write down</a:t>
            </a:r>
            <a:endParaRPr lang="ar-KW" sz="6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2" y="1563911"/>
            <a:ext cx="571080" cy="85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952" y="305356"/>
            <a:ext cx="7501288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Six Secrets of Creativity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3552" y="3211534"/>
            <a:ext cx="4071896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Reasons 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7408" y="1548353"/>
            <a:ext cx="7488832" cy="92333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Go for a walk.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5945" y="4960939"/>
            <a:ext cx="10790655" cy="92333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Exercise </a:t>
            </a:r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gives </a:t>
            </a:r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energy to the brain 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8771"/>
            <a:ext cx="705944" cy="846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2664"/>
            <a:ext cx="3518952" cy="4722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865" y="2636912"/>
            <a:ext cx="2619375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2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352" y="305356"/>
            <a:ext cx="8064896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Six Secrets of Creativity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7960" y="3328839"/>
            <a:ext cx="3423824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Reasons 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7408" y="1548353"/>
            <a:ext cx="7200800" cy="92333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Read a lot of books.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7960" y="4941168"/>
            <a:ext cx="10912656" cy="92333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Reading gives a lot of information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2933"/>
            <a:ext cx="727960" cy="836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14262"/>
            <a:ext cx="3647728" cy="3600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2486500"/>
            <a:ext cx="2438611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2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952" y="305356"/>
            <a:ext cx="742928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Six Secrets of Creativity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7960" y="3101804"/>
            <a:ext cx="4143904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Reasons 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7408" y="1548353"/>
            <a:ext cx="7416824" cy="92333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Don’t watch a lot of TV.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7960" y="4509120"/>
            <a:ext cx="7776864" cy="92333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The brain needs exercise 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48353"/>
            <a:ext cx="727960" cy="836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3429000"/>
            <a:ext cx="3647728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-76572"/>
            <a:ext cx="3647728" cy="328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952" y="305356"/>
            <a:ext cx="7698744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Six Secrets of Creativity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7960" y="3101804"/>
            <a:ext cx="5068024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Reasons 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7408" y="1548353"/>
            <a:ext cx="7776864" cy="92333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Exercise your brain.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2384" y="4437112"/>
            <a:ext cx="7483856" cy="1754326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It makes you more creative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48353"/>
            <a:ext cx="727960" cy="959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754" y="4437111"/>
            <a:ext cx="3818246" cy="25454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507617"/>
            <a:ext cx="4848770" cy="1815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442" y="-46130"/>
            <a:ext cx="3449557" cy="242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7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9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4952" y="305356"/>
            <a:ext cx="7698744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Six Secrets of Creativity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4952" y="4177138"/>
            <a:ext cx="3495832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Reasons 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7408" y="1548353"/>
            <a:ext cx="7686288" cy="92333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l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Have a positive attitude.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5482753"/>
            <a:ext cx="12192000" cy="92333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To be able to do lots of different things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4487"/>
            <a:ext cx="446312" cy="718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-1290"/>
            <a:ext cx="3215680" cy="2380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667222"/>
            <a:ext cx="4439816" cy="2497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537" y="2697484"/>
            <a:ext cx="3169623" cy="256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3632" y="476672"/>
            <a:ext cx="8208912" cy="2123658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After Listening strategies</a:t>
            </a:r>
            <a:endParaRPr lang="ar-KW" sz="66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88" y="4293096"/>
            <a:ext cx="3095625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55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3391" y="332656"/>
            <a:ext cx="10945216" cy="92333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What are the secrets of creativity?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23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7"/>
          <p:cNvSpPr txBox="1">
            <a:spLocks/>
          </p:cNvSpPr>
          <p:nvPr/>
        </p:nvSpPr>
        <p:spPr>
          <a:xfrm>
            <a:off x="6891001" y="548680"/>
            <a:ext cx="5134744" cy="1728192"/>
          </a:xfrm>
          <a:prstGeom prst="rect">
            <a:avLst/>
          </a:prstGeom>
          <a:solidFill>
            <a:srgbClr val="FFFFFF">
              <a:alpha val="76078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b="1" dirty="0" smtClean="0">
                <a:ln w="63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Student’s Book</a:t>
            </a:r>
          </a:p>
          <a:p>
            <a:pPr rtl="0"/>
            <a:r>
              <a:rPr lang="en-US" b="1" dirty="0" smtClean="0">
                <a:ln w="63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Garamond" panose="02020404030301010803" pitchFamily="18" charset="0"/>
              </a:rPr>
              <a:t>Page 83</a:t>
            </a:r>
            <a:endParaRPr lang="ar-KW" b="1" dirty="0">
              <a:ln w="6350"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76413" y="377881"/>
            <a:ext cx="5028641" cy="629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2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1" y="0"/>
            <a:ext cx="8515351" cy="702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0"/>
            <a:ext cx="3810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855" y="1413164"/>
            <a:ext cx="8956964" cy="362989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600029" y="2241646"/>
            <a:ext cx="8577601" cy="1776172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en-US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  <a:t>Grammar in context Suffixes</a:t>
            </a:r>
            <a:endParaRPr lang="ar-KW" sz="60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Arabic Typesetting" pitchFamily="66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12" y="338429"/>
            <a:ext cx="1220520" cy="12205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8716" y="5043055"/>
            <a:ext cx="85407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(-ment/- able/- 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ed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/- less/ -</a:t>
            </a:r>
            <a:r>
              <a:rPr lang="en-US" sz="4400" b="1" dirty="0" err="1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ful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)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476672"/>
            <a:ext cx="1108923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0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964"/>
            <a:ext cx="12192000" cy="29118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5181" y="823598"/>
            <a:ext cx="107996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suffix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is a letter or a group of letters added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to the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end of a word to change its meaning.</a:t>
            </a:r>
            <a:endParaRPr lang="ar-KW" sz="44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1" y="3476918"/>
            <a:ext cx="4029637" cy="2010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86" y="3735469"/>
            <a:ext cx="1987515" cy="1987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534722"/>
            <a:ext cx="2188262" cy="21882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79771" y="4128003"/>
            <a:ext cx="20140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4D33FF"/>
                </a:solidFill>
                <a:latin typeface="Garamond" panose="02020404030301010803" pitchFamily="18" charset="0"/>
              </a:rPr>
              <a:t>fashion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4D33FF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67312" y="4128003"/>
            <a:ext cx="17480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4D33FF"/>
                </a:solidFill>
                <a:latin typeface="Garamond" panose="02020404030301010803" pitchFamily="18" charset="0"/>
              </a:rPr>
              <a:t>-able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4D33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18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0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201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5086" y="659080"/>
            <a:ext cx="11001827" cy="175432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Let’s watch a movie to learn more about suffixes.</a:t>
            </a:r>
            <a:endParaRPr lang="ar-KW" sz="54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90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Are Suffixes- - English Grammar - Periwinkle‬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4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88640"/>
            <a:ext cx="11017224" cy="64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12796"/>
            <a:ext cx="5449166" cy="1261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23" y="138545"/>
            <a:ext cx="2730782" cy="13036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20942" y="418313"/>
            <a:ext cx="18842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Garamond" panose="02020404030301010803" pitchFamily="18" charset="0"/>
              </a:rPr>
              <a:t>-ment</a:t>
            </a:r>
            <a:endParaRPr lang="en-US" sz="44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03418" y="1650003"/>
            <a:ext cx="4029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4D33FF"/>
                </a:solidFill>
                <a:latin typeface="Garamond" panose="02020404030301010803" pitchFamily="18" charset="0"/>
              </a:rPr>
              <a:t>action or process</a:t>
            </a:r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4D33FF"/>
              </a:solidFill>
              <a:latin typeface="Garamond" panose="02020404030301010803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755" y="3962087"/>
            <a:ext cx="2546406" cy="814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28" y="3325448"/>
            <a:ext cx="2279854" cy="9184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77990" y="3313381"/>
            <a:ext cx="17179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</a:rPr>
              <a:t>-less</a:t>
            </a:r>
            <a:endParaRPr lang="en-US" sz="4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743" y="4290229"/>
            <a:ext cx="3241967" cy="11282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0957" y="4382812"/>
            <a:ext cx="1984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</a:rPr>
              <a:t>without</a:t>
            </a:r>
            <a:endParaRPr lang="en-US" sz="4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47" y="3648593"/>
            <a:ext cx="1586347" cy="78128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38974" y="3708692"/>
            <a:ext cx="2202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</a:t>
            </a:r>
            <a:r>
              <a:rPr lang="en-US" sz="4000" b="1" dirty="0" err="1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ed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8574665" y="4005844"/>
            <a:ext cx="2202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full of</a:t>
            </a:r>
            <a:endParaRPr lang="en-US" sz="40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5" y="4854334"/>
            <a:ext cx="3988370" cy="97938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3667" y="4899519"/>
            <a:ext cx="36432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Past tense verb</a:t>
            </a:r>
            <a:endParaRPr lang="en-US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462" y="274897"/>
            <a:ext cx="2704694" cy="98367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664231" y="436451"/>
            <a:ext cx="18447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-able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380" y="1588125"/>
            <a:ext cx="4263856" cy="10164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339" y="2681939"/>
            <a:ext cx="2205626" cy="83473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887566" y="1694984"/>
            <a:ext cx="3577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can be done</a:t>
            </a:r>
            <a:endParaRPr lang="en-US" sz="4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632041" y="2774559"/>
            <a:ext cx="23936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Garamond" panose="02020404030301010803" pitchFamily="18" charset="0"/>
              </a:rPr>
              <a:t>-</a:t>
            </a:r>
            <a:r>
              <a:rPr lang="en-US" sz="4000" b="1" dirty="0" err="1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Garamond" panose="02020404030301010803" pitchFamily="18" charset="0"/>
              </a:rPr>
              <a:t>ful</a:t>
            </a:r>
            <a:endParaRPr lang="en-US" sz="4000" b="1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37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2" grpId="0"/>
      <p:bldP spid="16" grpId="0"/>
      <p:bldP spid="18" grpId="0"/>
      <p:bldP spid="25" grpId="0"/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45000" cy="3340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1217447"/>
            <a:ext cx="7747000" cy="53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1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81" y="241364"/>
            <a:ext cx="2062596" cy="6875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3774" y="3207066"/>
            <a:ext cx="10603480" cy="76944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( comfort - develop – use - care - combine ) </a:t>
            </a:r>
            <a:endParaRPr lang="ar-KW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83599"/>
          <a:stretch/>
        </p:blipFill>
        <p:spPr>
          <a:xfrm>
            <a:off x="0" y="4488872"/>
            <a:ext cx="12192000" cy="9975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2937" y="1067707"/>
            <a:ext cx="1111134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Add the right suffixes to the words in brackets:</a:t>
            </a:r>
          </a:p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265AFF"/>
                </a:solidFill>
                <a:latin typeface="Garamond" panose="02020404030301010803" pitchFamily="18" charset="0"/>
              </a:rPr>
              <a:t>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( comfort - develop – use - care - combine )  </a:t>
            </a:r>
          </a:p>
          <a:p>
            <a:pPr algn="ctr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(-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ment/- able/- 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ed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/- less/ -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ful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73" y="30948"/>
            <a:ext cx="1108364" cy="11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5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2533983" y="5472546"/>
            <a:ext cx="7124034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ea typeface="+mj-ea"/>
                <a:cs typeface="Aharoni" pitchFamily="2" charset="-79"/>
              </a:rPr>
              <a:t>Check your answers.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334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5744" y="226175"/>
            <a:ext cx="1111134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Add the right suffixes to the words in brackets:</a:t>
            </a:r>
          </a:p>
          <a:p>
            <a:pPr algn="l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265AFF"/>
                </a:solidFill>
                <a:latin typeface="Garamond" panose="02020404030301010803" pitchFamily="18" charset="0"/>
              </a:rPr>
              <a:t>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( comfort - develop – use - care - combine )  </a:t>
            </a:r>
          </a:p>
          <a:p>
            <a:pPr algn="ctr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(-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ment/- able/- 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ed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/- less/ -</a:t>
            </a:r>
            <a:r>
              <a:rPr lang="en-US" sz="4000" b="1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ful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)</a:t>
            </a:r>
          </a:p>
          <a:p>
            <a:pPr algn="l"/>
            <a:endParaRPr lang="en-US" sz="2800" b="1" i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ar-KW" sz="360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……….….......…… </a:t>
            </a:r>
            <a:endParaRPr lang="ar-KW" sz="5400" dirty="0" smtClean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ar-KW" sz="540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ar-KW" sz="360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……….….......…… </a:t>
            </a:r>
            <a:endParaRPr lang="ar-KW" sz="5400" dirty="0" smtClean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ar-KW" sz="360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……….….......…… </a:t>
            </a:r>
          </a:p>
          <a:p>
            <a:pPr algn="l"/>
            <a:r>
              <a:rPr lang="ar-KW" sz="360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……….….......…… </a:t>
            </a:r>
            <a:endParaRPr lang="ar-KW" sz="5400" dirty="0" smtClean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ar-KW" sz="540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ar-KW" sz="3600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……….….......……</a:t>
            </a:r>
            <a:endParaRPr lang="ar-KW" sz="5400" dirty="0" smtClean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endParaRPr lang="ar-KW" sz="2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531" y="2255074"/>
            <a:ext cx="443279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development</a:t>
            </a:r>
            <a:endParaRPr lang="ar-KW" sz="4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3495" y="3086071"/>
            <a:ext cx="443279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comfortable</a:t>
            </a:r>
            <a:endParaRPr lang="ar-KW" sz="4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3495" y="3917068"/>
            <a:ext cx="443279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combined</a:t>
            </a:r>
            <a:endParaRPr lang="ar-KW" sz="4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495" y="4764424"/>
            <a:ext cx="443279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useless</a:t>
            </a:r>
            <a:endParaRPr lang="ar-KW" sz="4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28538" y="4748065"/>
            <a:ext cx="443279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careless</a:t>
            </a:r>
            <a:endParaRPr lang="ar-KW" sz="4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914" y="5595421"/>
            <a:ext cx="443279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useful</a:t>
            </a:r>
            <a:endParaRPr lang="ar-KW" sz="4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63502" y="5581487"/>
            <a:ext cx="443279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careful</a:t>
            </a:r>
            <a:endParaRPr lang="ar-KW" sz="4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35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65324"/>
          <a:stretch/>
        </p:blipFill>
        <p:spPr>
          <a:xfrm>
            <a:off x="353992" y="70629"/>
            <a:ext cx="11657796" cy="996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719" y="446057"/>
            <a:ext cx="1858512" cy="620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353992" y="1316182"/>
            <a:ext cx="11268239" cy="55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2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34194"/>
          <a:stretch/>
        </p:blipFill>
        <p:spPr>
          <a:xfrm>
            <a:off x="272845" y="2343544"/>
            <a:ext cx="11657796" cy="289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43" y="305067"/>
            <a:ext cx="12192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Write the correct suffix for each root word below.</a:t>
            </a:r>
            <a:endParaRPr lang="ar-KW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927" y="1665185"/>
            <a:ext cx="2730891" cy="153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3"/>
          <a:stretch/>
        </p:blipFill>
        <p:spPr>
          <a:xfrm>
            <a:off x="0" y="-171400"/>
            <a:ext cx="12183968" cy="720080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036292" y="529936"/>
            <a:ext cx="7124034" cy="1143000"/>
          </a:xfrm>
          <a:prstGeom prst="rect">
            <a:avLst/>
          </a:prstGeom>
          <a:solidFill>
            <a:srgbClr val="000000">
              <a:alpha val="36078"/>
            </a:srgbClr>
          </a:solidFill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ea typeface="+mj-ea"/>
                <a:cs typeface="Aharoni" pitchFamily="2" charset="-79"/>
              </a:rPr>
              <a:t>Check your answers.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5383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7354"/>
            <a:ext cx="115824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Find the words in the text that end with suffixes</a:t>
            </a:r>
            <a:r>
              <a:rPr lang="en-US" sz="4000" b="1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:</a:t>
            </a:r>
          </a:p>
          <a:p>
            <a:pPr algn="l"/>
            <a:endParaRPr lang="en-US" sz="4000" b="1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 like to be (help)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……….………...……….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at home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</a:p>
          <a:p>
            <a:pPr algn="l"/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The (fear)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……….………………......…….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boy saved the cat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</a:t>
            </a:r>
          </a:p>
          <a:p>
            <a:pPr algn="l"/>
            <a:endParaRPr lang="en-US" sz="4400" b="1" dirty="0">
              <a:ln>
                <a:solidFill>
                  <a:schemeClr val="tx1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The teacher wanted to see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(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…………...........………………………..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) in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my grades this month.</a:t>
            </a:r>
            <a:endParaRPr lang="ar-KW" sz="44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88296" y="1483548"/>
            <a:ext cx="3449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helpful</a:t>
            </a:r>
            <a:endParaRPr lang="ar-KW" sz="4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57698" y="2779392"/>
            <a:ext cx="3449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fearless</a:t>
            </a:r>
            <a:endParaRPr lang="ar-KW" sz="4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20136" y="4077072"/>
            <a:ext cx="4085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Impro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vements</a:t>
            </a:r>
            <a:endParaRPr lang="ar-KW" sz="4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97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7"/>
          <a:stretch/>
        </p:blipFill>
        <p:spPr>
          <a:xfrm>
            <a:off x="0" y="0"/>
            <a:ext cx="12192000" cy="691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7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9376" y="54583"/>
            <a:ext cx="11291299" cy="1754326"/>
          </a:xfrm>
          <a:prstGeom prst="rect">
            <a:avLst/>
          </a:prstGeom>
          <a:solidFill>
            <a:srgbClr val="FFFFFF">
              <a:alpha val="8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Garamond" panose="02020404030301010803" pitchFamily="18" charset="0"/>
              </a:rPr>
              <a:t>How do you think can someone be more creative?</a:t>
            </a:r>
            <a:endParaRPr lang="en-US" sz="5400" b="1" dirty="0">
              <a:ln>
                <a:solidFill>
                  <a:prstClr val="black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12221025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6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322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Mention the ways of being creative.</a:t>
            </a:r>
            <a:endParaRPr lang="ar-KW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83" y="1500312"/>
            <a:ext cx="11904617" cy="5057242"/>
          </a:xfrm>
        </p:spPr>
        <p:txBody>
          <a:bodyPr>
            <a:noAutofit/>
          </a:bodyPr>
          <a:lstStyle/>
          <a:p>
            <a:pPr algn="l">
              <a:buNone/>
            </a:pP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1- Evolution of ideas</a:t>
            </a:r>
          </a:p>
          <a:p>
            <a:pPr algn="l">
              <a:buNone/>
            </a:pP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2- Putting ideas together</a:t>
            </a:r>
          </a:p>
          <a:p>
            <a:pPr algn="l">
              <a:buNone/>
            </a:pP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3- Changing how we do things</a:t>
            </a:r>
          </a:p>
          <a:p>
            <a:pPr algn="l">
              <a:buNone/>
            </a:pP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4- Finding a new use for things</a:t>
            </a:r>
          </a:p>
          <a:p>
            <a:pPr algn="l">
              <a:buNone/>
            </a:pP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5- Changing approach</a:t>
            </a:r>
            <a:endParaRPr lang="ar-KW" sz="6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9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692696"/>
            <a:ext cx="10274424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7370" y="180109"/>
            <a:ext cx="10798629" cy="1569660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What will the baby look like when he grows up?</a:t>
            </a:r>
            <a:endParaRPr lang="ar-KW" sz="48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3842" y="4959927"/>
            <a:ext cx="10798629" cy="1569660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Parents care about their baby’s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appearance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.</a:t>
            </a:r>
            <a:endParaRPr lang="ar-KW" sz="48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9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188" y="3501008"/>
            <a:ext cx="5843812" cy="33985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1344" y="980728"/>
            <a:ext cx="117420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Your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appearance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is how you look: your clothes,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hair and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facial </a:t>
            </a:r>
            <a:r>
              <a:rPr lang="en-US" sz="4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expression.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4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526</Words>
  <Application>Microsoft Office PowerPoint</Application>
  <PresentationFormat>شاشة عريضة</PresentationFormat>
  <Paragraphs>114</Paragraphs>
  <Slides>49</Slides>
  <Notes>0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49</vt:i4>
      </vt:variant>
    </vt:vector>
  </HeadingPairs>
  <TitlesOfParts>
    <vt:vector size="57" baseType="lpstr">
      <vt:lpstr>Aharoni</vt:lpstr>
      <vt:lpstr>Arabic Typesetting</vt:lpstr>
      <vt:lpstr>Arial</vt:lpstr>
      <vt:lpstr>Calibri</vt:lpstr>
      <vt:lpstr>Century Gothic</vt:lpstr>
      <vt:lpstr>Garamond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Mention the ways of being creative.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Student’s Book Page 84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Rashid</dc:creator>
  <cp:lastModifiedBy>غزيل عامر سعود المرى</cp:lastModifiedBy>
  <cp:revision>140</cp:revision>
  <cp:lastPrinted>2024-04-16T05:57:26Z</cp:lastPrinted>
  <dcterms:created xsi:type="dcterms:W3CDTF">2013-12-30T13:09:52Z</dcterms:created>
  <dcterms:modified xsi:type="dcterms:W3CDTF">2024-04-16T07:15:50Z</dcterms:modified>
</cp:coreProperties>
</file>