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5"/>
  </p:notesMasterIdLst>
  <p:sldIdLst>
    <p:sldId id="256" r:id="rId2"/>
    <p:sldId id="1114" r:id="rId3"/>
    <p:sldId id="1126" r:id="rId4"/>
    <p:sldId id="1127" r:id="rId5"/>
    <p:sldId id="1125" r:id="rId6"/>
    <p:sldId id="334" r:id="rId7"/>
    <p:sldId id="1110" r:id="rId8"/>
    <p:sldId id="1111" r:id="rId9"/>
    <p:sldId id="1123" r:id="rId10"/>
    <p:sldId id="324" r:id="rId11"/>
    <p:sldId id="1116" r:id="rId12"/>
    <p:sldId id="258" r:id="rId13"/>
    <p:sldId id="257" r:id="rId14"/>
    <p:sldId id="260" r:id="rId15"/>
    <p:sldId id="261" r:id="rId16"/>
    <p:sldId id="263" r:id="rId17"/>
    <p:sldId id="264" r:id="rId18"/>
    <p:sldId id="282" r:id="rId19"/>
    <p:sldId id="266" r:id="rId20"/>
    <p:sldId id="267" r:id="rId21"/>
    <p:sldId id="268" r:id="rId22"/>
    <p:sldId id="273" r:id="rId23"/>
    <p:sldId id="284" r:id="rId24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601"/>
  </p:normalViewPr>
  <p:slideViewPr>
    <p:cSldViewPr snapToGrid="0">
      <p:cViewPr varScale="1">
        <p:scale>
          <a:sx n="39" d="100"/>
          <a:sy n="39" d="100"/>
        </p:scale>
        <p:origin x="1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49E72-D9FF-400D-A1F0-C5E58BE67BBC}" type="slidenum">
              <a:rPr lang="ar-KW" smtClean="0"/>
              <a:t>9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261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7746" y="1850006"/>
            <a:ext cx="9269308" cy="3568658"/>
          </a:xfrm>
        </p:spPr>
        <p:txBody>
          <a:bodyPr anchor="b">
            <a:normAutofit/>
          </a:bodyPr>
          <a:lstStyle>
            <a:lvl1pPr algn="ctr">
              <a:defRPr sz="512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7746" y="5527041"/>
            <a:ext cx="9269308" cy="1950719"/>
          </a:xfrm>
        </p:spPr>
        <p:txBody>
          <a:bodyPr>
            <a:normAutofit/>
          </a:bodyPr>
          <a:lstStyle>
            <a:lvl1pPr marL="0" indent="0" algn="ctr">
              <a:buNone/>
              <a:defRPr sz="2347">
                <a:solidFill>
                  <a:schemeClr val="bg1">
                    <a:lumMod val="50000"/>
                  </a:schemeClr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0894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6100443"/>
            <a:ext cx="11055394" cy="115429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63727" y="993082"/>
            <a:ext cx="10477367" cy="457121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3" y="7265746"/>
            <a:ext cx="11055415" cy="970627"/>
          </a:xfrm>
        </p:spPr>
        <p:txBody>
          <a:bodyPr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49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3" y="866986"/>
            <a:ext cx="11055415" cy="4874304"/>
          </a:xfrm>
        </p:spPr>
        <p:txBody>
          <a:bodyPr anchor="ctr"/>
          <a:lstStyle>
            <a:lvl1pPr algn="ctr">
              <a:defRPr sz="341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5980190"/>
            <a:ext cx="11055415" cy="2256185"/>
          </a:xfrm>
        </p:spPr>
        <p:txBody>
          <a:bodyPr anchor="ctr"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990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341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4" y="5134268"/>
            <a:ext cx="9335786" cy="845921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3" y="6219088"/>
            <a:ext cx="11055415" cy="20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  <p:sp>
        <p:nvSpPr>
          <p:cNvPr id="13" name="TextBox 12"/>
          <p:cNvSpPr txBox="1"/>
          <p:nvPr/>
        </p:nvSpPr>
        <p:spPr>
          <a:xfrm>
            <a:off x="1068254" y="1072592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53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61395" y="4257533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53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43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4" y="3041737"/>
            <a:ext cx="11055415" cy="3572388"/>
          </a:xfrm>
        </p:spPr>
        <p:txBody>
          <a:bodyPr anchor="b"/>
          <a:lstStyle>
            <a:lvl1pPr algn="ctr">
              <a:defRPr sz="341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6630877"/>
            <a:ext cx="11055415" cy="1622249"/>
          </a:xfrm>
        </p:spPr>
        <p:txBody>
          <a:bodyPr anchor="t"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7445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693" y="866987"/>
            <a:ext cx="11055415" cy="2282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692" y="3366532"/>
            <a:ext cx="3518908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560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692" y="4186106"/>
            <a:ext cx="3518908" cy="40502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9215" y="3366532"/>
            <a:ext cx="3510956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560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439" y="4186106"/>
            <a:ext cx="3523574" cy="40502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04851" y="3366532"/>
            <a:ext cx="3525257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560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04851" y="4186106"/>
            <a:ext cx="3525257" cy="40502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2487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693" y="868653"/>
            <a:ext cx="11055415" cy="228113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693" y="5980188"/>
            <a:ext cx="3516170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34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4693" y="3366532"/>
            <a:ext cx="3516170" cy="2167467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693" y="6799761"/>
            <a:ext cx="3516170" cy="1436612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43" y="5980188"/>
            <a:ext cx="3521950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34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37438" y="3366532"/>
            <a:ext cx="3523575" cy="2167467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438" y="6799759"/>
            <a:ext cx="3523575" cy="1436614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04852" y="5980188"/>
            <a:ext cx="3520726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34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04851" y="3366532"/>
            <a:ext cx="3525257" cy="2167467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04718" y="6799756"/>
            <a:ext cx="3525390" cy="1436617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7437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74694" y="3366533"/>
            <a:ext cx="11055415" cy="4869841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4628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866989"/>
            <a:ext cx="2723548" cy="73693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74693" y="866989"/>
            <a:ext cx="8169306" cy="736938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9477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622088" y="289098"/>
            <a:ext cx="9753604" cy="650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069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3928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74692" y="3366532"/>
            <a:ext cx="11054748" cy="48698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26536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318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2" y="1178401"/>
            <a:ext cx="11041869" cy="3892365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692" y="5201717"/>
            <a:ext cx="11041869" cy="1945860"/>
          </a:xfrm>
        </p:spPr>
        <p:txBody>
          <a:bodyPr>
            <a:normAutofit/>
          </a:bodyPr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9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4694" y="879670"/>
            <a:ext cx="11055414" cy="227011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74692" y="3366532"/>
            <a:ext cx="5446428" cy="48698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583680" y="3366532"/>
            <a:ext cx="5445760" cy="48698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5570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4694" y="879670"/>
            <a:ext cx="11055414" cy="227011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750" y="3372114"/>
            <a:ext cx="5198372" cy="96710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773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74693" y="4339218"/>
            <a:ext cx="5446429" cy="389715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2851" y="3372114"/>
            <a:ext cx="5207258" cy="96710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773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583681" y="4339218"/>
            <a:ext cx="5445761" cy="389715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4715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9520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3934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3" y="866987"/>
            <a:ext cx="4198067" cy="2877514"/>
          </a:xfrm>
        </p:spPr>
        <p:txBody>
          <a:bodyPr anchor="b"/>
          <a:lstStyle>
            <a:lvl1pPr algn="ctr">
              <a:defRPr sz="341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416600" y="866988"/>
            <a:ext cx="6613507" cy="736938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3" y="3744500"/>
            <a:ext cx="4198068" cy="4491873"/>
          </a:xfrm>
        </p:spPr>
        <p:txBody>
          <a:bodyPr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5435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3" y="866987"/>
            <a:ext cx="6330634" cy="2877517"/>
          </a:xfrm>
        </p:spPr>
        <p:txBody>
          <a:bodyPr anchor="b"/>
          <a:lstStyle>
            <a:lvl1pPr algn="ctr">
              <a:defRPr sz="341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19790" y="866988"/>
            <a:ext cx="3472382" cy="7369387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3744501"/>
            <a:ext cx="6330612" cy="4491871"/>
          </a:xfrm>
        </p:spPr>
        <p:txBody>
          <a:bodyPr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350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3004803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694" y="879670"/>
            <a:ext cx="11055414" cy="2270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694" y="3366533"/>
            <a:ext cx="11055415" cy="486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3" y="8367325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693" y="8367325"/>
            <a:ext cx="711774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5" y="8367325"/>
            <a:ext cx="81516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2034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ctr" defTabSz="975390" rtl="1" eaLnBrk="1" latinLnBrk="0" hangingPunct="1">
        <a:lnSpc>
          <a:spcPct val="90000"/>
        </a:lnSpc>
        <a:spcBef>
          <a:spcPct val="0"/>
        </a:spcBef>
        <a:buNone/>
        <a:defRPr sz="384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43848" indent="-243848" algn="r" defTabSz="975390" rtl="1" eaLnBrk="1" latinLnBrk="0" hangingPunct="1">
        <a:lnSpc>
          <a:spcPct val="120000"/>
        </a:lnSpc>
        <a:spcBef>
          <a:spcPts val="1067"/>
        </a:spcBef>
        <a:buClr>
          <a:schemeClr val="tx1"/>
        </a:buClr>
        <a:buFont typeface="Arial" panose="020B0604020202020204" pitchFamily="34" charset="0"/>
        <a:buChar char="•"/>
        <a:defRPr sz="21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31543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92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19238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707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6933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49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629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49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82324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49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70019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49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657714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49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145410" indent="-243848" algn="r" defTabSz="975390" rtl="1" eaLnBrk="1" latinLnBrk="0" hangingPunct="1">
        <a:lnSpc>
          <a:spcPct val="120000"/>
        </a:lnSpc>
        <a:spcBef>
          <a:spcPts val="533"/>
        </a:spcBef>
        <a:buClr>
          <a:schemeClr val="tx1"/>
        </a:buClr>
        <a:buFont typeface="Arial" panose="020B0604020202020204" pitchFamily="34" charset="0"/>
        <a:buChar char="•"/>
        <a:defRPr sz="149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r" defTabSz="975390" rtl="1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ضغط مرتين للتحرير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اضغط مرتين للتحرير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مستطيل"/>
          <p:cNvSpPr/>
          <p:nvPr/>
        </p:nvSpPr>
        <p:spPr>
          <a:xfrm>
            <a:off x="-1" y="-71879"/>
            <a:ext cx="13014063" cy="9897358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4" name="ثانياً:التحديات الإقتصادية التي تواجه دول العالم الإسلامي"/>
          <p:cNvGrpSpPr/>
          <p:nvPr/>
        </p:nvGrpSpPr>
        <p:grpSpPr>
          <a:xfrm>
            <a:off x="321096" y="6188806"/>
            <a:ext cx="12362608" cy="3275394"/>
            <a:chOff x="-1" y="-1"/>
            <a:chExt cx="12362606" cy="3275393"/>
          </a:xfrm>
        </p:grpSpPr>
        <p:sp>
          <p:nvSpPr>
            <p:cNvPr id="122" name="Rectangle"/>
            <p:cNvSpPr/>
            <p:nvPr/>
          </p:nvSpPr>
          <p:spPr>
            <a:xfrm>
              <a:off x="-1" y="-1"/>
              <a:ext cx="12362606" cy="3275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9600">
                  <a:latin typeface="Farah Regular"/>
                  <a:ea typeface="Farah Regular"/>
                  <a:cs typeface="Farah Regular"/>
                  <a:sym typeface="Farah Regular"/>
                </a:defRPr>
              </a:pPr>
              <a:endParaRPr/>
            </a:p>
          </p:txBody>
        </p:sp>
        <p:sp>
          <p:nvSpPr>
            <p:cNvPr id="123" name="ثانياً:التحديات الإقتصادية التي تواجه دول العالم الإسلامي"/>
            <p:cNvSpPr txBox="1"/>
            <p:nvPr/>
          </p:nvSpPr>
          <p:spPr>
            <a:xfrm>
              <a:off x="-1" y="109073"/>
              <a:ext cx="12362606" cy="3057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rtl="1">
                <a:defRPr sz="9600"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algn="ctr"/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التحديات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الإقتصادية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التي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تواجه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دول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العالم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الإسلامي</a:t>
              </a:r>
              <a:endParaRPr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25" name="EE071E9A-1B35-4C71-82C3-C446DBB112FF-L0-001.jpeg" descr="EE071E9A-1B35-4C71-82C3-C446DBB112FF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96" y="289400"/>
            <a:ext cx="12362604" cy="5544187"/>
          </a:xfrm>
          <a:prstGeom prst="rect">
            <a:avLst/>
          </a:prstGeom>
          <a:ln w="101600">
            <a:solidFill>
              <a:srgbClr val="DFEED4"/>
            </a:solidFill>
            <a:miter lim="400000"/>
          </a:ln>
        </p:spPr>
      </p:pic>
      <p:pic>
        <p:nvPicPr>
          <p:cNvPr id="3" name="Picture 2" descr="A picture containing graphics, font, text, clipart&#10;&#10;Description automatically generated">
            <a:extLst>
              <a:ext uri="{FF2B5EF4-FFF2-40B4-BE49-F238E27FC236}">
                <a16:creationId xmlns:a16="http://schemas.microsoft.com/office/drawing/2014/main" id="{28FECE2A-CC33-935F-3EF6-B2B125E58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730" y="348448"/>
            <a:ext cx="1628970" cy="11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7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639815" y="3887704"/>
            <a:ext cx="9186027" cy="1604557"/>
          </a:xfrm>
        </p:spPr>
        <p:txBody>
          <a:bodyPr>
            <a:normAutofit/>
          </a:bodyPr>
          <a:lstStyle/>
          <a:p>
            <a:pPr algn="ctr"/>
            <a:r>
              <a:rPr lang="ar-KW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أسباب الفقر في الدول الإسلامية </a:t>
            </a:r>
          </a:p>
        </p:txBody>
      </p:sp>
      <p:pic>
        <p:nvPicPr>
          <p:cNvPr id="2050" name="Picture 2" descr="بحث عن الفقر و طرق علاجه | المرسال">
            <a:extLst>
              <a:ext uri="{FF2B5EF4-FFF2-40B4-BE49-F238E27FC236}">
                <a16:creationId xmlns:a16="http://schemas.microsoft.com/office/drawing/2014/main" id="{A5F596A0-B320-4B2E-070C-C18775920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2" y="1201042"/>
            <a:ext cx="4969252" cy="3217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كيف أتخلص من الفقر نصائح للخروج من الفقر">
            <a:extLst>
              <a:ext uri="{FF2B5EF4-FFF2-40B4-BE49-F238E27FC236}">
                <a16:creationId xmlns:a16="http://schemas.microsoft.com/office/drawing/2014/main" id="{1E6E51F3-E1E9-F5CC-3BD3-F05BB3A4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2" y="5632939"/>
            <a:ext cx="4802891" cy="324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أرقام صادمة من الشرق الأوسط وشمال أفريقيا.. المليارديرات تضخمت ثروتهم  والملايين في مصيدة الفقر | الحرة">
            <a:extLst>
              <a:ext uri="{FF2B5EF4-FFF2-40B4-BE49-F238E27FC236}">
                <a16:creationId xmlns:a16="http://schemas.microsoft.com/office/drawing/2014/main" id="{16FE3C52-5DB8-231F-8812-F84E677D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65" y="973614"/>
            <a:ext cx="5344314" cy="3304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دراسة: الفقر قد يدفع الأطفال إلى العزلة والوحدة | منوعات | نافذة DW عربية  على حياة المشاهير والأحداث الطريفة | DW | 31.03.2016">
            <a:extLst>
              <a:ext uri="{FF2B5EF4-FFF2-40B4-BE49-F238E27FC236}">
                <a16:creationId xmlns:a16="http://schemas.microsoft.com/office/drawing/2014/main" id="{64047BF3-9974-06B9-047B-E3D47EFF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1" y="5648095"/>
            <a:ext cx="4703267" cy="3226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A264D-6F29-7C8C-E05C-0DB2B53B7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5" t="35735" r="15875" b="25847"/>
          <a:stretch/>
        </p:blipFill>
        <p:spPr>
          <a:xfrm>
            <a:off x="538843" y="1240972"/>
            <a:ext cx="11685882" cy="6564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C8BDA4-3BD8-9448-E4E7-1B7D21F6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89512"/>
            <a:ext cx="3151414" cy="65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3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7E20D1-3D90-A252-9834-9112D107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625" y="2205479"/>
            <a:ext cx="3305175" cy="7620000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E0CD2A5E-E936-65C3-761A-40CFAE093847}"/>
              </a:ext>
            </a:extLst>
          </p:cNvPr>
          <p:cNvSpPr txBox="1">
            <a:spLocks/>
          </p:cNvSpPr>
          <p:nvPr/>
        </p:nvSpPr>
        <p:spPr>
          <a:xfrm>
            <a:off x="905029" y="2924318"/>
            <a:ext cx="9186027" cy="30519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7539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84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ar-KW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والآن فلننتقل إلى التحدي الثالث الذي </a:t>
            </a:r>
            <a:r>
              <a:rPr lang="ar-KW" sz="60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يواجهه</a:t>
            </a:r>
            <a:r>
              <a:rPr lang="ar-KW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العالم الإسلامي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صورة 4" descr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56" y="2133600"/>
            <a:ext cx="8570686" cy="738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080090-8F42-BE37-A636-FEA505A6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3438525" cy="7620000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1B7A0FB4-C808-4B56-34BC-710EA74A95DD}"/>
              </a:ext>
            </a:extLst>
          </p:cNvPr>
          <p:cNvSpPr txBox="1">
            <a:spLocks/>
          </p:cNvSpPr>
          <p:nvPr/>
        </p:nvSpPr>
        <p:spPr>
          <a:xfrm>
            <a:off x="4903410" y="0"/>
            <a:ext cx="8101390" cy="1604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84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KW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تمثل هذه الصور ؟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1A876FC2-6154-5B34-E9C2-9F9E46F90ED8}"/>
              </a:ext>
            </a:extLst>
          </p:cNvPr>
          <p:cNvSpPr txBox="1">
            <a:spLocks/>
          </p:cNvSpPr>
          <p:nvPr/>
        </p:nvSpPr>
        <p:spPr>
          <a:xfrm>
            <a:off x="-531886" y="0"/>
            <a:ext cx="9186027" cy="1604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84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KW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العولمة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تجميع"/>
          <p:cNvGrpSpPr/>
          <p:nvPr/>
        </p:nvGrpSpPr>
        <p:grpSpPr>
          <a:xfrm>
            <a:off x="6269910" y="1240033"/>
            <a:ext cx="6413773" cy="7273485"/>
            <a:chOff x="6058070" y="0"/>
            <a:chExt cx="6413773" cy="7273483"/>
          </a:xfrm>
        </p:grpSpPr>
        <p:pic>
          <p:nvPicPr>
            <p:cNvPr id="144" name="EAA90CDC-B3C9-478C-89E1-7AD588F2F675-L0-001.jpeg" descr="EAA90CDC-B3C9-478C-89E1-7AD588F2F675-L0-001.jpeg"/>
            <p:cNvPicPr>
              <a:picLocks noChangeAspect="1"/>
            </p:cNvPicPr>
            <p:nvPr/>
          </p:nvPicPr>
          <p:blipFill>
            <a:blip r:embed="rId2"/>
            <a:srcRect r="3193"/>
            <a:stretch>
              <a:fillRect/>
            </a:stretch>
          </p:blipFill>
          <p:spPr>
            <a:xfrm>
              <a:off x="6137977" y="0"/>
              <a:ext cx="6253999" cy="459073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grpSp>
          <p:nvGrpSpPr>
            <p:cNvPr id="147" name="ما المقصود بالعولمة الاقتصادية؟"/>
            <p:cNvGrpSpPr/>
            <p:nvPr/>
          </p:nvGrpSpPr>
          <p:grpSpPr>
            <a:xfrm>
              <a:off x="6058070" y="4871071"/>
              <a:ext cx="6413773" cy="2402412"/>
              <a:chOff x="0" y="752296"/>
              <a:chExt cx="6413771" cy="2402411"/>
            </a:xfrm>
          </p:grpSpPr>
          <p:sp>
            <p:nvSpPr>
              <p:cNvPr id="145" name="Rectangle"/>
              <p:cNvSpPr/>
              <p:nvPr/>
            </p:nvSpPr>
            <p:spPr>
              <a:xfrm>
                <a:off x="0" y="752296"/>
                <a:ext cx="6413771" cy="24024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7300" b="1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46" name="ما المقصود بالعولمة الاقتصادية؟"/>
              <p:cNvSpPr txBox="1"/>
              <p:nvPr/>
            </p:nvSpPr>
            <p:spPr>
              <a:xfrm>
                <a:off x="6350" y="778821"/>
                <a:ext cx="6401071" cy="23493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rtl="1">
                  <a:defRPr sz="73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algn="ctr"/>
                <a:r>
                  <a:rPr dirty="0" err="1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ما</a:t>
                </a:r>
                <a:r>
                  <a:rPr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dirty="0" err="1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المقصود</a:t>
                </a:r>
                <a:r>
                  <a:rPr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dirty="0" err="1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بالعولمة</a:t>
                </a:r>
                <a:r>
                  <a:rPr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dirty="0" err="1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الاقتصادية</a:t>
                </a:r>
                <a:r>
                  <a:rPr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؟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B9CDB1-191C-21A0-5D92-265A2780F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59" t="27307" r="20898" b="7515"/>
          <a:stretch/>
        </p:blipFill>
        <p:spPr>
          <a:xfrm>
            <a:off x="10592" y="1354042"/>
            <a:ext cx="6176889" cy="70455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A469819-CE4E-4B0F-A780-71EEA5D84CC5-L0-001.jpeg" descr="DA469819-CE4E-4B0F-A780-71EEA5D84CC5-L0-001.jpeg"/>
          <p:cNvPicPr>
            <a:picLocks noChangeAspect="1"/>
          </p:cNvPicPr>
          <p:nvPr/>
        </p:nvPicPr>
        <p:blipFill>
          <a:blip r:embed="rId2"/>
          <a:srcRect b="11986"/>
          <a:stretch>
            <a:fillRect/>
          </a:stretch>
        </p:blipFill>
        <p:spPr>
          <a:xfrm>
            <a:off x="2258509" y="4238020"/>
            <a:ext cx="8523514" cy="521122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52" name="صورة 6" descr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3" y="0"/>
            <a:ext cx="12969067" cy="41358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مجموعة 45"/>
          <p:cNvGrpSpPr/>
          <p:nvPr/>
        </p:nvGrpSpPr>
        <p:grpSpPr>
          <a:xfrm>
            <a:off x="2485732" y="11595173"/>
            <a:ext cx="131761" cy="629281"/>
            <a:chOff x="0" y="0"/>
            <a:chExt cx="131760" cy="629279"/>
          </a:xfrm>
        </p:grpSpPr>
        <p:pic>
          <p:nvPicPr>
            <p:cNvPr id="153" name="حبر 42" descr="حبر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7800" cy="629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حبر 44" descr="حبر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00" y="431999"/>
              <a:ext cx="30961" cy="30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6" name="شكل بيضاوي 52"/>
          <p:cNvSpPr/>
          <p:nvPr/>
        </p:nvSpPr>
        <p:spPr>
          <a:xfrm>
            <a:off x="437960" y="1433965"/>
            <a:ext cx="2677777" cy="671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18686" extrusionOk="0">
                <a:moveTo>
                  <a:pt x="18" y="8628"/>
                </a:moveTo>
                <a:cubicBezTo>
                  <a:pt x="-321" y="3130"/>
                  <a:pt x="4079" y="918"/>
                  <a:pt x="10649" y="0"/>
                </a:cubicBezTo>
                <a:cubicBezTo>
                  <a:pt x="16712" y="142"/>
                  <a:pt x="21172" y="3875"/>
                  <a:pt x="21279" y="8628"/>
                </a:cubicBezTo>
                <a:cubicBezTo>
                  <a:pt x="20728" y="15275"/>
                  <a:pt x="16295" y="21600"/>
                  <a:pt x="10649" y="17255"/>
                </a:cubicBezTo>
                <a:cubicBezTo>
                  <a:pt x="4740" y="17184"/>
                  <a:pt x="279" y="13829"/>
                  <a:pt x="18" y="8628"/>
                </a:cubicBezTo>
                <a:close/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A1F6EC"/>
                </a:solidFill>
              </a:defRPr>
            </a:pPr>
            <a:endParaRPr/>
          </a:p>
        </p:txBody>
      </p:sp>
      <p:sp>
        <p:nvSpPr>
          <p:cNvPr id="157" name="شكل بيضاوي 53"/>
          <p:cNvSpPr/>
          <p:nvPr/>
        </p:nvSpPr>
        <p:spPr>
          <a:xfrm>
            <a:off x="10660769" y="1450900"/>
            <a:ext cx="1903761" cy="63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7" h="19798" extrusionOk="0">
                <a:moveTo>
                  <a:pt x="79" y="9619"/>
                </a:moveTo>
                <a:cubicBezTo>
                  <a:pt x="-673" y="2998"/>
                  <a:pt x="3996" y="794"/>
                  <a:pt x="10503" y="0"/>
                </a:cubicBezTo>
                <a:cubicBezTo>
                  <a:pt x="16595" y="199"/>
                  <a:pt x="20616" y="4334"/>
                  <a:pt x="20927" y="9619"/>
                </a:cubicBezTo>
                <a:cubicBezTo>
                  <a:pt x="20491" y="16133"/>
                  <a:pt x="16109" y="21600"/>
                  <a:pt x="10503" y="19238"/>
                </a:cubicBezTo>
                <a:cubicBezTo>
                  <a:pt x="4356" y="18636"/>
                  <a:pt x="236" y="15143"/>
                  <a:pt x="79" y="9619"/>
                </a:cubicBezTo>
                <a:close/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A1F6EC"/>
                </a:solidFill>
              </a:defRPr>
            </a:pPr>
            <a:endParaRPr/>
          </a:p>
        </p:txBody>
      </p:sp>
      <p:sp>
        <p:nvSpPr>
          <p:cNvPr id="158" name="شكل بيضاوي 54"/>
          <p:cNvSpPr/>
          <p:nvPr/>
        </p:nvSpPr>
        <p:spPr>
          <a:xfrm>
            <a:off x="3918200" y="1433964"/>
            <a:ext cx="2228601" cy="642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19692" extrusionOk="0">
                <a:moveTo>
                  <a:pt x="10" y="9504"/>
                </a:moveTo>
                <a:cubicBezTo>
                  <a:pt x="-221" y="3800"/>
                  <a:pt x="3674" y="1342"/>
                  <a:pt x="10694" y="0"/>
                </a:cubicBezTo>
                <a:cubicBezTo>
                  <a:pt x="16887" y="196"/>
                  <a:pt x="21107" y="4282"/>
                  <a:pt x="21379" y="9504"/>
                </a:cubicBezTo>
                <a:cubicBezTo>
                  <a:pt x="20823" y="16488"/>
                  <a:pt x="16448" y="21600"/>
                  <a:pt x="10694" y="19007"/>
                </a:cubicBezTo>
                <a:cubicBezTo>
                  <a:pt x="4453" y="18412"/>
                  <a:pt x="147" y="14962"/>
                  <a:pt x="10" y="9504"/>
                </a:cubicBezTo>
                <a:close/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A1F6EC"/>
                </a:solidFill>
              </a:defRPr>
            </a:pPr>
            <a:endParaRPr/>
          </a:p>
        </p:txBody>
      </p:sp>
      <p:sp>
        <p:nvSpPr>
          <p:cNvPr id="159" name="شكل بيضاوي 55"/>
          <p:cNvSpPr/>
          <p:nvPr/>
        </p:nvSpPr>
        <p:spPr>
          <a:xfrm>
            <a:off x="4006168" y="2839431"/>
            <a:ext cx="1903565" cy="63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5" h="19922" extrusionOk="0">
                <a:moveTo>
                  <a:pt x="78" y="9718"/>
                </a:moveTo>
                <a:cubicBezTo>
                  <a:pt x="-665" y="3046"/>
                  <a:pt x="4029" y="768"/>
                  <a:pt x="10506" y="0"/>
                </a:cubicBezTo>
                <a:cubicBezTo>
                  <a:pt x="16601" y="201"/>
                  <a:pt x="20624" y="4379"/>
                  <a:pt x="20935" y="9718"/>
                </a:cubicBezTo>
                <a:cubicBezTo>
                  <a:pt x="20534" y="16201"/>
                  <a:pt x="16129" y="21600"/>
                  <a:pt x="10506" y="19436"/>
                </a:cubicBezTo>
                <a:cubicBezTo>
                  <a:pt x="4356" y="18828"/>
                  <a:pt x="235" y="15299"/>
                  <a:pt x="78" y="9718"/>
                </a:cubicBezTo>
                <a:close/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A1F6EC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7" grpId="2" animBg="1" advAuto="0"/>
      <p:bldP spid="158" grpId="3" animBg="1" advAuto="0"/>
      <p:bldP spid="159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تجميع"/>
          <p:cNvGrpSpPr/>
          <p:nvPr/>
        </p:nvGrpSpPr>
        <p:grpSpPr>
          <a:xfrm>
            <a:off x="117388" y="488162"/>
            <a:ext cx="13039271" cy="9265438"/>
            <a:chOff x="-1681727" y="-722290"/>
            <a:chExt cx="14508020" cy="10236040"/>
          </a:xfrm>
        </p:grpSpPr>
        <p:sp>
          <p:nvSpPr>
            <p:cNvPr id="166" name="٤-التكامل الاقتصادي بين الدول الاسلامية"/>
            <p:cNvSpPr txBox="1"/>
            <p:nvPr/>
          </p:nvSpPr>
          <p:spPr>
            <a:xfrm>
              <a:off x="-1681727" y="-722290"/>
              <a:ext cx="14508020" cy="1405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rtl="1">
                <a:defRPr sz="76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algn="ctr"/>
              <a:r>
                <a:rPr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٤-التكامل </a:t>
              </a:r>
              <a:r>
                <a:rPr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الاقتصادي</a:t>
              </a:r>
              <a:r>
                <a:rPr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بين</a:t>
              </a:r>
              <a:r>
                <a:rPr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الدول</a:t>
              </a:r>
              <a:r>
                <a:rPr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الاسلامية</a:t>
              </a:r>
              <a:endParaRPr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68" name="4D2C0001-F87A-4A0F-BD0B-1B58D311D80F-L0-001.png" descr="4D2C0001-F87A-4A0F-BD0B-1B58D311D80F-L0-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3325721"/>
              <a:ext cx="12657329" cy="6188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7B84D3-6CE5-7547-BA0F-554F08D1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7" y="2133600"/>
            <a:ext cx="2562678" cy="762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مستطيل"/>
          <p:cNvSpPr/>
          <p:nvPr/>
        </p:nvSpPr>
        <p:spPr>
          <a:xfrm>
            <a:off x="-4631" y="-71879"/>
            <a:ext cx="13014063" cy="9897358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4" name="قال رسول الله صلى الله عليه و سلم-: &quot;المؤمن للمؤمن كالبنيان يشد بعضه بعضاً&quot;"/>
          <p:cNvGrpSpPr/>
          <p:nvPr/>
        </p:nvGrpSpPr>
        <p:grpSpPr>
          <a:xfrm>
            <a:off x="242854" y="6845148"/>
            <a:ext cx="12519093" cy="2478698"/>
            <a:chOff x="0" y="28274"/>
            <a:chExt cx="12519091" cy="2478697"/>
          </a:xfrm>
        </p:grpSpPr>
        <p:sp>
          <p:nvSpPr>
            <p:cNvPr id="172" name="Rectangle"/>
            <p:cNvSpPr/>
            <p:nvPr/>
          </p:nvSpPr>
          <p:spPr>
            <a:xfrm>
              <a:off x="0" y="28274"/>
              <a:ext cx="12519091" cy="2478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7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73" name="قال رسول الله صلى الله عليه و سلم-: المؤمن للمؤمن كالبنيان يشد بعضه بعضاً"/>
            <p:cNvSpPr txBox="1"/>
            <p:nvPr/>
          </p:nvSpPr>
          <p:spPr>
            <a:xfrm>
              <a:off x="6350" y="139109"/>
              <a:ext cx="12506391" cy="2257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rtl="1">
                <a:defRPr sz="7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algn="r"/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قال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رسول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الله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صلى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الله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عليه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و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سلم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-: </a:t>
              </a:r>
              <a:endParaRPr lang="ar-KW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r"/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المؤمن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للمؤمن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كالبنيان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يشد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بعضه</a:t>
              </a:r>
              <a:r>
                <a:rPr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b="1" dirty="0" err="1">
                  <a:latin typeface="Sakkal Majalla" panose="02000000000000000000" pitchFamily="2" charset="-78"/>
                  <a:cs typeface="Sakkal Majalla" panose="02000000000000000000" pitchFamily="2" charset="-78"/>
                </a:rPr>
                <a:t>بعضاً</a:t>
              </a:r>
              <a:endParaRPr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78" name="تجميع"/>
          <p:cNvGrpSpPr/>
          <p:nvPr/>
        </p:nvGrpSpPr>
        <p:grpSpPr>
          <a:xfrm>
            <a:off x="405188" y="-131284"/>
            <a:ext cx="12519091" cy="6976435"/>
            <a:chOff x="0" y="0"/>
            <a:chExt cx="12519090" cy="6976433"/>
          </a:xfrm>
        </p:grpSpPr>
        <p:sp>
          <p:nvSpPr>
            <p:cNvPr id="175" name="مستطيل"/>
            <p:cNvSpPr/>
            <p:nvPr/>
          </p:nvSpPr>
          <p:spPr>
            <a:xfrm>
              <a:off x="6974589" y="-1"/>
              <a:ext cx="604172" cy="6976435"/>
            </a:xfrm>
            <a:prstGeom prst="rect">
              <a:avLst/>
            </a:prstGeom>
            <a:solidFill>
              <a:srgbClr val="EE23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6" name="DC9A5815-4530-4707-B0A1-0CD1FFE8C64E-L0-001.png" descr="DC9A5815-4530-4707-B0A1-0CD1FFE8C64E-L0-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9795"/>
              <a:ext cx="6350129" cy="5470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156B512F-E2F6-4D61-A284-C2C0DA7AB104-L0-001.png" descr="156B512F-E2F6-4D61-A284-C2C0DA7AB104-L0-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121" y="325735"/>
              <a:ext cx="6024970" cy="5079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08E195-8711-62BA-97A5-F4229810A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675" y="1172636"/>
            <a:ext cx="9269308" cy="960964"/>
          </a:xfrm>
        </p:spPr>
        <p:txBody>
          <a:bodyPr>
            <a:normAutofit fontScale="90000"/>
          </a:bodyPr>
          <a:lstStyle/>
          <a:p>
            <a:r>
              <a:rPr lang="ar-KW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عرف مفهوم التكامل الاقتصادي </a:t>
            </a:r>
            <a:endParaRPr lang="ar-SA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58AF7-4864-AA92-8BD1-1BBE9B7D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3467100" cy="76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1DC77-B910-D1EF-4A0F-52DB86957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5" t="36905" r="59445" b="22916"/>
          <a:stretch/>
        </p:blipFill>
        <p:spPr>
          <a:xfrm>
            <a:off x="4262241" y="2250500"/>
            <a:ext cx="7467600" cy="63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1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 2" descr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2605882"/>
            <a:ext cx="8826243" cy="6397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CC544B-DE3A-F630-96A3-D7A60D81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3438525" cy="7620000"/>
          </a:xfrm>
          <a:prstGeom prst="rect">
            <a:avLst/>
          </a:prstGeom>
        </p:spPr>
      </p:pic>
      <p:sp>
        <p:nvSpPr>
          <p:cNvPr id="3" name="٤-التكامل الاقتصادي بين الدول الاسلامية">
            <a:extLst>
              <a:ext uri="{FF2B5EF4-FFF2-40B4-BE49-F238E27FC236}">
                <a16:creationId xmlns:a16="http://schemas.microsoft.com/office/drawing/2014/main" id="{95D7F4FC-4E0C-6AEE-CCD5-3E20B22075E4}"/>
              </a:ext>
            </a:extLst>
          </p:cNvPr>
          <p:cNvSpPr txBox="1"/>
          <p:nvPr/>
        </p:nvSpPr>
        <p:spPr>
          <a:xfrm>
            <a:off x="2617334" y="585196"/>
            <a:ext cx="1000034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rtl="1">
              <a:defRPr sz="7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ar-KW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الفقرة ثم استخرج منها المشكلات التي تعاني منها البلدان النامية ( ص 100)</a:t>
            </a:r>
            <a:endParaRPr sz="6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FA7454-120C-880D-6FB0-EBBC93636F45}"/>
              </a:ext>
            </a:extLst>
          </p:cNvPr>
          <p:cNvCxnSpPr/>
          <p:nvPr/>
        </p:nvCxnSpPr>
        <p:spPr>
          <a:xfrm flipH="1">
            <a:off x="8441871" y="4278795"/>
            <a:ext cx="3265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A2E06-D0DB-AC1B-670D-12EC516E23F6}"/>
              </a:ext>
            </a:extLst>
          </p:cNvPr>
          <p:cNvCxnSpPr/>
          <p:nvPr/>
        </p:nvCxnSpPr>
        <p:spPr>
          <a:xfrm flipH="1">
            <a:off x="3630386" y="4278795"/>
            <a:ext cx="3265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A13CA1-19ED-9776-91EA-4B94FEC895DD}"/>
              </a:ext>
            </a:extLst>
          </p:cNvPr>
          <p:cNvCxnSpPr>
            <a:cxnSpLocks/>
          </p:cNvCxnSpPr>
          <p:nvPr/>
        </p:nvCxnSpPr>
        <p:spPr>
          <a:xfrm flipH="1">
            <a:off x="10352314" y="4708781"/>
            <a:ext cx="17852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D27E2C-B740-2F47-8027-4DC80817C81A}"/>
              </a:ext>
            </a:extLst>
          </p:cNvPr>
          <p:cNvCxnSpPr/>
          <p:nvPr/>
        </p:nvCxnSpPr>
        <p:spPr>
          <a:xfrm flipH="1">
            <a:off x="3630386" y="5296609"/>
            <a:ext cx="3265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E218707-1D36-0091-7049-08433A6449EA}"/>
              </a:ext>
            </a:extLst>
          </p:cNvPr>
          <p:cNvSpPr txBox="1"/>
          <p:nvPr/>
        </p:nvSpPr>
        <p:spPr>
          <a:xfrm>
            <a:off x="1273629" y="213636"/>
            <a:ext cx="11397341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التحديات الاقتصادية التي تواجه دول العالم الإسلامي :</a:t>
            </a:r>
            <a:endParaRPr lang="ar-SA" sz="5400" b="1" u="sng" dirty="0">
              <a:solidFill>
                <a:schemeClr val="tx1">
                  <a:lumMod val="85000"/>
                  <a:lumOff val="1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مربع نص 3">
            <a:extLst>
              <a:ext uri="{FF2B5EF4-FFF2-40B4-BE49-F238E27FC236}">
                <a16:creationId xmlns:a16="http://schemas.microsoft.com/office/drawing/2014/main" id="{5D2396D8-40F3-F768-48B2-4D297714F878}"/>
              </a:ext>
            </a:extLst>
          </p:cNvPr>
          <p:cNvSpPr txBox="1"/>
          <p:nvPr/>
        </p:nvSpPr>
        <p:spPr>
          <a:xfrm>
            <a:off x="8311243" y="1966236"/>
            <a:ext cx="4359727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الانفجار السكاني </a:t>
            </a:r>
            <a:endParaRPr lang="ar-SA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3">
            <a:extLst>
              <a:ext uri="{FF2B5EF4-FFF2-40B4-BE49-F238E27FC236}">
                <a16:creationId xmlns:a16="http://schemas.microsoft.com/office/drawing/2014/main" id="{9042FFE9-4554-4781-CFB8-12AD64B81C96}"/>
              </a:ext>
            </a:extLst>
          </p:cNvPr>
          <p:cNvSpPr txBox="1"/>
          <p:nvPr/>
        </p:nvSpPr>
        <p:spPr>
          <a:xfrm>
            <a:off x="4972961" y="3245126"/>
            <a:ext cx="4359727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الفقر </a:t>
            </a:r>
            <a:endParaRPr lang="ar-SA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3">
            <a:extLst>
              <a:ext uri="{FF2B5EF4-FFF2-40B4-BE49-F238E27FC236}">
                <a16:creationId xmlns:a16="http://schemas.microsoft.com/office/drawing/2014/main" id="{F2698334-2DE8-B497-A4A8-46B0D29F37AA}"/>
              </a:ext>
            </a:extLst>
          </p:cNvPr>
          <p:cNvSpPr txBox="1"/>
          <p:nvPr/>
        </p:nvSpPr>
        <p:spPr>
          <a:xfrm>
            <a:off x="2888007" y="4478802"/>
            <a:ext cx="6085112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العولمة الاقتصادية</a:t>
            </a:r>
            <a:endParaRPr lang="ar-SA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3">
            <a:extLst>
              <a:ext uri="{FF2B5EF4-FFF2-40B4-BE49-F238E27FC236}">
                <a16:creationId xmlns:a16="http://schemas.microsoft.com/office/drawing/2014/main" id="{59EE88D7-2882-A271-A11A-13D1F5E97041}"/>
              </a:ext>
            </a:extLst>
          </p:cNvPr>
          <p:cNvSpPr txBox="1"/>
          <p:nvPr/>
        </p:nvSpPr>
        <p:spPr>
          <a:xfrm>
            <a:off x="2685142" y="5943600"/>
            <a:ext cx="5228771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4- التكامل الاقتصادي</a:t>
            </a:r>
            <a:endParaRPr lang="ar-SA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A19DC-22C7-DA44-81CC-BB392163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8" y="2133600"/>
            <a:ext cx="3438525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٤-التكامل الاقتصادي بين الدول الاسلامية">
            <a:extLst>
              <a:ext uri="{FF2B5EF4-FFF2-40B4-BE49-F238E27FC236}">
                <a16:creationId xmlns:a16="http://schemas.microsoft.com/office/drawing/2014/main" id="{040569EA-EA2A-A5B5-FE18-C697F17FED67}"/>
              </a:ext>
            </a:extLst>
          </p:cNvPr>
          <p:cNvSpPr txBox="1"/>
          <p:nvPr/>
        </p:nvSpPr>
        <p:spPr>
          <a:xfrm>
            <a:off x="1621292" y="327458"/>
            <a:ext cx="1000034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rtl="1">
              <a:defRPr sz="7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ar-KW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والآن فلنتعرف على المفاهيم الجديدة </a:t>
            </a:r>
            <a:endParaRPr sz="6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2EE57-DF61-4A74-E105-5B043B23D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6" y="2072783"/>
            <a:ext cx="3467100" cy="76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05F1A2-98A1-6041-8ECA-8D59815F8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8" t="25693" r="66853" b="7961"/>
          <a:stretch/>
        </p:blipFill>
        <p:spPr>
          <a:xfrm>
            <a:off x="5306786" y="1937259"/>
            <a:ext cx="4914900" cy="74888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9CB62C-668A-FE52-6E54-785F6B27271E}"/>
              </a:ext>
            </a:extLst>
          </p:cNvPr>
          <p:cNvCxnSpPr>
            <a:cxnSpLocks/>
          </p:cNvCxnSpPr>
          <p:nvPr/>
        </p:nvCxnSpPr>
        <p:spPr>
          <a:xfrm flipH="1">
            <a:off x="7287986" y="2645938"/>
            <a:ext cx="18723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385AE1-E4AD-434F-1509-2C7CB90D290B}"/>
              </a:ext>
            </a:extLst>
          </p:cNvPr>
          <p:cNvCxnSpPr>
            <a:cxnSpLocks/>
          </p:cNvCxnSpPr>
          <p:nvPr/>
        </p:nvCxnSpPr>
        <p:spPr>
          <a:xfrm flipH="1">
            <a:off x="7141029" y="7892852"/>
            <a:ext cx="18723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AA66F7-5AD3-938C-125E-9CC46877D23D}"/>
              </a:ext>
            </a:extLst>
          </p:cNvPr>
          <p:cNvCxnSpPr>
            <a:cxnSpLocks/>
          </p:cNvCxnSpPr>
          <p:nvPr/>
        </p:nvCxnSpPr>
        <p:spPr>
          <a:xfrm flipH="1">
            <a:off x="7287986" y="5073452"/>
            <a:ext cx="18723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6A548E0-BD05-4C0E-9826-FB54374A5963-L0-001.png" descr="D6A548E0-BD05-4C0E-9826-FB54374A5963-L0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66" y="6064749"/>
            <a:ext cx="3526971" cy="34920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17" name="7C9E251D-0004-4E1A-8436-EBD3D545C0EE-L0-001.png" descr="7C9E251D-0004-4E1A-8436-EBD3D545C0EE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485" y="5681533"/>
            <a:ext cx="3347105" cy="37455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B886C-0792-3C94-B64B-19F7B0D81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2" y="2955470"/>
            <a:ext cx="2552700" cy="6798129"/>
          </a:xfrm>
          <a:prstGeom prst="rect">
            <a:avLst/>
          </a:prstGeom>
        </p:spPr>
      </p:pic>
      <p:sp>
        <p:nvSpPr>
          <p:cNvPr id="4" name="٤-التكامل الاقتصادي بين الدول الاسلامية">
            <a:extLst>
              <a:ext uri="{FF2B5EF4-FFF2-40B4-BE49-F238E27FC236}">
                <a16:creationId xmlns:a16="http://schemas.microsoft.com/office/drawing/2014/main" id="{D59DD51A-FFE5-2DEA-872A-EAF91587A34B}"/>
              </a:ext>
            </a:extLst>
          </p:cNvPr>
          <p:cNvSpPr txBox="1"/>
          <p:nvPr/>
        </p:nvSpPr>
        <p:spPr>
          <a:xfrm>
            <a:off x="267266" y="487583"/>
            <a:ext cx="1247026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rtl="1">
              <a:defRPr sz="7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ar-KW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برأيك هل تعاني دول الخليج العربية من انخفاض الدخل القومي ؟</a:t>
            </a:r>
            <a:endParaRPr sz="4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٤-التكامل الاقتصادي بين الدول الاسلامية">
            <a:extLst>
              <a:ext uri="{FF2B5EF4-FFF2-40B4-BE49-F238E27FC236}">
                <a16:creationId xmlns:a16="http://schemas.microsoft.com/office/drawing/2014/main" id="{F4A59066-24D9-068D-A4E8-A682DABCFA2D}"/>
              </a:ext>
            </a:extLst>
          </p:cNvPr>
          <p:cNvSpPr txBox="1"/>
          <p:nvPr/>
        </p:nvSpPr>
        <p:spPr>
          <a:xfrm>
            <a:off x="268512" y="1774695"/>
            <a:ext cx="1273628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rtl="1">
              <a:defRPr sz="7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ar-KW" sz="60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. وذلك بسبب نعمة وجود النفط نحمد الله على وجوده</a:t>
            </a:r>
            <a:endParaRPr sz="60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06286858-B435-46B5-ABB1-D67ED1475FF9-L0-001.png" descr="06286858-B435-46B5-ABB1-D67ED1475FF9-L0-001.png"/>
          <p:cNvPicPr>
            <a:picLocks noChangeAspect="1"/>
          </p:cNvPicPr>
          <p:nvPr/>
        </p:nvPicPr>
        <p:blipFill>
          <a:blip r:embed="rId2"/>
          <a:srcRect l="11442" t="11922" r="11442" b="39619"/>
          <a:stretch>
            <a:fillRect/>
          </a:stretch>
        </p:blipFill>
        <p:spPr>
          <a:xfrm>
            <a:off x="1032072" y="293488"/>
            <a:ext cx="10940509" cy="91665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٤-التكامل الاقتصادي بين الدول الاسلامية">
            <a:extLst>
              <a:ext uri="{FF2B5EF4-FFF2-40B4-BE49-F238E27FC236}">
                <a16:creationId xmlns:a16="http://schemas.microsoft.com/office/drawing/2014/main" id="{3864434E-F8DD-A85C-44EE-9707528B1F1A}"/>
              </a:ext>
            </a:extLst>
          </p:cNvPr>
          <p:cNvSpPr txBox="1"/>
          <p:nvPr/>
        </p:nvSpPr>
        <p:spPr>
          <a:xfrm>
            <a:off x="6209621" y="8315300"/>
            <a:ext cx="241186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rtl="1">
              <a:defRPr sz="7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النفط </a:t>
            </a:r>
            <a:endParaRPr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٤-التكامل الاقتصادي بين الدول الاسلامية">
            <a:extLst>
              <a:ext uri="{FF2B5EF4-FFF2-40B4-BE49-F238E27FC236}">
                <a16:creationId xmlns:a16="http://schemas.microsoft.com/office/drawing/2014/main" id="{73072514-8D46-EF27-E91D-7D1BF1C3CE6C}"/>
              </a:ext>
            </a:extLst>
          </p:cNvPr>
          <p:cNvSpPr txBox="1"/>
          <p:nvPr/>
        </p:nvSpPr>
        <p:spPr>
          <a:xfrm>
            <a:off x="2230892" y="8315299"/>
            <a:ext cx="241186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rtl="1">
              <a:defRPr sz="7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الثروة المائية  </a:t>
            </a:r>
            <a:endParaRPr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71AABE-8DFA-4D1A-B6B6-2521BCDAE4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SA" sz="9600" b="1" dirty="0"/>
              <a:t>تم بحمد الله</a:t>
            </a:r>
          </a:p>
        </p:txBody>
      </p:sp>
    </p:spTree>
    <p:extLst>
      <p:ext uri="{BB962C8B-B14F-4D97-AF65-F5344CB8AC3E}">
        <p14:creationId xmlns:p14="http://schemas.microsoft.com/office/powerpoint/2010/main" val="10290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E218707-1D36-0091-7049-08433A6449EA}"/>
              </a:ext>
            </a:extLst>
          </p:cNvPr>
          <p:cNvSpPr txBox="1"/>
          <p:nvPr/>
        </p:nvSpPr>
        <p:spPr>
          <a:xfrm>
            <a:off x="1273629" y="213636"/>
            <a:ext cx="11397341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أولاُ : عرف مفهوم الانفجار السكاني :</a:t>
            </a:r>
            <a:endParaRPr lang="ar-SA" sz="5400" b="1" u="sng" dirty="0">
              <a:solidFill>
                <a:schemeClr val="tx1">
                  <a:lumMod val="85000"/>
                  <a:lumOff val="1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A19DC-22C7-DA44-81CC-BB392163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8" y="2133600"/>
            <a:ext cx="3438525" cy="7620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2F0C64B-51E7-E8D4-4C29-1A9BA199AE0E}"/>
              </a:ext>
            </a:extLst>
          </p:cNvPr>
          <p:cNvGrpSpPr/>
          <p:nvPr/>
        </p:nvGrpSpPr>
        <p:grpSpPr>
          <a:xfrm>
            <a:off x="2530930" y="2133600"/>
            <a:ext cx="8993412" cy="6436755"/>
            <a:chOff x="2530930" y="2133600"/>
            <a:chExt cx="8993412" cy="6436755"/>
          </a:xfrm>
        </p:grpSpPr>
        <p:sp>
          <p:nvSpPr>
            <p:cNvPr id="7" name="مربع نص 3">
              <a:extLst>
                <a:ext uri="{FF2B5EF4-FFF2-40B4-BE49-F238E27FC236}">
                  <a16:creationId xmlns:a16="http://schemas.microsoft.com/office/drawing/2014/main" id="{59EE88D7-2882-A271-A11A-13D1F5E97041}"/>
                </a:ext>
              </a:extLst>
            </p:cNvPr>
            <p:cNvSpPr txBox="1"/>
            <p:nvPr/>
          </p:nvSpPr>
          <p:spPr>
            <a:xfrm>
              <a:off x="2530930" y="2133600"/>
              <a:ext cx="8834362" cy="12349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defTabSz="487695" rtl="1">
                <a:lnSpc>
                  <a:spcPct val="150000"/>
                </a:lnSpc>
              </a:pPr>
              <a:r>
                <a:rPr lang="ar-KW" sz="5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هو الزيادة الكبيرة في أعداد السكان </a:t>
              </a:r>
              <a:endParaRPr lang="ar-SA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9" name="Picture 8" descr="A group of people in the shape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F6202B23-69BE-1243-D39B-AE35CC0D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362" y="4199741"/>
              <a:ext cx="7769980" cy="4370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057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E218707-1D36-0091-7049-08433A6449EA}"/>
              </a:ext>
            </a:extLst>
          </p:cNvPr>
          <p:cNvSpPr txBox="1"/>
          <p:nvPr/>
        </p:nvSpPr>
        <p:spPr>
          <a:xfrm>
            <a:off x="1273629" y="213636"/>
            <a:ext cx="11397341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ثانيا  : علل – الانفجار السكاني( ص 95 )  </a:t>
            </a:r>
            <a:endParaRPr lang="ar-SA" sz="5400" b="1" u="sng" dirty="0">
              <a:solidFill>
                <a:schemeClr val="tx1">
                  <a:lumMod val="85000"/>
                  <a:lumOff val="1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F303C-102D-E1F5-1BE4-C1FCB718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1540"/>
            <a:ext cx="2106386" cy="6662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E45B96-4385-FD1C-B3DC-521354B47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39" t="44718" r="30517" b="12499"/>
          <a:stretch/>
        </p:blipFill>
        <p:spPr>
          <a:xfrm>
            <a:off x="1750350" y="1779811"/>
            <a:ext cx="11254450" cy="66620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E3B506-7C6A-8017-0C86-C937AD9F4F66}"/>
              </a:ext>
            </a:extLst>
          </p:cNvPr>
          <p:cNvCxnSpPr/>
          <p:nvPr/>
        </p:nvCxnSpPr>
        <p:spPr>
          <a:xfrm flipH="1">
            <a:off x="6351814" y="2775496"/>
            <a:ext cx="127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B8311A-FCAC-D400-435C-60C63711BD61}"/>
              </a:ext>
            </a:extLst>
          </p:cNvPr>
          <p:cNvCxnSpPr/>
          <p:nvPr/>
        </p:nvCxnSpPr>
        <p:spPr>
          <a:xfrm flipH="1">
            <a:off x="10938330" y="3336109"/>
            <a:ext cx="127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3">
            <a:extLst>
              <a:ext uri="{FF2B5EF4-FFF2-40B4-BE49-F238E27FC236}">
                <a16:creationId xmlns:a16="http://schemas.microsoft.com/office/drawing/2014/main" id="{59EE88D7-2882-A271-A11A-13D1F5E97041}"/>
              </a:ext>
            </a:extLst>
          </p:cNvPr>
          <p:cNvSpPr txBox="1"/>
          <p:nvPr/>
        </p:nvSpPr>
        <p:spPr>
          <a:xfrm>
            <a:off x="6132283" y="6611878"/>
            <a:ext cx="6652986" cy="1361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النتائج </a:t>
            </a:r>
            <a:r>
              <a:rPr lang="ar-KW" sz="6000" b="1" dirty="0" err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المترتبه</a:t>
            </a:r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عنه :  </a:t>
            </a:r>
            <a:endParaRPr lang="ar-SA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185595-441B-DEA8-C55C-47A956FEC9AB}"/>
              </a:ext>
            </a:extLst>
          </p:cNvPr>
          <p:cNvCxnSpPr/>
          <p:nvPr/>
        </p:nvCxnSpPr>
        <p:spPr>
          <a:xfrm flipH="1">
            <a:off x="6483134" y="5741852"/>
            <a:ext cx="127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9BE781-901D-E346-4D40-0EF0C8EDBF19}"/>
              </a:ext>
            </a:extLst>
          </p:cNvPr>
          <p:cNvGrpSpPr/>
          <p:nvPr/>
        </p:nvGrpSpPr>
        <p:grpSpPr>
          <a:xfrm>
            <a:off x="9950454" y="6237511"/>
            <a:ext cx="2257876" cy="914403"/>
            <a:chOff x="9950454" y="6237511"/>
            <a:chExt cx="2257876" cy="91440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6100A8-B723-157D-2757-C0959E2FD0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0454" y="6237511"/>
              <a:ext cx="225787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72508B-654D-A531-86D5-B9846F971037}"/>
                </a:ext>
              </a:extLst>
            </p:cNvPr>
            <p:cNvCxnSpPr/>
            <p:nvPr/>
          </p:nvCxnSpPr>
          <p:spPr>
            <a:xfrm flipV="1">
              <a:off x="10629900" y="6422569"/>
              <a:ext cx="0" cy="72934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4A3737-C313-28E2-22D1-571599DD7CE6}"/>
              </a:ext>
            </a:extLst>
          </p:cNvPr>
          <p:cNvCxnSpPr/>
          <p:nvPr/>
        </p:nvCxnSpPr>
        <p:spPr>
          <a:xfrm flipV="1">
            <a:off x="7074591" y="6057896"/>
            <a:ext cx="0" cy="7293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54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905B71-888B-1E76-C2A8-5BAB8934E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5" t="13402" r="20575" b="24220"/>
          <a:stretch/>
        </p:blipFill>
        <p:spPr>
          <a:xfrm>
            <a:off x="-94343" y="0"/>
            <a:ext cx="13362866" cy="987159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E218707-1D36-0091-7049-08433A6449EA}"/>
              </a:ext>
            </a:extLst>
          </p:cNvPr>
          <p:cNvSpPr txBox="1"/>
          <p:nvPr/>
        </p:nvSpPr>
        <p:spPr>
          <a:xfrm>
            <a:off x="1469573" y="1895479"/>
            <a:ext cx="9753796" cy="27853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87695" rtl="1">
              <a:lnSpc>
                <a:spcPct val="150000"/>
              </a:lnSpc>
            </a:pP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عمل مدن سكنية جديدة بعيدة عن المدن المكتظة بالسكان</a:t>
            </a:r>
          </a:p>
          <a:p>
            <a:pPr algn="r" defTabSz="487695" rtl="1">
              <a:lnSpc>
                <a:spcPct val="150000"/>
              </a:lnSpc>
            </a:pP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تشجيع السكان على الانتقال للمدن القليلة الكثافة</a:t>
            </a:r>
          </a:p>
          <a:p>
            <a:pPr algn="r" defTabSz="487695" rtl="1">
              <a:lnSpc>
                <a:spcPct val="150000"/>
              </a:lnSpc>
            </a:pP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تنوع مصادر الدخل وتوفير فرص العمل</a:t>
            </a:r>
          </a:p>
        </p:txBody>
      </p:sp>
    </p:spTree>
    <p:extLst>
      <p:ext uri="{BB962C8B-B14F-4D97-AF65-F5344CB8AC3E}">
        <p14:creationId xmlns:p14="http://schemas.microsoft.com/office/powerpoint/2010/main" val="1069271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6">
            <a:extLst>
              <a:ext uri="{FF2B5EF4-FFF2-40B4-BE49-F238E27FC236}">
                <a16:creationId xmlns:a16="http://schemas.microsoft.com/office/drawing/2014/main" id="{8C5AD93F-58FD-4A24-BBF8-C3EE50E63A8E}"/>
              </a:ext>
            </a:extLst>
          </p:cNvPr>
          <p:cNvSpPr/>
          <p:nvPr/>
        </p:nvSpPr>
        <p:spPr>
          <a:xfrm>
            <a:off x="551047" y="3303497"/>
            <a:ext cx="5539015" cy="4354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spc="53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فرق بين </a:t>
            </a:r>
          </a:p>
          <a:p>
            <a:pPr algn="ctr"/>
            <a:r>
              <a:rPr lang="ar-KW" sz="6000" b="1" spc="53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مفهوم الفقر</a:t>
            </a:r>
          </a:p>
          <a:p>
            <a:pPr algn="ctr"/>
            <a:r>
              <a:rPr lang="ar-KW" sz="6000" b="1" spc="53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وخط الفقر </a:t>
            </a:r>
          </a:p>
          <a:p>
            <a:pPr algn="ctr"/>
            <a:endParaRPr lang="ar-KW" sz="1600" b="1" spc="53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KW" sz="6000" b="1" spc="53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(96 )</a:t>
            </a:r>
            <a:endParaRPr lang="ar-KW" sz="6000" b="1" dirty="0">
              <a:solidFill>
                <a:schemeClr val="tx1">
                  <a:lumMod val="85000"/>
                  <a:lumOff val="1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74" name="Picture 2" descr="كتاب الاجتماعيات الصف الثامن الفصل الاول | مدرستي الكويتية">
            <a:extLst>
              <a:ext uri="{FF2B5EF4-FFF2-40B4-BE49-F238E27FC236}">
                <a16:creationId xmlns:a16="http://schemas.microsoft.com/office/drawing/2014/main" id="{8FA67BE0-2F4F-D30F-0640-BD217EE5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39" y="1624350"/>
            <a:ext cx="5567680" cy="684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ع سهم إلى الأسفل 3">
            <a:extLst>
              <a:ext uri="{FF2B5EF4-FFF2-40B4-BE49-F238E27FC236}">
                <a16:creationId xmlns:a16="http://schemas.microsoft.com/office/drawing/2014/main" id="{E4BBD2BA-1C98-C40A-65ED-1815958ABF57}"/>
              </a:ext>
            </a:extLst>
          </p:cNvPr>
          <p:cNvSpPr/>
          <p:nvPr/>
        </p:nvSpPr>
        <p:spPr>
          <a:xfrm>
            <a:off x="4632960" y="388287"/>
            <a:ext cx="3951458" cy="1838179"/>
          </a:xfrm>
          <a:prstGeom prst="down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87695" rtl="1"/>
            <a:r>
              <a:rPr lang="ar-SA" sz="6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الفقر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AD7B3-4BFD-3DBF-9288-F9AE29841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18" t="46057" r="54297" b="15327"/>
          <a:stretch/>
        </p:blipFill>
        <p:spPr>
          <a:xfrm>
            <a:off x="2661557" y="2226466"/>
            <a:ext cx="8245929" cy="67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0EF1E0-2780-7AAB-EB22-017E91EC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dirty="0"/>
              <a:t> </a:t>
            </a:r>
          </a:p>
        </p:txBody>
      </p:sp>
      <p:sp>
        <p:nvSpPr>
          <p:cNvPr id="4" name="وسيلة شرح مع سهم إلى الأسفل 3">
            <a:extLst>
              <a:ext uri="{FF2B5EF4-FFF2-40B4-BE49-F238E27FC236}">
                <a16:creationId xmlns:a16="http://schemas.microsoft.com/office/drawing/2014/main" id="{E4BBD2BA-1C98-C40A-65ED-1815958ABF57}"/>
              </a:ext>
            </a:extLst>
          </p:cNvPr>
          <p:cNvSpPr/>
          <p:nvPr/>
        </p:nvSpPr>
        <p:spPr>
          <a:xfrm>
            <a:off x="4526671" y="879670"/>
            <a:ext cx="3951458" cy="1838179"/>
          </a:xfrm>
          <a:prstGeom prst="down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87695" rtl="1"/>
            <a:r>
              <a:rPr lang="ar-SA" sz="6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 الفقر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24ECF-FACA-0EE7-3B3C-1AD9DED6A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1" t="37798" r="54046" b="35863"/>
          <a:stretch/>
        </p:blipFill>
        <p:spPr>
          <a:xfrm>
            <a:off x="1987548" y="2898639"/>
            <a:ext cx="8507187" cy="59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7700" y="414532"/>
            <a:ext cx="8778240" cy="8423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KW" sz="6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بنغلاديش</a:t>
            </a:r>
            <a:r>
              <a:rPr lang="ar-KW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هي اعلى دولة في نسبة الفقر في دول العالم الاسلامي</a:t>
            </a:r>
            <a:r>
              <a: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endParaRPr lang="ar-KW" sz="6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194" name="Picture 2" descr="بنغلاديش - ويكيبيديا">
            <a:extLst>
              <a:ext uri="{FF2B5EF4-FFF2-40B4-BE49-F238E27FC236}">
                <a16:creationId xmlns:a16="http://schemas.microsoft.com/office/drawing/2014/main" id="{54FA12DF-1FFA-FFE4-B8D7-E5B20AC75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17" y="3057379"/>
            <a:ext cx="6544082" cy="4626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بنغلاديش الصاعدة تحيي الأمل والطموح والابتكار لإنهاء الفقر">
            <a:extLst>
              <a:ext uri="{FF2B5EF4-FFF2-40B4-BE49-F238E27FC236}">
                <a16:creationId xmlns:a16="http://schemas.microsoft.com/office/drawing/2014/main" id="{AFDA1976-5817-6CAB-6F1C-2A40117C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4488887"/>
            <a:ext cx="5741327" cy="4517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_15493112_TF10001073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93112_TF10001073" id="{9839FAE5-BE08-4C50-982D-67B30C0925F6}" vid="{2D2105C1-C16F-41E9-8EBA-12D6A80974E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7472E53-4C82-4425-B026-F93D21012692}">
  <we:reference id="wa104380907" version="3.1.0.0" store="en-US" storeType="OMEX"/>
  <we:alternateReferences>
    <we:reference id="wa104380907" version="3.1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</TotalTime>
  <Words>198</Words>
  <Application>Microsoft Office PowerPoint</Application>
  <PresentationFormat>Custom</PresentationFormat>
  <Paragraphs>39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Farah Regular</vt:lpstr>
      <vt:lpstr>Helvetica Neue</vt:lpstr>
      <vt:lpstr>Sakkal Majalla</vt:lpstr>
      <vt:lpstr>Tw Cen MT</vt:lpstr>
      <vt:lpstr>Office_15493112_TF10001073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أسباب الفقر في الدول الإسلامية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عرف مفهوم التكامل الاقتصادي </vt:lpstr>
      <vt:lpstr>PowerPoint Presentation</vt:lpstr>
      <vt:lpstr>PowerPoint Presentation</vt:lpstr>
      <vt:lpstr>PowerPoint Presentation</vt:lpstr>
      <vt:lpstr>PowerPoint Presentation</vt:lpstr>
      <vt:lpstr>تم بحمد الله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HANAN LDK</dc:creator>
  <cp:lastModifiedBy>HANAN LDK</cp:lastModifiedBy>
  <cp:revision>17</cp:revision>
  <dcterms:modified xsi:type="dcterms:W3CDTF">2023-06-12T05:17:29Z</dcterms:modified>
</cp:coreProperties>
</file>