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  <p:sldMasterId id="2147483846" r:id="rId2"/>
    <p:sldMasterId id="2147483921" r:id="rId3"/>
    <p:sldMasterId id="2147484053" r:id="rId4"/>
    <p:sldMasterId id="2147484066" r:id="rId5"/>
  </p:sldMasterIdLst>
  <p:notesMasterIdLst>
    <p:notesMasterId r:id="rId26"/>
  </p:notesMasterIdLst>
  <p:sldIdLst>
    <p:sldId id="308" r:id="rId6"/>
    <p:sldId id="305" r:id="rId7"/>
    <p:sldId id="309" r:id="rId8"/>
    <p:sldId id="298" r:id="rId9"/>
    <p:sldId id="437" r:id="rId10"/>
    <p:sldId id="1285" r:id="rId11"/>
    <p:sldId id="314" r:id="rId12"/>
    <p:sldId id="457" r:id="rId13"/>
    <p:sldId id="454" r:id="rId14"/>
    <p:sldId id="281" r:id="rId15"/>
    <p:sldId id="1225" r:id="rId16"/>
    <p:sldId id="264" r:id="rId17"/>
    <p:sldId id="1317" r:id="rId18"/>
    <p:sldId id="266" r:id="rId19"/>
    <p:sldId id="458" r:id="rId20"/>
    <p:sldId id="261" r:id="rId21"/>
    <p:sldId id="371" r:id="rId22"/>
    <p:sldId id="265" r:id="rId23"/>
    <p:sldId id="284" r:id="rId24"/>
    <p:sldId id="280" r:id="rId25"/>
  </p:sldIdLst>
  <p:sldSz cx="12192000" cy="6858000"/>
  <p:notesSz cx="6889750" cy="960755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94" autoAdjust="0"/>
    <p:restoredTop sz="83553" autoAdjust="0"/>
  </p:normalViewPr>
  <p:slideViewPr>
    <p:cSldViewPr snapToGrid="0">
      <p:cViewPr varScale="1">
        <p:scale>
          <a:sx n="69" d="100"/>
          <a:sy n="69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482046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482046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l">
              <a:defRPr sz="1200"/>
            </a:lvl1pPr>
          </a:lstStyle>
          <a:p>
            <a:fld id="{5504D1EB-21DB-4E47-982C-09E30DE86586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561975" y="1200150"/>
            <a:ext cx="5765800" cy="3243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975" y="4623634"/>
            <a:ext cx="5511800" cy="3782973"/>
          </a:xfrm>
          <a:prstGeom prst="rect">
            <a:avLst/>
          </a:prstGeom>
        </p:spPr>
        <p:txBody>
          <a:bodyPr vert="horz" lIns="94631" tIns="47316" rIns="94631" bIns="47316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04192" y="9125507"/>
            <a:ext cx="2985558" cy="482045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6" y="9125507"/>
            <a:ext cx="2985558" cy="482045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l">
              <a:defRPr sz="1200"/>
            </a:lvl1pPr>
          </a:lstStyle>
          <a:p>
            <a:fld id="{BEA27F43-9665-434C-A35C-AF81396C17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7223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4DC59-0793-40F8-9D31-F5C9140BAD44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7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2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495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718216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3498308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4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199022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538492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6149480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9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517127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9" y="987425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10592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02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7285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7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612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5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7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0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20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404995" y="1513409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28" y="1314085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94860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E2B461-837D-4B93-A3EA-FB8A3D33A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2598EC-8780-4F25-9EA4-4171563DB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2" y="6480015"/>
            <a:ext cx="120101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8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62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>
            <a:spLocks noGrp="1"/>
          </p:cNvSpPr>
          <p:nvPr>
            <p:ph type="pic" idx="21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477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53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>
            <a:spLocks noGrp="1"/>
          </p:cNvSpPr>
          <p:nvPr>
            <p:ph type="pic" idx="21"/>
          </p:nvPr>
        </p:nvSpPr>
        <p:spPr>
          <a:xfrm>
            <a:off x="2122289" y="431602"/>
            <a:ext cx="11626453" cy="58132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544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715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>
            <a:spLocks noGrp="1"/>
          </p:cNvSpPr>
          <p:nvPr>
            <p:ph type="pic" idx="21"/>
          </p:nvPr>
        </p:nvSpPr>
        <p:spPr>
          <a:xfrm>
            <a:off x="3830836" y="1818680"/>
            <a:ext cx="8840391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576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728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>
            <a:spLocks noGrp="1"/>
          </p:cNvSpPr>
          <p:nvPr>
            <p:ph type="pic" sz="quarter" idx="21"/>
          </p:nvPr>
        </p:nvSpPr>
        <p:spPr>
          <a:xfrm>
            <a:off x="6262688" y="3536156"/>
            <a:ext cx="5676326" cy="28396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صورة"/>
          <p:cNvSpPr>
            <a:spLocks noGrp="1"/>
          </p:cNvSpPr>
          <p:nvPr>
            <p:ph type="pic" sz="quarter" idx="22"/>
          </p:nvPr>
        </p:nvSpPr>
        <p:spPr>
          <a:xfrm>
            <a:off x="6096000" y="625079"/>
            <a:ext cx="5500688" cy="27503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صورة"/>
          <p:cNvSpPr>
            <a:spLocks noGrp="1"/>
          </p:cNvSpPr>
          <p:nvPr>
            <p:ph type="pic" idx="23"/>
          </p:nvPr>
        </p:nvSpPr>
        <p:spPr>
          <a:xfrm>
            <a:off x="-2226469" y="625078"/>
            <a:ext cx="11233547" cy="56167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761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0625" y="4454865"/>
            <a:ext cx="9810750" cy="3622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pPr rtl="0">
              <a:defRPr/>
            </a:pPr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190625" y="2979432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rtl="0">
              <a:defRPr/>
            </a:pPr>
            <a:r>
              <a:t>“Type a quote here.” </a:t>
            </a:r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835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02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>
            <a:spLocks noGrp="1"/>
          </p:cNvSpPr>
          <p:nvPr>
            <p:ph type="pic" idx="21"/>
          </p:nvPr>
        </p:nvSpPr>
        <p:spPr>
          <a:xfrm>
            <a:off x="-890487" y="0"/>
            <a:ext cx="13972974" cy="6991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567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487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xfrm>
            <a:off x="203201" y="1"/>
            <a:ext cx="7416800" cy="609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09600" y="762002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36531"/>
            <a:ext cx="282129" cy="275717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5685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67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31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82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57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30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74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9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623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8399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835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8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90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61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15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17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6643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8379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076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67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25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63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38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0065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295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808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58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2641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641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42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670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62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62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151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62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291036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04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21946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790131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9333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95939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203464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411665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4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66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217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0179365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012189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2247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960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0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32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296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578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497195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062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69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F984-47A2-95F4-594E-47D445594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D9790-0B85-564C-8D74-AC192142C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E1F4-9BE3-6B7B-1198-16FC7361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8AF91-E248-84EF-F9C7-2BE99B0C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0BE54-2BE3-6CF2-613B-C2469CFE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86460928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2A2FA5-85FF-497C-B37E-E5F09A376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B04F8B-275E-4818-816D-5219E620A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8AB0AB-12BD-4FDC-B01E-4ABB0B7D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644F-E13E-41F2-8242-3C24E7BB885A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53B027-7DD9-4564-8630-A0B65D3F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EFDC83-782D-4486-8DB1-E97E88A2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CA09-DA29-4436-B39E-ED2DC82E199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88616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F2AE03-6C20-4E8E-8029-49CC91BB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EAFE4C-9D3E-4B75-B149-EFAEDD4C3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31AA9A-52BB-490D-AF14-3EA15454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644F-E13E-41F2-8242-3C24E7BB885A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405ADF-D3E4-4CFB-B489-D7E8315C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B55EDF-B194-48FE-B313-81F244A4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CA09-DA29-4436-B39E-ED2DC82E199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788924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106C6C-ADC0-4057-B45A-055B6E69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A3E8BB-9AFA-499C-BEBB-90D50E99D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A28358-7E02-4B55-AE3A-E7796162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644F-E13E-41F2-8242-3C24E7BB885A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A4D86A1-4CCC-4308-8655-0C395617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79335D-CC5A-4EC9-B471-5E9CFD56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CA09-DA29-4436-B39E-ED2DC82E199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669229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B7F6B1-76E6-40F3-8503-EDC9964F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9C181F-E0BB-4258-AA0F-93F6133D3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1A1107D-6A15-4E09-90F6-8127DFD2D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CFE9704-477F-4E43-81C4-23D06D89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644F-E13E-41F2-8242-3C24E7BB885A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AD4D9F-7C2A-427E-BE8A-6AA728F8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1AC4879-128B-4B48-B145-1A5A20D6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CA09-DA29-4436-B39E-ED2DC82E199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338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002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D364B6-D6E5-463C-A490-FEAA3C3A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B864378-C4CA-455D-A114-7240DA57B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28B612-3852-4AF0-80AD-07B2898BB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84416B2-F115-4F48-A6C6-723356E75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B5A9828-AB46-4FFD-8F0B-1B45AEDD5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4C786D2-A3CD-49ED-BA12-4355AC6D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644F-E13E-41F2-8242-3C24E7BB885A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526C1AD-B344-4CF0-9F4B-C050506A1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5229678-6F02-4FB4-9BEE-A1FDFEDA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CA09-DA29-4436-B39E-ED2DC82E199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80323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A20EED-6080-4B4B-815A-42148671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5A7B548-E7EE-4409-9B65-871A3EC8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644F-E13E-41F2-8242-3C24E7BB885A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409DBD3-B047-4C89-A8A4-528CE5CC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A6A4211-83EC-464D-8AB3-790BC46F0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CA09-DA29-4436-B39E-ED2DC82E199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441392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566EAD0-1346-410F-9593-41B2B815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644F-E13E-41F2-8242-3C24E7BB885A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B7EAE9F-AB48-4C7E-B443-D3759675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B27E789-AADA-4F75-BAD2-6B26B348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CA09-DA29-4436-B39E-ED2DC82E199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842108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83758E-625F-43EB-92B3-9738C5A1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E1F0A6-1839-4A1C-9E6E-7F9ECA0D0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617635E-0F06-4F22-B1CE-2526813B9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7C1631A-7936-40F9-B45F-01BE7F0A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644F-E13E-41F2-8242-3C24E7BB885A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0878D8-95E6-48F7-B15E-07D3DCA4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28EFCF-B467-47C4-8FC7-E16891E5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CA09-DA29-4436-B39E-ED2DC82E199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159949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660C33-47BF-457A-B2BC-8B86A899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2685A11-A0B7-41F9-A81A-369DAB972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925D313-A915-4939-96B5-393DD9E95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C94C089-8A96-403B-AA3B-E06B750B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644F-E13E-41F2-8242-3C24E7BB885A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568959-4237-4C44-8982-7A5BC627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878B49-0468-41F6-B4AD-83512B14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CA09-DA29-4436-B39E-ED2DC82E199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56591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189461-FAB4-4B5D-9725-F3BEE1BF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2DE316A-598A-4DEF-AA24-D27D9CFCB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D429AD-CD0F-4EF9-8AAE-06D6C6A5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644F-E13E-41F2-8242-3C24E7BB885A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104FB5-A187-47CB-B9E0-D0F4561F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E33FE5-E761-415E-A952-93595500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CA09-DA29-4436-B39E-ED2DC82E199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752755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7F96130-B899-4918-AE16-3AA9637DC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9059974-AEF5-497D-A9F6-137FB3B6A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A986DCF-8905-4843-802D-98FCAC4D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644F-E13E-41F2-8242-3C24E7BB885A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66432F-7933-4903-A5C7-6CF89CD1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6D8CE7-4F0F-480A-B273-7ACA5117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CA09-DA29-4436-B39E-ED2DC82E199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448485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528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914400" y="1122363"/>
            <a:ext cx="103632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5041299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8853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slideLayout" Target="../slideLayouts/slideLayout71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42" Type="http://schemas.openxmlformats.org/officeDocument/2006/relationships/slideLayout" Target="../slideLayouts/slideLayout74.xml"/><Relationship Id="rId47" Type="http://schemas.openxmlformats.org/officeDocument/2006/relationships/slideLayout" Target="../slideLayouts/slideLayout79.xml"/><Relationship Id="rId50" Type="http://schemas.openxmlformats.org/officeDocument/2006/relationships/slideLayout" Target="../slideLayouts/slideLayout82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slideLayout" Target="../slideLayouts/slideLayout70.xml"/><Relationship Id="rId46" Type="http://schemas.openxmlformats.org/officeDocument/2006/relationships/slideLayout" Target="../slideLayouts/slideLayout78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73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40" Type="http://schemas.openxmlformats.org/officeDocument/2006/relationships/slideLayout" Target="../slideLayouts/slideLayout72.xml"/><Relationship Id="rId45" Type="http://schemas.openxmlformats.org/officeDocument/2006/relationships/slideLayout" Target="../slideLayouts/slideLayout77.xml"/><Relationship Id="rId53" Type="http://schemas.openxmlformats.org/officeDocument/2006/relationships/slideLayout" Target="../slideLayouts/slideLayout85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4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4" Type="http://schemas.openxmlformats.org/officeDocument/2006/relationships/slideLayout" Target="../slideLayouts/slideLayout76.xml"/><Relationship Id="rId52" Type="http://schemas.openxmlformats.org/officeDocument/2006/relationships/slideLayout" Target="../slideLayouts/slideLayout8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43" Type="http://schemas.openxmlformats.org/officeDocument/2006/relationships/slideLayout" Target="../slideLayouts/slideLayout75.xml"/><Relationship Id="rId48" Type="http://schemas.openxmlformats.org/officeDocument/2006/relationships/slideLayout" Target="../slideLayouts/slideLayout80.xml"/><Relationship Id="rId8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7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6" r:id="rId2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36531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410751"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17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61" r:id="rId11"/>
  </p:sldLayoutIdLst>
  <p:txStyles>
    <p:titleStyle>
      <a:lvl1pPr marL="0" marR="0" indent="0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321457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642915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964372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285829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607287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928744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2250201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2571659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60728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928744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22502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257165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8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  <p:sldLayoutId id="2147483945" r:id="rId24"/>
    <p:sldLayoutId id="214748394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3952" r:id="rId31"/>
    <p:sldLayoutId id="2147483953" r:id="rId32"/>
    <p:sldLayoutId id="2147483954" r:id="rId33"/>
    <p:sldLayoutId id="2147483955" r:id="rId34"/>
    <p:sldLayoutId id="2147483956" r:id="rId35"/>
    <p:sldLayoutId id="2147483957" r:id="rId36"/>
    <p:sldLayoutId id="2147483958" r:id="rId37"/>
    <p:sldLayoutId id="2147483959" r:id="rId38"/>
    <p:sldLayoutId id="2147483960" r:id="rId39"/>
    <p:sldLayoutId id="2147483961" r:id="rId40"/>
    <p:sldLayoutId id="2147483962" r:id="rId41"/>
    <p:sldLayoutId id="2147483963" r:id="rId42"/>
    <p:sldLayoutId id="2147483964" r:id="rId43"/>
    <p:sldLayoutId id="2147483965" r:id="rId44"/>
    <p:sldLayoutId id="2147483966" r:id="rId45"/>
    <p:sldLayoutId id="2147483967" r:id="rId46"/>
    <p:sldLayoutId id="2147483968" r:id="rId47"/>
    <p:sldLayoutId id="2147483969" r:id="rId48"/>
    <p:sldLayoutId id="2147483970" r:id="rId49"/>
    <p:sldLayoutId id="2147483971" r:id="rId50"/>
    <p:sldLayoutId id="2147483972" r:id="rId51"/>
    <p:sldLayoutId id="2147483973" r:id="rId52"/>
    <p:sldLayoutId id="2147483974" r:id="rId53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234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91">
          <p15:clr>
            <a:srgbClr val="F26B43"/>
          </p15:clr>
        </p15:guide>
        <p15:guide id="5" orient="horz" pos="640">
          <p15:clr>
            <a:srgbClr val="F26B43"/>
          </p15:clr>
        </p15:guide>
        <p15:guide id="6" orient="horz" pos="777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0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8ED4887-FD28-473A-9ED3-D633C1E1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15BD70-F67D-41EF-BDD7-9C71E30A4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96DD78-E481-4926-B148-AAEE2ABCB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0644F-E13E-41F2-8242-3C24E7BB885A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10208B-6556-4605-9CCD-ACD8E9601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7DC000-57D2-4E4A-A441-BCAA83CC6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CA09-DA29-4436-B39E-ED2DC82E199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4269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078727" y="6400415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617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</p:sldLayoutIdLst>
  <p:transition spd="med"/>
  <p:txStyles>
    <p:titleStyle>
      <a:lvl1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426856" y="1579779"/>
            <a:ext cx="4145144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109856" y="1901249"/>
            <a:ext cx="7573311" cy="2819400"/>
          </a:xfrm>
        </p:spPr>
        <p:txBody>
          <a:bodyPr anchor="ctr">
            <a:noAutofit/>
          </a:bodyPr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4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(11-2): مساحة شبه المنحرف</a:t>
            </a:r>
            <a:br>
              <a:rPr lang="ar-KW" sz="44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</a:br>
            <a:r>
              <a:rPr lang="ar-KW" sz="4400" dirty="0">
                <a:solidFill>
                  <a:srgbClr val="FF0000"/>
                </a:solidFill>
              </a:rPr>
              <a:t>                إ</a:t>
            </a:r>
            <a:r>
              <a:rPr lang="ar-SA" sz="4400" dirty="0">
                <a:solidFill>
                  <a:srgbClr val="FF0000"/>
                </a:solidFill>
              </a:rPr>
              <a:t>عداد </a:t>
            </a:r>
            <a:r>
              <a:rPr lang="ar-KW" sz="4400" dirty="0">
                <a:solidFill>
                  <a:srgbClr val="FF0000"/>
                </a:solidFill>
              </a:rPr>
              <a:t>المعلمة: أ</a:t>
            </a:r>
            <a:r>
              <a:rPr lang="ar-SA" sz="4400" dirty="0">
                <a:solidFill>
                  <a:srgbClr val="FF0000"/>
                </a:solidFill>
              </a:rPr>
              <a:t>/</a:t>
            </a:r>
            <a:r>
              <a:rPr lang="ar-KW" sz="4400" dirty="0" err="1">
                <a:solidFill>
                  <a:srgbClr val="FF0000"/>
                </a:solidFill>
              </a:rPr>
              <a:t>مريهان</a:t>
            </a:r>
            <a:r>
              <a:rPr lang="ar-KW" sz="4400" dirty="0">
                <a:solidFill>
                  <a:srgbClr val="FF0000"/>
                </a:solidFill>
              </a:rPr>
              <a:t> مصطفى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3EE48AF-87A5-481C-41D6-53C30777E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963" y="295849"/>
            <a:ext cx="1588074" cy="111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1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68AEF5ED-8E8E-4EB2-8D41-7A8ACCFA1B6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6082EFB0-A1C9-424D-849E-9B5CFB317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039"/>
            <a:stretch/>
          </p:blipFill>
          <p:spPr>
            <a:xfrm flipH="1">
              <a:off x="0" y="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AE9EDB42-992F-4520-AE32-C57702A6D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039"/>
            <a:stretch/>
          </p:blipFill>
          <p:spPr>
            <a:xfrm flipH="1">
              <a:off x="0" y="658633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61495180-7C46-43FF-A22D-B7F2EBE07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337"/>
            <a:stretch/>
          </p:blipFill>
          <p:spPr>
            <a:xfrm flipH="1">
              <a:off x="11867322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2BAD302E-1936-4602-BF3B-24A01D58E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337"/>
            <a:stretch/>
          </p:blipFill>
          <p:spPr>
            <a:xfrm flipH="1">
              <a:off x="0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06CD3A-99DA-4846-BBA0-417824A0B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7" t="49607" r="25375" b="45335"/>
          <a:stretch/>
        </p:blipFill>
        <p:spPr>
          <a:xfrm>
            <a:off x="7779026" y="5459895"/>
            <a:ext cx="1987827" cy="5963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00BE68A-47C1-4839-8B81-36AF1A423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95" t="19795" r="23499" b="75175"/>
          <a:stretch/>
        </p:blipFill>
        <p:spPr>
          <a:xfrm>
            <a:off x="9992138" y="639323"/>
            <a:ext cx="1553157" cy="59312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59A372A-C1D6-47B8-857A-67B975429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9" t="28084" r="54348" b="52135"/>
          <a:stretch/>
        </p:blipFill>
        <p:spPr>
          <a:xfrm>
            <a:off x="1245705" y="1762051"/>
            <a:ext cx="3220278" cy="189554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08FDA00-A7A8-4948-A556-0D3A03032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71" t="26342" r="23499" b="69556"/>
          <a:stretch/>
        </p:blipFill>
        <p:spPr>
          <a:xfrm>
            <a:off x="4817166" y="762000"/>
            <a:ext cx="5018600" cy="48370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680BD33-BB36-4D8C-892B-4F581B2A3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70" t="30670" r="25408" b="62475"/>
          <a:stretch/>
        </p:blipFill>
        <p:spPr>
          <a:xfrm>
            <a:off x="6785114" y="2001080"/>
            <a:ext cx="3087756" cy="808382"/>
          </a:xfrm>
          <a:prstGeom prst="rect">
            <a:avLst/>
          </a:prstGeom>
          <a:ln>
            <a:solidFill>
              <a:srgbClr val="F96523"/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729DFD4-CC1B-4A9B-8C24-F9A6E145A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89" t="37244" r="26545" b="55844"/>
          <a:stretch/>
        </p:blipFill>
        <p:spPr>
          <a:xfrm>
            <a:off x="6698973" y="3372679"/>
            <a:ext cx="3558209" cy="81500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13F9716-AE65-4EE7-9CEB-0CD3547B0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97" t="44437" r="25375" b="51011"/>
          <a:stretch/>
        </p:blipFill>
        <p:spPr>
          <a:xfrm>
            <a:off x="7189304" y="4538869"/>
            <a:ext cx="2941983" cy="53671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82BBCD8-16B2-43C8-AFF6-0ED82E6F1FF0}"/>
              </a:ext>
            </a:extLst>
          </p:cNvPr>
          <p:cNvSpPr txBox="1"/>
          <p:nvPr/>
        </p:nvSpPr>
        <p:spPr>
          <a:xfrm>
            <a:off x="9155548" y="3269640"/>
            <a:ext cx="4963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2484B63-23F3-4E81-80D5-5313D6AAF6FC}"/>
              </a:ext>
            </a:extLst>
          </p:cNvPr>
          <p:cNvSpPr txBox="1"/>
          <p:nvPr/>
        </p:nvSpPr>
        <p:spPr>
          <a:xfrm>
            <a:off x="8334860" y="3306652"/>
            <a:ext cx="4963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D60B0DC-512E-4168-A6F4-79ED97188FA6}"/>
              </a:ext>
            </a:extLst>
          </p:cNvPr>
          <p:cNvSpPr txBox="1"/>
          <p:nvPr/>
        </p:nvSpPr>
        <p:spPr>
          <a:xfrm>
            <a:off x="7004529" y="3353520"/>
            <a:ext cx="6008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E21B1D-CCD3-4B98-BED3-798D7A17344E}"/>
              </a:ext>
            </a:extLst>
          </p:cNvPr>
          <p:cNvSpPr txBox="1"/>
          <p:nvPr/>
        </p:nvSpPr>
        <p:spPr>
          <a:xfrm>
            <a:off x="8563365" y="4363538"/>
            <a:ext cx="7837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EA00CF8-A322-4DAF-ABEA-20C319043C64}"/>
              </a:ext>
            </a:extLst>
          </p:cNvPr>
          <p:cNvSpPr txBox="1"/>
          <p:nvPr/>
        </p:nvSpPr>
        <p:spPr>
          <a:xfrm>
            <a:off x="7362906" y="4360196"/>
            <a:ext cx="6008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8753DE9-2849-4DB1-9B0F-C9C0E3E03018}"/>
              </a:ext>
            </a:extLst>
          </p:cNvPr>
          <p:cNvSpPr txBox="1"/>
          <p:nvPr/>
        </p:nvSpPr>
        <p:spPr>
          <a:xfrm>
            <a:off x="6207886" y="5441687"/>
            <a:ext cx="265611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28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وحدة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مربعة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6B8CC4E1-126D-4E8B-AE28-26C7BA140A5F}"/>
              </a:ext>
            </a:extLst>
          </p:cNvPr>
          <p:cNvGrpSpPr/>
          <p:nvPr/>
        </p:nvGrpSpPr>
        <p:grpSpPr>
          <a:xfrm>
            <a:off x="689725" y="436913"/>
            <a:ext cx="1744394" cy="1223890"/>
            <a:chOff x="2519747" y="801858"/>
            <a:chExt cx="1744394" cy="1223890"/>
          </a:xfrm>
        </p:grpSpPr>
        <p:sp>
          <p:nvSpPr>
            <p:cNvPr id="20" name="قلب 19">
              <a:extLst>
                <a:ext uri="{FF2B5EF4-FFF2-40B4-BE49-F238E27FC236}">
                  <a16:creationId xmlns:a16="http://schemas.microsoft.com/office/drawing/2014/main" id="{08227566-1EC5-4288-8316-6E8A0CC3857E}"/>
                </a:ext>
              </a:extLst>
            </p:cNvPr>
            <p:cNvSpPr/>
            <p:nvPr/>
          </p:nvSpPr>
          <p:spPr>
            <a:xfrm>
              <a:off x="2827606" y="801858"/>
              <a:ext cx="1420837" cy="1223890"/>
            </a:xfrm>
            <a:prstGeom prst="heart">
              <a:avLst/>
            </a:prstGeom>
            <a:solidFill>
              <a:srgbClr val="F4AD7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1D83D699-FBD8-488D-BD45-020EE33EFB79}"/>
                </a:ext>
              </a:extLst>
            </p:cNvPr>
            <p:cNvSpPr txBox="1"/>
            <p:nvPr/>
          </p:nvSpPr>
          <p:spPr>
            <a:xfrm>
              <a:off x="2519747" y="975564"/>
              <a:ext cx="174439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ص189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4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D59BB5-2F64-1EBD-02AD-B4BC10A1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4229431"/>
            <a:ext cx="9884664" cy="731520"/>
          </a:xfrm>
        </p:spPr>
        <p:txBody>
          <a:bodyPr/>
          <a:lstStyle/>
          <a:p>
            <a:r>
              <a:rPr lang="ar-KW" dirty="0"/>
              <a:t>فاصل تعليمي</a:t>
            </a:r>
          </a:p>
        </p:txBody>
      </p:sp>
    </p:spTree>
    <p:extLst>
      <p:ext uri="{BB962C8B-B14F-4D97-AF65-F5344CB8AC3E}">
        <p14:creationId xmlns:p14="http://schemas.microsoft.com/office/powerpoint/2010/main" val="76275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Rectangle 4"/>
          <p:cNvGrpSpPr/>
          <p:nvPr/>
        </p:nvGrpSpPr>
        <p:grpSpPr>
          <a:xfrm>
            <a:off x="2368060" y="4645362"/>
            <a:ext cx="7455878" cy="1815880"/>
            <a:chOff x="0" y="479245"/>
            <a:chExt cx="7455876" cy="1815879"/>
          </a:xfrm>
        </p:grpSpPr>
        <p:sp>
          <p:nvSpPr>
            <p:cNvPr id="235" name="مستطيل"/>
            <p:cNvSpPr/>
            <p:nvPr/>
          </p:nvSpPr>
          <p:spPr>
            <a:xfrm>
              <a:off x="0" y="516747"/>
              <a:ext cx="7455876" cy="1740876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just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36" name="ابحث عني !…"/>
            <p:cNvSpPr txBox="1"/>
            <p:nvPr/>
          </p:nvSpPr>
          <p:spPr>
            <a:xfrm>
              <a:off x="45719" y="479245"/>
              <a:ext cx="7364437" cy="18158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1"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rPr kumimoji="0" sz="4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ابحث عني </a:t>
              </a:r>
              <a:r>
                <a:rPr kumimoji="0" sz="4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cs typeface="Calibri"/>
                  <a:sym typeface="Calibri"/>
                </a:rPr>
                <a:t>!</a:t>
              </a:r>
              <a:endParaRPr kumimoji="0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endParaRPr>
            </a:p>
            <a:p>
              <a:pPr marL="514350" marR="0" lvl="0" indent="-514350" algn="just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AutoNum type="arabicParenR"/>
                <a:tabLst/>
                <a:defRPr sz="3200" b="1"/>
              </a:pP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صغير الحجم					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2) 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ذهبي اللون</a:t>
              </a: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  <a:p>
              <a:pPr marL="0" marR="0" lvl="0" indent="0" algn="just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/>
              </a:pP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3) 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عالي الصوت					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4) 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شكله نصف كرة	</a:t>
              </a:r>
            </a:p>
          </p:txBody>
        </p:sp>
      </p:grpSp>
      <p:sp>
        <p:nvSpPr>
          <p:cNvPr id="238" name="Oval 5"/>
          <p:cNvSpPr/>
          <p:nvPr/>
        </p:nvSpPr>
        <p:spPr>
          <a:xfrm>
            <a:off x="3412747" y="2957618"/>
            <a:ext cx="739125" cy="942763"/>
          </a:xfrm>
          <a:prstGeom prst="ellipse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241" name="Rectangle: Rounded Corners 3">
            <a:hlinkClick r:id="rId3" action="ppaction://hlinksldjump"/>
          </p:cNvPr>
          <p:cNvGrpSpPr/>
          <p:nvPr/>
        </p:nvGrpSpPr>
        <p:grpSpPr>
          <a:xfrm>
            <a:off x="8971723" y="96632"/>
            <a:ext cx="1457741" cy="707884"/>
            <a:chOff x="0" y="343130"/>
            <a:chExt cx="1457740" cy="707883"/>
          </a:xfrm>
        </p:grpSpPr>
        <p:sp>
          <p:nvSpPr>
            <p:cNvPr id="239" name="مستطيل مستدير الزوايا"/>
            <p:cNvSpPr/>
            <p:nvPr/>
          </p:nvSpPr>
          <p:spPr>
            <a:xfrm>
              <a:off x="0" y="405523"/>
              <a:ext cx="1457740" cy="5830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1"/>
              </a:pPr>
              <a:endParaRPr kumimoji="0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40" name="العودة"/>
            <p:cNvSpPr txBox="1"/>
            <p:nvPr/>
          </p:nvSpPr>
          <p:spPr>
            <a:xfrm>
              <a:off x="80533" y="343130"/>
              <a:ext cx="1296673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Helvetica"/>
                  <a:sym typeface="Calibri"/>
                </a:rPr>
                <a:t>العودة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Rectangle 4"/>
          <p:cNvGrpSpPr/>
          <p:nvPr/>
        </p:nvGrpSpPr>
        <p:grpSpPr>
          <a:xfrm>
            <a:off x="2128219" y="163304"/>
            <a:ext cx="7455877" cy="1815880"/>
            <a:chOff x="0" y="172588"/>
            <a:chExt cx="7455876" cy="1815878"/>
          </a:xfrm>
        </p:grpSpPr>
        <p:sp>
          <p:nvSpPr>
            <p:cNvPr id="243" name="مستطيل"/>
            <p:cNvSpPr/>
            <p:nvPr/>
          </p:nvSpPr>
          <p:spPr>
            <a:xfrm>
              <a:off x="0" y="210089"/>
              <a:ext cx="7455876" cy="1740876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just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44" name="ابحث عني !…"/>
            <p:cNvSpPr txBox="1"/>
            <p:nvPr/>
          </p:nvSpPr>
          <p:spPr>
            <a:xfrm>
              <a:off x="45719" y="172588"/>
              <a:ext cx="7364437" cy="1815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1"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rPr kumimoji="0" sz="4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ابحث عني </a:t>
              </a:r>
              <a:r>
                <a:rPr kumimoji="0" sz="4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cs typeface="Calibri"/>
                  <a:sym typeface="Calibri"/>
                </a:rPr>
                <a:t>!</a:t>
              </a:r>
              <a:endParaRPr kumimoji="0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endParaRPr>
            </a:p>
            <a:p>
              <a:pPr marL="514350" marR="0" lvl="0" indent="-514350" algn="just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AutoNum type="arabicParenR"/>
                <a:tabLst/>
                <a:defRPr sz="3200" b="1"/>
              </a:pP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مستطيلة الشكل				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2) 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كبيرة الحجم</a:t>
              </a: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  <a:p>
              <a:pPr marL="0" marR="0" lvl="0" indent="0" algn="just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/>
              </a:pP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3) 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حمراء اللون					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4) 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ناعمة الملمس	</a:t>
              </a:r>
            </a:p>
          </p:txBody>
        </p:sp>
      </p:grpSp>
      <p:sp>
        <p:nvSpPr>
          <p:cNvPr id="246" name="Oval 5"/>
          <p:cNvSpPr/>
          <p:nvPr/>
        </p:nvSpPr>
        <p:spPr>
          <a:xfrm>
            <a:off x="7102178" y="4715140"/>
            <a:ext cx="1327245" cy="1740877"/>
          </a:xfrm>
          <a:prstGeom prst="ellipse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249" name="Rectangle: Rounded Corners 3">
            <a:hlinkClick r:id="rId3" action="ppaction://hlinksldjump"/>
          </p:cNvPr>
          <p:cNvGrpSpPr/>
          <p:nvPr/>
        </p:nvGrpSpPr>
        <p:grpSpPr>
          <a:xfrm>
            <a:off x="8971723" y="96632"/>
            <a:ext cx="1457741" cy="707884"/>
            <a:chOff x="0" y="343130"/>
            <a:chExt cx="1457740" cy="707883"/>
          </a:xfrm>
        </p:grpSpPr>
        <p:sp>
          <p:nvSpPr>
            <p:cNvPr id="247" name="مستطيل مستدير الزوايا"/>
            <p:cNvSpPr/>
            <p:nvPr/>
          </p:nvSpPr>
          <p:spPr>
            <a:xfrm>
              <a:off x="0" y="405523"/>
              <a:ext cx="1457740" cy="5830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1"/>
              </a:pPr>
              <a:endParaRPr kumimoji="0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48" name="العودة"/>
            <p:cNvSpPr txBox="1"/>
            <p:nvPr/>
          </p:nvSpPr>
          <p:spPr>
            <a:xfrm>
              <a:off x="80533" y="343130"/>
              <a:ext cx="1296673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Helvetica"/>
                  <a:sym typeface="Calibri"/>
                </a:rPr>
                <a:t>العودة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Rectangle 4"/>
          <p:cNvGrpSpPr/>
          <p:nvPr/>
        </p:nvGrpSpPr>
        <p:grpSpPr>
          <a:xfrm>
            <a:off x="2128219" y="163304"/>
            <a:ext cx="7455877" cy="1815880"/>
            <a:chOff x="0" y="172588"/>
            <a:chExt cx="7455876" cy="1815878"/>
          </a:xfrm>
        </p:grpSpPr>
        <p:sp>
          <p:nvSpPr>
            <p:cNvPr id="251" name="مستطيل"/>
            <p:cNvSpPr/>
            <p:nvPr/>
          </p:nvSpPr>
          <p:spPr>
            <a:xfrm>
              <a:off x="0" y="210089"/>
              <a:ext cx="7455876" cy="1740876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just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52" name="ابحث عني !…"/>
            <p:cNvSpPr txBox="1"/>
            <p:nvPr/>
          </p:nvSpPr>
          <p:spPr>
            <a:xfrm>
              <a:off x="45719" y="172588"/>
              <a:ext cx="7364437" cy="1815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1"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defRPr>
              </a:pPr>
              <a:r>
                <a:rPr kumimoji="0" sz="4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ابحث عني </a:t>
              </a:r>
              <a:r>
                <a:rPr kumimoji="0" sz="4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cs typeface="Calibri"/>
                  <a:sym typeface="Calibri"/>
                </a:rPr>
                <a:t>!</a:t>
              </a:r>
              <a:endParaRPr kumimoji="0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Calibri"/>
                <a:sym typeface="Calibri"/>
              </a:endParaRPr>
            </a:p>
            <a:p>
              <a:pPr marL="514350" marR="0" lvl="0" indent="-514350" algn="just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AutoNum type="arabicParenR"/>
                <a:tabLst/>
                <a:defRPr sz="3200" b="1"/>
              </a:pP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اسطوانية الشكل				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2) 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قاسية</a:t>
              </a: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  <a:p>
              <a:pPr marL="0" marR="0" lvl="0" indent="0" algn="just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/>
              </a:pP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3) 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صفراء اللون					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4) </a:t>
              </a:r>
              <a:r>
                <a: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j-ea"/>
                  <a:cs typeface="Helvetica"/>
                  <a:sym typeface="Helvetica"/>
                </a:rPr>
                <a:t>ناعمة الملمس	</a:t>
              </a:r>
            </a:p>
          </p:txBody>
        </p:sp>
      </p:grpSp>
      <p:sp>
        <p:nvSpPr>
          <p:cNvPr id="254" name="Oval 5"/>
          <p:cNvSpPr/>
          <p:nvPr/>
        </p:nvSpPr>
        <p:spPr>
          <a:xfrm>
            <a:off x="578856" y="5270571"/>
            <a:ext cx="1094284" cy="1184226"/>
          </a:xfrm>
          <a:prstGeom prst="ellipse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257" name="Rectangle: Rounded Corners 3">
            <a:hlinkClick r:id="rId3" action="ppaction://hlinksldjump"/>
          </p:cNvPr>
          <p:cNvGrpSpPr/>
          <p:nvPr/>
        </p:nvGrpSpPr>
        <p:grpSpPr>
          <a:xfrm>
            <a:off x="8971723" y="96632"/>
            <a:ext cx="1457741" cy="707884"/>
            <a:chOff x="0" y="343130"/>
            <a:chExt cx="1457740" cy="707883"/>
          </a:xfrm>
        </p:grpSpPr>
        <p:sp>
          <p:nvSpPr>
            <p:cNvPr id="255" name="مستطيل مستدير الزوايا"/>
            <p:cNvSpPr/>
            <p:nvPr/>
          </p:nvSpPr>
          <p:spPr>
            <a:xfrm>
              <a:off x="0" y="405523"/>
              <a:ext cx="1457740" cy="5830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1"/>
              </a:pPr>
              <a:endParaRPr kumimoji="0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56" name="العودة"/>
            <p:cNvSpPr txBox="1"/>
            <p:nvPr/>
          </p:nvSpPr>
          <p:spPr>
            <a:xfrm>
              <a:off x="80533" y="343130"/>
              <a:ext cx="1296673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Helvetica"/>
                  <a:sym typeface="Calibri"/>
                </a:rPr>
                <a:t>العودة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3944B534-5751-411B-A618-C6D8C3ED04A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329A863E-1645-48C1-9C51-13BF6FA54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039"/>
            <a:stretch/>
          </p:blipFill>
          <p:spPr>
            <a:xfrm flipH="1">
              <a:off x="0" y="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50" name="صورة 49">
              <a:extLst>
                <a:ext uri="{FF2B5EF4-FFF2-40B4-BE49-F238E27FC236}">
                  <a16:creationId xmlns:a16="http://schemas.microsoft.com/office/drawing/2014/main" id="{39E687C4-374C-4BF9-962C-C3192C457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039"/>
            <a:stretch/>
          </p:blipFill>
          <p:spPr>
            <a:xfrm flipH="1">
              <a:off x="0" y="658633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B64856DE-2414-4995-8059-EDB760C743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337"/>
            <a:stretch/>
          </p:blipFill>
          <p:spPr>
            <a:xfrm flipH="1">
              <a:off x="11867322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E6F37808-C4F0-45F2-9C16-314A030A5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337"/>
            <a:stretch/>
          </p:blipFill>
          <p:spPr>
            <a:xfrm flipH="1">
              <a:off x="0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922F7B32-D58B-4EFE-A6FF-FDBB1A05F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63" t="34585" r="23179" b="60858"/>
          <a:stretch/>
        </p:blipFill>
        <p:spPr>
          <a:xfrm>
            <a:off x="10098156" y="397565"/>
            <a:ext cx="1728652" cy="55659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203CD66-8575-46CC-A5BF-FA9AEBF08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55" t="40769" r="23179" b="54023"/>
          <a:stretch/>
        </p:blipFill>
        <p:spPr>
          <a:xfrm>
            <a:off x="3087756" y="583095"/>
            <a:ext cx="4988687" cy="63610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6632C92-05D4-412D-88B8-FAB59A5DD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09" t="69826" r="27894" b="26642"/>
          <a:stretch/>
        </p:blipFill>
        <p:spPr>
          <a:xfrm>
            <a:off x="10397826" y="4848330"/>
            <a:ext cx="737205" cy="5053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8AA9C3F-E1A1-4171-AE5B-9EB032412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49" t="60510" r="26290" b="32138"/>
          <a:stretch/>
        </p:blipFill>
        <p:spPr>
          <a:xfrm>
            <a:off x="7393644" y="3400039"/>
            <a:ext cx="3525079" cy="967408"/>
          </a:xfrm>
          <a:prstGeom prst="rect">
            <a:avLst/>
          </a:prstGeom>
          <a:ln>
            <a:solidFill>
              <a:srgbClr val="F96523"/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91FF1AE-9A01-4826-91B5-05DDC68C0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29" t="45706" r="23940" b="39540"/>
          <a:stretch/>
        </p:blipFill>
        <p:spPr>
          <a:xfrm>
            <a:off x="7580242" y="1212573"/>
            <a:ext cx="3564836" cy="194144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1DC461B-5E40-4257-BC43-BB6C88CD1F79}"/>
              </a:ext>
            </a:extLst>
          </p:cNvPr>
          <p:cNvSpPr txBox="1"/>
          <p:nvPr/>
        </p:nvSpPr>
        <p:spPr>
          <a:xfrm>
            <a:off x="8597406" y="4575940"/>
            <a:ext cx="7837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4AE6E5-FC78-48EC-BF5F-F881D7FE0DE6}"/>
              </a:ext>
            </a:extLst>
          </p:cNvPr>
          <p:cNvSpPr txBox="1"/>
          <p:nvPr/>
        </p:nvSpPr>
        <p:spPr>
          <a:xfrm>
            <a:off x="9803042" y="4575940"/>
            <a:ext cx="39188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792454E-EA9A-4AD4-8D93-0C43EBB09800}"/>
              </a:ext>
            </a:extLst>
          </p:cNvPr>
          <p:cNvSpPr txBox="1"/>
          <p:nvPr/>
        </p:nvSpPr>
        <p:spPr>
          <a:xfrm>
            <a:off x="9304296" y="4575940"/>
            <a:ext cx="4987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+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BFA3D3-8AA1-499A-B047-36321013CF6C}"/>
              </a:ext>
            </a:extLst>
          </p:cNvPr>
          <p:cNvSpPr txBox="1"/>
          <p:nvPr/>
        </p:nvSpPr>
        <p:spPr>
          <a:xfrm>
            <a:off x="7502243" y="4750344"/>
            <a:ext cx="7837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6DB4C71-80CD-4168-9948-5C462838ACB9}"/>
              </a:ext>
            </a:extLst>
          </p:cNvPr>
          <p:cNvSpPr txBox="1"/>
          <p:nvPr/>
        </p:nvSpPr>
        <p:spPr>
          <a:xfrm>
            <a:off x="6270023" y="5856797"/>
            <a:ext cx="238527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36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وحدة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مربعة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255B5FE-17DD-4F9D-A322-C7AC7A99BA4C}"/>
              </a:ext>
            </a:extLst>
          </p:cNvPr>
          <p:cNvSpPr txBox="1"/>
          <p:nvPr/>
        </p:nvSpPr>
        <p:spPr>
          <a:xfrm>
            <a:off x="8675723" y="5877632"/>
            <a:ext cx="4411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576D226-3F50-4F90-B3E6-403B30E7C57E}"/>
              </a:ext>
            </a:extLst>
          </p:cNvPr>
          <p:cNvSpPr txBox="1"/>
          <p:nvPr/>
        </p:nvSpPr>
        <p:spPr>
          <a:xfrm>
            <a:off x="10122725" y="5848250"/>
            <a:ext cx="4411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0B0C7AA-6679-4D0C-87BF-173B4D640E11}"/>
              </a:ext>
            </a:extLst>
          </p:cNvPr>
          <p:cNvSpPr txBox="1"/>
          <p:nvPr/>
        </p:nvSpPr>
        <p:spPr>
          <a:xfrm>
            <a:off x="9747646" y="5800357"/>
            <a:ext cx="4411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EF34AE0-1208-416B-82BF-ACAA838CDD51}"/>
              </a:ext>
            </a:extLst>
          </p:cNvPr>
          <p:cNvSpPr txBox="1"/>
          <p:nvPr/>
        </p:nvSpPr>
        <p:spPr>
          <a:xfrm>
            <a:off x="9343863" y="5856797"/>
            <a:ext cx="4411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82DB41B-9DC0-4C27-A9DF-3DD991B40686}"/>
              </a:ext>
            </a:extLst>
          </p:cNvPr>
          <p:cNvSpPr txBox="1"/>
          <p:nvPr/>
        </p:nvSpPr>
        <p:spPr>
          <a:xfrm>
            <a:off x="8192628" y="4738976"/>
            <a:ext cx="6521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×</a:t>
            </a: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740B284F-393F-412C-8F5B-D791F7FA19D9}"/>
              </a:ext>
            </a:extLst>
          </p:cNvPr>
          <p:cNvCxnSpPr>
            <a:cxnSpLocks/>
          </p:cNvCxnSpPr>
          <p:nvPr/>
        </p:nvCxnSpPr>
        <p:spPr>
          <a:xfrm flipH="1">
            <a:off x="9011264" y="5080284"/>
            <a:ext cx="1115321" cy="0"/>
          </a:xfrm>
          <a:prstGeom prst="line">
            <a:avLst/>
          </a:prstGeom>
          <a:ln w="34925">
            <a:solidFill>
              <a:srgbClr val="F96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FF268D5-F190-40BC-B4D1-BE48A8B2A098}"/>
              </a:ext>
            </a:extLst>
          </p:cNvPr>
          <p:cNvSpPr txBox="1"/>
          <p:nvPr/>
        </p:nvSpPr>
        <p:spPr>
          <a:xfrm>
            <a:off x="9021327" y="5015815"/>
            <a:ext cx="7837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BF97F314-D661-4FED-887E-896D8856D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09" t="69826" r="26262" b="26650"/>
          <a:stretch/>
        </p:blipFill>
        <p:spPr>
          <a:xfrm>
            <a:off x="10619052" y="6024395"/>
            <a:ext cx="1060175" cy="463826"/>
          </a:xfrm>
          <a:prstGeom prst="rect">
            <a:avLst/>
          </a:prstGeom>
        </p:spPr>
      </p:pic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45957E1-B6E3-4AB1-85AC-CC9351C3A3EE}"/>
              </a:ext>
            </a:extLst>
          </p:cNvPr>
          <p:cNvSpPr txBox="1"/>
          <p:nvPr/>
        </p:nvSpPr>
        <p:spPr>
          <a:xfrm>
            <a:off x="8216349" y="4585252"/>
            <a:ext cx="21601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      )</a:t>
            </a: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0EDE676-BB35-4B91-97E9-22527657E54A}"/>
              </a:ext>
            </a:extLst>
          </p:cNvPr>
          <p:cNvGrpSpPr/>
          <p:nvPr/>
        </p:nvGrpSpPr>
        <p:grpSpPr>
          <a:xfrm>
            <a:off x="204524" y="1536416"/>
            <a:ext cx="1744394" cy="1223890"/>
            <a:chOff x="2519747" y="801858"/>
            <a:chExt cx="1744394" cy="1223890"/>
          </a:xfrm>
        </p:grpSpPr>
        <p:sp>
          <p:nvSpPr>
            <p:cNvPr id="46" name="قلب 45">
              <a:extLst>
                <a:ext uri="{FF2B5EF4-FFF2-40B4-BE49-F238E27FC236}">
                  <a16:creationId xmlns:a16="http://schemas.microsoft.com/office/drawing/2014/main" id="{D2BBCC6F-2295-4575-A8C2-201A3B6867E1}"/>
                </a:ext>
              </a:extLst>
            </p:cNvPr>
            <p:cNvSpPr/>
            <p:nvPr/>
          </p:nvSpPr>
          <p:spPr>
            <a:xfrm>
              <a:off x="2827606" y="801858"/>
              <a:ext cx="1420837" cy="1223890"/>
            </a:xfrm>
            <a:prstGeom prst="heart">
              <a:avLst/>
            </a:prstGeom>
            <a:solidFill>
              <a:srgbClr val="F4AD7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3E0E2DEF-5011-4773-82F7-2688B1D7EC88}"/>
                </a:ext>
              </a:extLst>
            </p:cNvPr>
            <p:cNvSpPr txBox="1"/>
            <p:nvPr/>
          </p:nvSpPr>
          <p:spPr>
            <a:xfrm>
              <a:off x="2519747" y="935807"/>
              <a:ext cx="174439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ص189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1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5" grpId="0" animBg="1"/>
      <p:bldP spid="24" grpId="0"/>
      <p:bldP spid="25" grpId="0"/>
      <p:bldP spid="26" grpId="0"/>
      <p:bldP spid="27" grpId="0"/>
      <p:bldP spid="30" grpId="0"/>
      <p:bldP spid="34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صورة" descr="صورة"/>
          <p:cNvPicPr>
            <a:picLocks noChangeAspect="1"/>
          </p:cNvPicPr>
          <p:nvPr/>
        </p:nvPicPr>
        <p:blipFill>
          <a:blip r:embed="rId2"/>
          <a:srcRect r="87016"/>
          <a:stretch>
            <a:fillRect/>
          </a:stretch>
        </p:blipFill>
        <p:spPr>
          <a:xfrm>
            <a:off x="1216994" y="-116498"/>
            <a:ext cx="2292619" cy="709111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مستطيل مستدير الزوايا"/>
          <p:cNvSpPr/>
          <p:nvPr/>
        </p:nvSpPr>
        <p:spPr>
          <a:xfrm>
            <a:off x="4247991" y="1536960"/>
            <a:ext cx="4634927" cy="3263640"/>
          </a:xfrm>
          <a:prstGeom prst="roundRect">
            <a:avLst>
              <a:gd name="adj" fmla="val 17816"/>
            </a:avLst>
          </a:prstGeom>
          <a:solidFill>
            <a:srgbClr val="F5AE09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69" name="الموضوع"/>
          <p:cNvSpPr txBox="1"/>
          <p:nvPr/>
        </p:nvSpPr>
        <p:spPr>
          <a:xfrm>
            <a:off x="6096000" y="2312170"/>
            <a:ext cx="2564806" cy="1976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5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410751" rtl="0" hangingPunct="0">
              <a:defRPr/>
            </a:pPr>
            <a:r>
              <a:rPr lang="ar-KW" sz="6187" kern="0" dirty="0"/>
              <a:t>التقييم</a:t>
            </a:r>
          </a:p>
          <a:p>
            <a:pPr defTabSz="410751" rtl="0" hangingPunct="0">
              <a:defRPr/>
            </a:pPr>
            <a:r>
              <a:rPr lang="ar-KW" sz="6187" kern="0" dirty="0"/>
              <a:t> المختصر</a:t>
            </a:r>
            <a:endParaRPr sz="6187" kern="0" dirty="0"/>
          </a:p>
        </p:txBody>
      </p:sp>
      <p:sp>
        <p:nvSpPr>
          <p:cNvPr id="170" name="شكل"/>
          <p:cNvSpPr/>
          <p:nvPr/>
        </p:nvSpPr>
        <p:spPr>
          <a:xfrm>
            <a:off x="4877991" y="2462257"/>
            <a:ext cx="1377584" cy="1223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4" y="5127"/>
                </a:lnTo>
                <a:lnTo>
                  <a:pt x="10544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21081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AD825145-4B1E-418F-91F7-B38FA50FDB1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5" name="صورة 54">
              <a:extLst>
                <a:ext uri="{FF2B5EF4-FFF2-40B4-BE49-F238E27FC236}">
                  <a16:creationId xmlns:a16="http://schemas.microsoft.com/office/drawing/2014/main" id="{2C65CA9A-807E-4562-95C4-4606F2BF0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6039"/>
            <a:stretch/>
          </p:blipFill>
          <p:spPr>
            <a:xfrm flipH="1">
              <a:off x="0" y="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56" name="صورة 55">
              <a:extLst>
                <a:ext uri="{FF2B5EF4-FFF2-40B4-BE49-F238E27FC236}">
                  <a16:creationId xmlns:a16="http://schemas.microsoft.com/office/drawing/2014/main" id="{4A73BD4D-7A10-427B-8477-98CE717F4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6039"/>
            <a:stretch/>
          </p:blipFill>
          <p:spPr>
            <a:xfrm flipH="1">
              <a:off x="0" y="658633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2511E918-B223-4ECF-811D-81F16C854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7337"/>
            <a:stretch/>
          </p:blipFill>
          <p:spPr>
            <a:xfrm flipH="1">
              <a:off x="11867322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58" name="صورة 57">
              <a:extLst>
                <a:ext uri="{FF2B5EF4-FFF2-40B4-BE49-F238E27FC236}">
                  <a16:creationId xmlns:a16="http://schemas.microsoft.com/office/drawing/2014/main" id="{618C3BB0-2253-496C-B53F-253E3A941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7337"/>
            <a:stretch/>
          </p:blipFill>
          <p:spPr>
            <a:xfrm flipH="1">
              <a:off x="0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B8104786-2925-4628-91B6-369A8E070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1500" y="4318782"/>
            <a:ext cx="1170460" cy="1990578"/>
          </a:xfrm>
          <a:prstGeom prst="rect">
            <a:avLst/>
          </a:prstGeom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FC248F1C-37AA-4123-A474-F2C5F35DD303}"/>
              </a:ext>
            </a:extLst>
          </p:cNvPr>
          <p:cNvGrpSpPr/>
          <p:nvPr/>
        </p:nvGrpSpPr>
        <p:grpSpPr>
          <a:xfrm>
            <a:off x="8004517" y="351692"/>
            <a:ext cx="3873942" cy="835376"/>
            <a:chOff x="9856599" y="759656"/>
            <a:chExt cx="1476264" cy="787791"/>
          </a:xfrm>
          <a:solidFill>
            <a:srgbClr val="67D2D7"/>
          </a:solidFill>
        </p:grpSpPr>
        <p:sp>
          <p:nvSpPr>
            <p:cNvPr id="24" name="مستطيل: زوايا مستديرة 23">
              <a:extLst>
                <a:ext uri="{FF2B5EF4-FFF2-40B4-BE49-F238E27FC236}">
                  <a16:creationId xmlns:a16="http://schemas.microsoft.com/office/drawing/2014/main" id="{4F4AD464-75D3-47E2-9810-406B1000F1D5}"/>
                </a:ext>
              </a:extLst>
            </p:cNvPr>
            <p:cNvSpPr/>
            <p:nvPr/>
          </p:nvSpPr>
          <p:spPr>
            <a:xfrm>
              <a:off x="10006702" y="759656"/>
              <a:ext cx="1308048" cy="787791"/>
            </a:xfrm>
            <a:prstGeom prst="roundRect">
              <a:avLst/>
            </a:prstGeom>
            <a:solidFill>
              <a:srgbClr val="F4AD7C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916E3C12-32DE-4264-AE39-0E8AC1C6F68B}"/>
                </a:ext>
              </a:extLst>
            </p:cNvPr>
            <p:cNvSpPr txBox="1"/>
            <p:nvPr/>
          </p:nvSpPr>
          <p:spPr>
            <a:xfrm>
              <a:off x="9856599" y="811435"/>
              <a:ext cx="1476264" cy="7256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التقييم المختصر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C3A67602-97D3-40C9-A049-6B5CFF3E0861}"/>
              </a:ext>
            </a:extLst>
          </p:cNvPr>
          <p:cNvGrpSpPr/>
          <p:nvPr/>
        </p:nvGrpSpPr>
        <p:grpSpPr>
          <a:xfrm>
            <a:off x="212647" y="450166"/>
            <a:ext cx="1744394" cy="1223890"/>
            <a:chOff x="2519747" y="801858"/>
            <a:chExt cx="1744394" cy="1223890"/>
          </a:xfrm>
        </p:grpSpPr>
        <p:sp>
          <p:nvSpPr>
            <p:cNvPr id="34" name="قلب 33">
              <a:extLst>
                <a:ext uri="{FF2B5EF4-FFF2-40B4-BE49-F238E27FC236}">
                  <a16:creationId xmlns:a16="http://schemas.microsoft.com/office/drawing/2014/main" id="{B9185BF3-F696-42BC-84CD-FFF686CF52A4}"/>
                </a:ext>
              </a:extLst>
            </p:cNvPr>
            <p:cNvSpPr/>
            <p:nvPr/>
          </p:nvSpPr>
          <p:spPr>
            <a:xfrm>
              <a:off x="2827606" y="801858"/>
              <a:ext cx="1420837" cy="1223890"/>
            </a:xfrm>
            <a:prstGeom prst="heart">
              <a:avLst/>
            </a:prstGeom>
            <a:solidFill>
              <a:srgbClr val="F4AD7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8A6E374D-DC35-4408-ACB5-5BEA62F52FA1}"/>
                </a:ext>
              </a:extLst>
            </p:cNvPr>
            <p:cNvSpPr txBox="1"/>
            <p:nvPr/>
          </p:nvSpPr>
          <p:spPr>
            <a:xfrm>
              <a:off x="2519747" y="962312"/>
              <a:ext cx="174439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ص191 </a:t>
              </a:r>
            </a:p>
          </p:txBody>
        </p:sp>
      </p:grpSp>
      <p:pic>
        <p:nvPicPr>
          <p:cNvPr id="35" name="صورة 34">
            <a:extLst>
              <a:ext uri="{FF2B5EF4-FFF2-40B4-BE49-F238E27FC236}">
                <a16:creationId xmlns:a16="http://schemas.microsoft.com/office/drawing/2014/main" id="{1EC3CD94-981C-431C-B597-3390843ED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516" y="1349243"/>
            <a:ext cx="9418856" cy="119517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97F3C145-B20E-4942-BF50-FCC253813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4710" y="2587470"/>
            <a:ext cx="5610225" cy="1815784"/>
          </a:xfrm>
          <a:prstGeom prst="rect">
            <a:avLst/>
          </a:prstGeom>
        </p:spPr>
      </p:pic>
      <p:sp>
        <p:nvSpPr>
          <p:cNvPr id="37" name="مثلث قائم الزاوية 36">
            <a:extLst>
              <a:ext uri="{FF2B5EF4-FFF2-40B4-BE49-F238E27FC236}">
                <a16:creationId xmlns:a16="http://schemas.microsoft.com/office/drawing/2014/main" id="{5559A237-7742-41CC-B5F1-1F6058173E3B}"/>
              </a:ext>
            </a:extLst>
          </p:cNvPr>
          <p:cNvSpPr/>
          <p:nvPr/>
        </p:nvSpPr>
        <p:spPr>
          <a:xfrm rot="10800000">
            <a:off x="6642262" y="2990322"/>
            <a:ext cx="1139716" cy="1077687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ثلث قائم الزاوية 37">
            <a:extLst>
              <a:ext uri="{FF2B5EF4-FFF2-40B4-BE49-F238E27FC236}">
                <a16:creationId xmlns:a16="http://schemas.microsoft.com/office/drawing/2014/main" id="{5D7AAA8F-E500-448F-9E9F-EB0E6937B5B9}"/>
              </a:ext>
            </a:extLst>
          </p:cNvPr>
          <p:cNvSpPr/>
          <p:nvPr/>
        </p:nvSpPr>
        <p:spPr>
          <a:xfrm rot="10800000">
            <a:off x="4455956" y="2979149"/>
            <a:ext cx="1139716" cy="1077687"/>
          </a:xfrm>
          <a:prstGeom prst="rt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ثلث قائم الزاوية 38">
            <a:extLst>
              <a:ext uri="{FF2B5EF4-FFF2-40B4-BE49-F238E27FC236}">
                <a16:creationId xmlns:a16="http://schemas.microsoft.com/office/drawing/2014/main" id="{E39CDECC-E124-4707-81EF-6AEB7E9E8CE8}"/>
              </a:ext>
            </a:extLst>
          </p:cNvPr>
          <p:cNvSpPr/>
          <p:nvPr/>
        </p:nvSpPr>
        <p:spPr>
          <a:xfrm>
            <a:off x="6623092" y="2993511"/>
            <a:ext cx="1139716" cy="1077687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ثلث قائم الزاوية 46">
            <a:extLst>
              <a:ext uri="{FF2B5EF4-FFF2-40B4-BE49-F238E27FC236}">
                <a16:creationId xmlns:a16="http://schemas.microsoft.com/office/drawing/2014/main" id="{7AB6D156-DF77-40C1-9B02-8D2A71EEA6F2}"/>
              </a:ext>
            </a:extLst>
          </p:cNvPr>
          <p:cNvSpPr/>
          <p:nvPr/>
        </p:nvSpPr>
        <p:spPr>
          <a:xfrm rot="10800000">
            <a:off x="5591143" y="3005651"/>
            <a:ext cx="1027884" cy="1077687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ثلث قائم الزاوية 48">
            <a:extLst>
              <a:ext uri="{FF2B5EF4-FFF2-40B4-BE49-F238E27FC236}">
                <a16:creationId xmlns:a16="http://schemas.microsoft.com/office/drawing/2014/main" id="{494585AE-FB9D-4E3A-B643-88922CA2342B}"/>
              </a:ext>
            </a:extLst>
          </p:cNvPr>
          <p:cNvSpPr/>
          <p:nvPr/>
        </p:nvSpPr>
        <p:spPr>
          <a:xfrm>
            <a:off x="5576981" y="2994771"/>
            <a:ext cx="1027884" cy="1062063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ADAEB1E6-BA6F-40E5-AAEB-66940E7B7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221" y="4366328"/>
            <a:ext cx="8585472" cy="714375"/>
          </a:xfrm>
          <a:prstGeom prst="rect">
            <a:avLst/>
          </a:prstGeom>
        </p:spPr>
      </p:pic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98E1D0BA-B463-452F-BFE6-C65A3EF8DD62}"/>
              </a:ext>
            </a:extLst>
          </p:cNvPr>
          <p:cNvGrpSpPr/>
          <p:nvPr/>
        </p:nvGrpSpPr>
        <p:grpSpPr>
          <a:xfrm>
            <a:off x="6029737" y="4598505"/>
            <a:ext cx="424319" cy="410816"/>
            <a:chOff x="6135755" y="4399722"/>
            <a:chExt cx="424319" cy="410816"/>
          </a:xfrm>
        </p:grpSpPr>
        <p:sp>
          <p:nvSpPr>
            <p:cNvPr id="52" name="شكل بيضاوي 51">
              <a:extLst>
                <a:ext uri="{FF2B5EF4-FFF2-40B4-BE49-F238E27FC236}">
                  <a16:creationId xmlns:a16="http://schemas.microsoft.com/office/drawing/2014/main" id="{44D8C037-7557-41F6-9659-DBFF44C8E9F9}"/>
                </a:ext>
              </a:extLst>
            </p:cNvPr>
            <p:cNvSpPr/>
            <p:nvPr/>
          </p:nvSpPr>
          <p:spPr>
            <a:xfrm>
              <a:off x="6140349" y="4400689"/>
              <a:ext cx="419725" cy="40984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A3C3305E-9E50-47DC-9E51-F9BFB6CB1096}"/>
                </a:ext>
              </a:extLst>
            </p:cNvPr>
            <p:cNvSpPr txBox="1"/>
            <p:nvPr/>
          </p:nvSpPr>
          <p:spPr>
            <a:xfrm>
              <a:off x="6135755" y="4399722"/>
              <a:ext cx="38431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جـ</a:t>
              </a: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8743297A-95E0-4C22-8493-AE8339D50DBC}"/>
              </a:ext>
            </a:extLst>
          </p:cNvPr>
          <p:cNvGrpSpPr/>
          <p:nvPr/>
        </p:nvGrpSpPr>
        <p:grpSpPr>
          <a:xfrm>
            <a:off x="0" y="2427733"/>
            <a:ext cx="1693616" cy="1371829"/>
            <a:chOff x="612263" y="2776991"/>
            <a:chExt cx="1693616" cy="1371829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F186A7A5-ABB6-4AEB-B3E4-31B85401C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2263" y="2776991"/>
              <a:ext cx="1693616" cy="1371829"/>
            </a:xfrm>
            <a:prstGeom prst="rect">
              <a:avLst/>
            </a:prstGeom>
          </p:spPr>
        </p:pic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EAD7E2FC-B376-4FF9-987F-63A592E24382}"/>
                </a:ext>
              </a:extLst>
            </p:cNvPr>
            <p:cNvSpPr txBox="1"/>
            <p:nvPr/>
          </p:nvSpPr>
          <p:spPr>
            <a:xfrm>
              <a:off x="927653" y="3074505"/>
              <a:ext cx="129871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بالتوفيق ان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 شاء الله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31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7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2"/>
          <a:srcRect r="86342"/>
          <a:stretch>
            <a:fillRect/>
          </a:stretch>
        </p:blipFill>
        <p:spPr>
          <a:xfrm>
            <a:off x="1150581" y="-133388"/>
            <a:ext cx="2423239" cy="712487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مستطيل مستدير الزوايا"/>
          <p:cNvSpPr/>
          <p:nvPr/>
        </p:nvSpPr>
        <p:spPr>
          <a:xfrm>
            <a:off x="5135166" y="-6089"/>
            <a:ext cx="3166886" cy="1570571"/>
          </a:xfrm>
          <a:prstGeom prst="roundRect">
            <a:avLst>
              <a:gd name="adj" fmla="val 17816"/>
            </a:avLst>
          </a:prstGeom>
          <a:solidFill>
            <a:srgbClr val="FD8008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01" name="شكل"/>
          <p:cNvSpPr/>
          <p:nvPr/>
        </p:nvSpPr>
        <p:spPr>
          <a:xfrm>
            <a:off x="5601479" y="411669"/>
            <a:ext cx="693181" cy="562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02" name="مراجعة"/>
          <p:cNvSpPr txBox="1"/>
          <p:nvPr/>
        </p:nvSpPr>
        <p:spPr>
          <a:xfrm>
            <a:off x="6718921" y="386440"/>
            <a:ext cx="1114088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5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410751" rtl="0" hangingPunct="0">
              <a:defRPr/>
            </a:pPr>
            <a:r>
              <a:rPr lang="ar-KW" sz="3516" kern="0" dirty="0"/>
              <a:t>الخاتمة</a:t>
            </a:r>
            <a:endParaRPr sz="3516" kern="0" dirty="0"/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963D01D0-9DAF-4F47-ABFF-84FD8D0EAA19}"/>
              </a:ext>
            </a:extLst>
          </p:cNvPr>
          <p:cNvSpPr txBox="1">
            <a:spLocks/>
          </p:cNvSpPr>
          <p:nvPr/>
        </p:nvSpPr>
        <p:spPr>
          <a:xfrm>
            <a:off x="4116968" y="3636698"/>
            <a:ext cx="5841498" cy="1089149"/>
          </a:xfrm>
          <a:prstGeom prst="rect">
            <a:avLst/>
          </a:prstGeom>
        </p:spPr>
        <p:txBody>
          <a:bodyPr vert="horz" lIns="64294" tIns="32148" rIns="64294" bIns="32148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42915"/>
            <a:r>
              <a:rPr lang="ar-KW" sz="8086" b="1" dirty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Helvetica"/>
              </a:rPr>
              <a:t>ماذا تعلمنا اليوم؟</a:t>
            </a:r>
            <a:br>
              <a:rPr lang="ar-KW" sz="8086" b="1" dirty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Helvetica"/>
              </a:rPr>
            </a:br>
            <a:endParaRPr lang="ar-KW" sz="8086" b="1" dirty="0">
              <a:solidFill>
                <a:srgbClr val="7030A0"/>
              </a:solidFill>
              <a:latin typeface="Simplified Arabic" panose="02020603050405020304" pitchFamily="18" charset="-78"/>
              <a:cs typeface="Simplified Arabic" panose="02020603050405020304" pitchFamily="18" charset="-78"/>
              <a:sym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6930B26B-349C-4A17-A3BC-EBAE3CAB1C9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B9257CD8-E39E-49C5-90A6-0C5CCEF669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039"/>
            <a:stretch/>
          </p:blipFill>
          <p:spPr>
            <a:xfrm flipH="1">
              <a:off x="0" y="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75AFE19F-8D21-4B29-989B-4913AFBCE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039"/>
            <a:stretch/>
          </p:blipFill>
          <p:spPr>
            <a:xfrm flipH="1">
              <a:off x="0" y="658633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860BF7F3-CB3E-49E0-BAA1-0B149DB3D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337"/>
            <a:stretch/>
          </p:blipFill>
          <p:spPr>
            <a:xfrm flipH="1">
              <a:off x="11867322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4C011ACD-6C66-4E31-AB95-F5A910C4F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337"/>
            <a:stretch/>
          </p:blipFill>
          <p:spPr>
            <a:xfrm flipH="1">
              <a:off x="0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DB6F68F8-9567-468E-BEAE-EF0380115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41" t="64848" r="29929" b="15537"/>
          <a:stretch/>
        </p:blipFill>
        <p:spPr>
          <a:xfrm>
            <a:off x="2849218" y="318052"/>
            <a:ext cx="6961748" cy="206734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6CB9836-1B21-4950-A2D5-0327FFD57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311" y="1261468"/>
            <a:ext cx="1237063" cy="458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EB306A4-6B80-403C-809A-973A79387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07" t="64848" r="64689" b="12674"/>
          <a:stretch/>
        </p:blipFill>
        <p:spPr>
          <a:xfrm>
            <a:off x="1363840" y="1981198"/>
            <a:ext cx="2585309" cy="2080593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275F3DA-4661-4504-84BC-305AB8EACCBD}"/>
              </a:ext>
            </a:extLst>
          </p:cNvPr>
          <p:cNvGrpSpPr/>
          <p:nvPr/>
        </p:nvGrpSpPr>
        <p:grpSpPr>
          <a:xfrm>
            <a:off x="6091385" y="3518106"/>
            <a:ext cx="3137006" cy="1342629"/>
            <a:chOff x="5096655" y="4231751"/>
            <a:chExt cx="3683347" cy="1342629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26AA7C54-B1B3-4FAB-9EDE-7032EBCE5DDB}"/>
                </a:ext>
              </a:extLst>
            </p:cNvPr>
            <p:cNvSpPr txBox="1"/>
            <p:nvPr/>
          </p:nvSpPr>
          <p:spPr>
            <a:xfrm>
              <a:off x="6727429" y="4433215"/>
              <a:ext cx="164572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30 + 42 </a:t>
              </a:r>
            </a:p>
          </p:txBody>
        </p:sp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1209011F-7639-4D08-B370-95221FB43402}"/>
                </a:ext>
              </a:extLst>
            </p:cNvPr>
            <p:cNvGrpSpPr/>
            <p:nvPr/>
          </p:nvGrpSpPr>
          <p:grpSpPr>
            <a:xfrm>
              <a:off x="5096655" y="4231751"/>
              <a:ext cx="3683347" cy="1342629"/>
              <a:chOff x="5096655" y="4231751"/>
              <a:chExt cx="3683347" cy="1342629"/>
            </a:xfrm>
          </p:grpSpPr>
          <p:cxnSp>
            <p:nvCxnSpPr>
              <p:cNvPr id="9" name="رابط مستقيم 8">
                <a:extLst>
                  <a:ext uri="{FF2B5EF4-FFF2-40B4-BE49-F238E27FC236}">
                    <a16:creationId xmlns:a16="http://schemas.microsoft.com/office/drawing/2014/main" id="{AA3C85FD-8D6F-4494-912B-1DE6F12EA7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27429" y="5079545"/>
                <a:ext cx="16457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0B03D5BB-9187-425A-A204-4A4B387BE96A}"/>
                  </a:ext>
                </a:extLst>
              </p:cNvPr>
              <p:cNvSpPr txBox="1"/>
              <p:nvPr/>
            </p:nvSpPr>
            <p:spPr>
              <a:xfrm>
                <a:off x="7006663" y="4989605"/>
                <a:ext cx="78372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PT Bold Heading" panose="02010400000000000000" pitchFamily="2" charset="-78"/>
                  </a:rPr>
                  <a:t>2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32C71AC0-DD83-424D-A812-412333043742}"/>
                  </a:ext>
                </a:extLst>
              </p:cNvPr>
              <p:cNvSpPr txBox="1"/>
              <p:nvPr/>
            </p:nvSpPr>
            <p:spPr>
              <a:xfrm>
                <a:off x="6325826" y="4755010"/>
                <a:ext cx="45839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×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48EA1C8E-EB62-4158-8EB0-E42ABE704FDD}"/>
                  </a:ext>
                </a:extLst>
              </p:cNvPr>
              <p:cNvSpPr txBox="1"/>
              <p:nvPr/>
            </p:nvSpPr>
            <p:spPr>
              <a:xfrm>
                <a:off x="5553979" y="4662452"/>
                <a:ext cx="911288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PT Bold Heading" panose="02010400000000000000" pitchFamily="2" charset="-78"/>
                  </a:rPr>
                  <a:t>24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A34C2782-D082-432A-9A4E-86D2F901FD5D}"/>
                  </a:ext>
                </a:extLst>
              </p:cNvPr>
              <p:cNvSpPr txBox="1"/>
              <p:nvPr/>
            </p:nvSpPr>
            <p:spPr>
              <a:xfrm>
                <a:off x="7996280" y="4231751"/>
                <a:ext cx="78372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PT Bold Heading" panose="02010400000000000000" pitchFamily="2" charset="-78"/>
                  </a:rPr>
                  <a:t> </a:t>
                </a:r>
                <a:endPara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endParaRPr>
              </a:p>
            </p:txBody>
          </p: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B3896C9A-AEDB-46D9-90D3-8BCF24030E66}"/>
                  </a:ext>
                </a:extLst>
              </p:cNvPr>
              <p:cNvSpPr txBox="1"/>
              <p:nvPr/>
            </p:nvSpPr>
            <p:spPr>
              <a:xfrm>
                <a:off x="5096655" y="4233160"/>
                <a:ext cx="783722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PT Bold Heading" panose="02010400000000000000" pitchFamily="2" charset="-78"/>
                  </a:rPr>
                  <a:t> </a:t>
                </a:r>
                <a:endPara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endParaRPr>
              </a:p>
            </p:txBody>
          </p:sp>
        </p:grp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E1426FD5-B070-43F8-B01B-02FCC11BE075}"/>
              </a:ext>
            </a:extLst>
          </p:cNvPr>
          <p:cNvGrpSpPr/>
          <p:nvPr/>
        </p:nvGrpSpPr>
        <p:grpSpPr>
          <a:xfrm>
            <a:off x="3945012" y="3833910"/>
            <a:ext cx="2177210" cy="1154418"/>
            <a:chOff x="1312263" y="4555236"/>
            <a:chExt cx="2177210" cy="1154418"/>
          </a:xfrm>
        </p:grpSpPr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36E872E9-3C60-4B1E-BA75-074FC140C7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88262" y="5069045"/>
              <a:ext cx="777001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FD73B5F6-64F8-49A4-B465-42068F12E838}"/>
                </a:ext>
              </a:extLst>
            </p:cNvPr>
            <p:cNvSpPr txBox="1"/>
            <p:nvPr/>
          </p:nvSpPr>
          <p:spPr>
            <a:xfrm>
              <a:off x="2568059" y="4555236"/>
              <a:ext cx="92141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72</a:t>
              </a: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627D88DA-E788-4EB7-A3C1-C9E595CA0A25}"/>
                </a:ext>
              </a:extLst>
            </p:cNvPr>
            <p:cNvSpPr txBox="1"/>
            <p:nvPr/>
          </p:nvSpPr>
          <p:spPr>
            <a:xfrm>
              <a:off x="2574807" y="5124879"/>
              <a:ext cx="573809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2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7BC4B7A-0D72-4E0A-9F63-8420141A10B7}"/>
                </a:ext>
              </a:extLst>
            </p:cNvPr>
            <p:cNvSpPr txBox="1"/>
            <p:nvPr/>
          </p:nvSpPr>
          <p:spPr>
            <a:xfrm>
              <a:off x="2294225" y="4810771"/>
              <a:ext cx="33562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×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1B8AE1ED-C580-42DA-8AB5-D709EDB9282D}"/>
                </a:ext>
              </a:extLst>
            </p:cNvPr>
            <p:cNvSpPr txBox="1"/>
            <p:nvPr/>
          </p:nvSpPr>
          <p:spPr>
            <a:xfrm>
              <a:off x="1312263" y="4823143"/>
              <a:ext cx="94914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24</a:t>
              </a: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10DA2E3-E039-41B6-9682-6C01D0049F47}"/>
              </a:ext>
            </a:extLst>
          </p:cNvPr>
          <p:cNvSpPr txBox="1"/>
          <p:nvPr/>
        </p:nvSpPr>
        <p:spPr>
          <a:xfrm>
            <a:off x="7063585" y="4842993"/>
            <a:ext cx="20316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= 36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×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24 = 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6B0D382-4176-4C63-8A8B-CD61CA33C54F}"/>
              </a:ext>
            </a:extLst>
          </p:cNvPr>
          <p:cNvSpPr txBox="1"/>
          <p:nvPr/>
        </p:nvSpPr>
        <p:spPr>
          <a:xfrm>
            <a:off x="3246783" y="4836665"/>
            <a:ext cx="39571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864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           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وحدة مربعة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8C80FDB-3E95-4BAC-A861-30D0B6B6B1D4}"/>
              </a:ext>
            </a:extLst>
          </p:cNvPr>
          <p:cNvSpPr txBox="1"/>
          <p:nvPr/>
        </p:nvSpPr>
        <p:spPr>
          <a:xfrm>
            <a:off x="1656522" y="6043965"/>
            <a:ext cx="52037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864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×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12 = 10386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        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دينار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D50AA39-5F97-4C68-8FB0-561CAC8CCBA2}"/>
              </a:ext>
            </a:extLst>
          </p:cNvPr>
          <p:cNvSpPr txBox="1"/>
          <p:nvPr/>
        </p:nvSpPr>
        <p:spPr>
          <a:xfrm>
            <a:off x="3180522" y="5547674"/>
            <a:ext cx="37393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864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         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وحدة مربعة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2160919-F223-4BF7-AD28-F555C19A85E2}"/>
              </a:ext>
            </a:extLst>
          </p:cNvPr>
          <p:cNvSpPr txBox="1"/>
          <p:nvPr/>
        </p:nvSpPr>
        <p:spPr>
          <a:xfrm>
            <a:off x="8284888" y="4070039"/>
            <a:ext cx="33275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مساحة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الحديقة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FE8F7B4-97F4-4441-A048-7C097C7CA756}"/>
              </a:ext>
            </a:extLst>
          </p:cNvPr>
          <p:cNvSpPr txBox="1"/>
          <p:nvPr/>
        </p:nvSpPr>
        <p:spPr>
          <a:xfrm>
            <a:off x="6999081" y="6106764"/>
            <a:ext cx="33275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تكلفة زراعة الحديقة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75DF364-C23D-44FA-A282-B39C295DBAE0}"/>
              </a:ext>
            </a:extLst>
          </p:cNvPr>
          <p:cNvSpPr txBox="1"/>
          <p:nvPr/>
        </p:nvSpPr>
        <p:spPr>
          <a:xfrm>
            <a:off x="6877877" y="5567535"/>
            <a:ext cx="6793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B1402B4-3F7D-43D9-9B7D-03336E90991F}"/>
              </a:ext>
            </a:extLst>
          </p:cNvPr>
          <p:cNvSpPr txBox="1"/>
          <p:nvPr/>
        </p:nvSpPr>
        <p:spPr>
          <a:xfrm>
            <a:off x="6149007" y="4056787"/>
            <a:ext cx="6793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A014E67-E288-4F33-98DE-4AB4C3D402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370" t="35434" r="29738" b="56666"/>
          <a:stretch/>
        </p:blipFill>
        <p:spPr>
          <a:xfrm>
            <a:off x="5314123" y="2696817"/>
            <a:ext cx="3041372" cy="934279"/>
          </a:xfrm>
          <a:prstGeom prst="rect">
            <a:avLst/>
          </a:prstGeom>
          <a:ln w="34925">
            <a:solidFill>
              <a:srgbClr val="F96523"/>
            </a:solidFill>
          </a:ln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21A9726-02D4-4C21-BA37-BD10F6D8B252}"/>
              </a:ext>
            </a:extLst>
          </p:cNvPr>
          <p:cNvSpPr txBox="1"/>
          <p:nvPr/>
        </p:nvSpPr>
        <p:spPr>
          <a:xfrm>
            <a:off x="10124661" y="6042992"/>
            <a:ext cx="5565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</a:t>
            </a:r>
            <a:endParaRPr kumimoji="0" lang="ar-KW" sz="4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82CEF97-61F4-4D01-8CFE-D98B388C81D5}"/>
              </a:ext>
            </a:extLst>
          </p:cNvPr>
          <p:cNvSpPr txBox="1"/>
          <p:nvPr/>
        </p:nvSpPr>
        <p:spPr>
          <a:xfrm>
            <a:off x="10189518" y="2745390"/>
            <a:ext cx="8994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الحل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CF2736D-1CB9-4395-BC37-E3F5A8C54F24}"/>
              </a:ext>
            </a:extLst>
          </p:cNvPr>
          <p:cNvGrpSpPr/>
          <p:nvPr/>
        </p:nvGrpSpPr>
        <p:grpSpPr>
          <a:xfrm>
            <a:off x="199395" y="450166"/>
            <a:ext cx="1744394" cy="1223890"/>
            <a:chOff x="2506495" y="801858"/>
            <a:chExt cx="1744394" cy="1223890"/>
          </a:xfrm>
        </p:grpSpPr>
        <p:sp>
          <p:nvSpPr>
            <p:cNvPr id="38" name="قلب 37">
              <a:extLst>
                <a:ext uri="{FF2B5EF4-FFF2-40B4-BE49-F238E27FC236}">
                  <a16:creationId xmlns:a16="http://schemas.microsoft.com/office/drawing/2014/main" id="{EAD024C9-EC8A-4ED9-BB66-94779F5F22A2}"/>
                </a:ext>
              </a:extLst>
            </p:cNvPr>
            <p:cNvSpPr/>
            <p:nvPr/>
          </p:nvSpPr>
          <p:spPr>
            <a:xfrm>
              <a:off x="2827606" y="801858"/>
              <a:ext cx="1420837" cy="1223890"/>
            </a:xfrm>
            <a:prstGeom prst="heart">
              <a:avLst/>
            </a:prstGeom>
            <a:solidFill>
              <a:srgbClr val="F4AD7C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3E8328F1-2B94-41B7-B2CA-F60AB01B793A}"/>
                </a:ext>
              </a:extLst>
            </p:cNvPr>
            <p:cNvSpPr txBox="1"/>
            <p:nvPr/>
          </p:nvSpPr>
          <p:spPr>
            <a:xfrm>
              <a:off x="2506495" y="988816"/>
              <a:ext cx="174439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ص190 </a:t>
              </a: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EF8DBC2-8DD1-4A50-A06E-28F59AD06E5D}"/>
              </a:ext>
            </a:extLst>
          </p:cNvPr>
          <p:cNvGrpSpPr/>
          <p:nvPr/>
        </p:nvGrpSpPr>
        <p:grpSpPr>
          <a:xfrm>
            <a:off x="10164836" y="401437"/>
            <a:ext cx="1707519" cy="852541"/>
            <a:chOff x="10112449" y="787791"/>
            <a:chExt cx="1294903" cy="852541"/>
          </a:xfrm>
          <a:solidFill>
            <a:srgbClr val="67D2D7"/>
          </a:solidFill>
        </p:grpSpPr>
        <p:sp>
          <p:nvSpPr>
            <p:cNvPr id="46" name="مستطيل: زوايا مستديرة 45">
              <a:extLst>
                <a:ext uri="{FF2B5EF4-FFF2-40B4-BE49-F238E27FC236}">
                  <a16:creationId xmlns:a16="http://schemas.microsoft.com/office/drawing/2014/main" id="{5C6F5CCA-9585-45DD-B2D7-66ADBE092C53}"/>
                </a:ext>
              </a:extLst>
            </p:cNvPr>
            <p:cNvSpPr/>
            <p:nvPr/>
          </p:nvSpPr>
          <p:spPr>
            <a:xfrm>
              <a:off x="10198412" y="787791"/>
              <a:ext cx="1182350" cy="787791"/>
            </a:xfrm>
            <a:prstGeom prst="roundRect">
              <a:avLst/>
            </a:prstGeom>
            <a:solidFill>
              <a:srgbClr val="F4AD7C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3DF2D69E-D4E8-4EAA-B2CB-10E334702BB1}"/>
                </a:ext>
              </a:extLst>
            </p:cNvPr>
            <p:cNvSpPr txBox="1"/>
            <p:nvPr/>
          </p:nvSpPr>
          <p:spPr>
            <a:xfrm>
              <a:off x="10112449" y="870891"/>
              <a:ext cx="129490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تطبيق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62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075" y="2563889"/>
            <a:ext cx="5984157" cy="20789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ar-KW" sz="40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(11-2): مساحة شبه المنحرف</a:t>
            </a:r>
            <a:br>
              <a:rPr lang="ar-KW" sz="40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618" y="4613346"/>
            <a:ext cx="2400764" cy="740531"/>
          </a:xfrm>
        </p:spPr>
        <p:txBody>
          <a:bodyPr anchor="ctr">
            <a:normAutofit/>
          </a:bodyPr>
          <a:lstStyle/>
          <a:p>
            <a:r>
              <a:rPr lang="ar-KW" sz="3600" b="1">
                <a:solidFill>
                  <a:srgbClr val="944A35"/>
                </a:solidFill>
              </a:rPr>
              <a:t>صفحة 188</a:t>
            </a:r>
            <a:endParaRPr lang="en-US" sz="3600" b="1" dirty="0">
              <a:solidFill>
                <a:srgbClr val="944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CD4D659C-49E3-4E0C-81F5-FF03C4B4F8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A5722AE3-112A-4C9A-BBC5-D75DB8F617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039"/>
            <a:stretch/>
          </p:blipFill>
          <p:spPr>
            <a:xfrm flipH="1">
              <a:off x="0" y="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9FF7ED58-690E-4240-931F-F4A99C595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039"/>
            <a:stretch/>
          </p:blipFill>
          <p:spPr>
            <a:xfrm flipH="1">
              <a:off x="0" y="658633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50" name="صورة 49">
              <a:extLst>
                <a:ext uri="{FF2B5EF4-FFF2-40B4-BE49-F238E27FC236}">
                  <a16:creationId xmlns:a16="http://schemas.microsoft.com/office/drawing/2014/main" id="{546243BF-D9ED-485C-B69E-9E451A07B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337"/>
            <a:stretch/>
          </p:blipFill>
          <p:spPr>
            <a:xfrm flipH="1">
              <a:off x="11867322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4DA08C55-5512-46D5-91D4-BE898913A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337"/>
            <a:stretch/>
          </p:blipFill>
          <p:spPr>
            <a:xfrm flipH="1">
              <a:off x="0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9DACFEF-61D9-421D-89CB-664451DE1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52" t="29138" r="23286" b="66036"/>
          <a:stretch/>
        </p:blipFill>
        <p:spPr>
          <a:xfrm>
            <a:off x="9549286" y="689317"/>
            <a:ext cx="1533712" cy="5431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D7B585E-214B-4370-B750-FEDFADE3E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39" t="35205" r="23286" b="59692"/>
          <a:stretch/>
        </p:blipFill>
        <p:spPr>
          <a:xfrm>
            <a:off x="3969943" y="621425"/>
            <a:ext cx="5076093" cy="520505"/>
          </a:xfrm>
          <a:prstGeom prst="rect">
            <a:avLst/>
          </a:prstGeom>
          <a:ln>
            <a:solidFill>
              <a:srgbClr val="F96523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27D23C6-DB18-4959-9AF6-FDC0FE77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99" t="44859" r="59557" b="40525"/>
          <a:stretch/>
        </p:blipFill>
        <p:spPr>
          <a:xfrm>
            <a:off x="781878" y="1647551"/>
            <a:ext cx="2163774" cy="168647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98BBBE9-5601-4E56-8E55-3A1E04D9F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87" t="44468" r="26141" b="41054"/>
          <a:stretch/>
        </p:blipFill>
        <p:spPr>
          <a:xfrm>
            <a:off x="8991936" y="1760091"/>
            <a:ext cx="2437247" cy="168547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9558BF3-5C93-4C09-A733-164228AC0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13" t="40860" r="43819" b="38180"/>
          <a:stretch/>
        </p:blipFill>
        <p:spPr>
          <a:xfrm>
            <a:off x="5073340" y="1400346"/>
            <a:ext cx="1699846" cy="213829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E7F9786-4EB4-44A8-B15F-BDBAD4243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51" t="62349" r="23971" b="19985"/>
          <a:stretch/>
        </p:blipFill>
        <p:spPr>
          <a:xfrm>
            <a:off x="10800522" y="3796340"/>
            <a:ext cx="767201" cy="23971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B046F39-BF5D-40D7-BBAC-ACEF9DD7F2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51" t="62349" r="23971" b="19985"/>
          <a:stretch/>
        </p:blipFill>
        <p:spPr>
          <a:xfrm>
            <a:off x="7235686" y="3796338"/>
            <a:ext cx="740697" cy="239242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350DBA7-7C3B-4B91-8F04-158FFA0FC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51" t="62349" r="23971" b="19985"/>
          <a:stretch/>
        </p:blipFill>
        <p:spPr>
          <a:xfrm>
            <a:off x="3344464" y="3786077"/>
            <a:ext cx="714192" cy="2415939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E7F5B3B9-4C5D-47C3-B3F4-B41487A9BBAA}"/>
              </a:ext>
            </a:extLst>
          </p:cNvPr>
          <p:cNvCxnSpPr>
            <a:cxnSpLocks/>
          </p:cNvCxnSpPr>
          <p:nvPr/>
        </p:nvCxnSpPr>
        <p:spPr>
          <a:xfrm>
            <a:off x="7977809" y="2478157"/>
            <a:ext cx="0" cy="3578086"/>
          </a:xfrm>
          <a:prstGeom prst="line">
            <a:avLst/>
          </a:prstGeom>
          <a:ln w="34925">
            <a:solidFill>
              <a:srgbClr val="F96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D0AD1156-281C-467E-9F50-FAA05187DC16}"/>
              </a:ext>
            </a:extLst>
          </p:cNvPr>
          <p:cNvCxnSpPr>
            <a:cxnSpLocks/>
          </p:cNvCxnSpPr>
          <p:nvPr/>
        </p:nvCxnSpPr>
        <p:spPr>
          <a:xfrm>
            <a:off x="4043623" y="2491410"/>
            <a:ext cx="0" cy="3604591"/>
          </a:xfrm>
          <a:prstGeom prst="line">
            <a:avLst/>
          </a:prstGeom>
          <a:ln w="34925">
            <a:solidFill>
              <a:srgbClr val="F96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0B67B1E-6316-4243-A9F6-3B862F3DDDD4}"/>
              </a:ext>
            </a:extLst>
          </p:cNvPr>
          <p:cNvGrpSpPr/>
          <p:nvPr/>
        </p:nvGrpSpPr>
        <p:grpSpPr>
          <a:xfrm>
            <a:off x="9054866" y="3685126"/>
            <a:ext cx="884905" cy="830455"/>
            <a:chOff x="9571701" y="4350780"/>
            <a:chExt cx="884905" cy="830455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C612B9A-449F-4A4F-9D0D-E309361DACC9}"/>
                </a:ext>
              </a:extLst>
            </p:cNvPr>
            <p:cNvSpPr txBox="1"/>
            <p:nvPr/>
          </p:nvSpPr>
          <p:spPr>
            <a:xfrm>
              <a:off x="9571701" y="4658015"/>
              <a:ext cx="84749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 د</a:t>
              </a: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CE7A3962-18B4-4C7E-B14C-8C92F12EF899}"/>
                </a:ext>
              </a:extLst>
            </p:cNvPr>
            <p:cNvSpPr txBox="1"/>
            <p:nvPr/>
          </p:nvSpPr>
          <p:spPr>
            <a:xfrm>
              <a:off x="9609111" y="4350780"/>
              <a:ext cx="84749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ــــــ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CE6A909-3C06-4B81-B92F-EC1D78C930F5}"/>
              </a:ext>
            </a:extLst>
          </p:cNvPr>
          <p:cNvGrpSpPr/>
          <p:nvPr/>
        </p:nvGrpSpPr>
        <p:grpSpPr>
          <a:xfrm>
            <a:off x="1220005" y="4404876"/>
            <a:ext cx="895795" cy="774038"/>
            <a:chOff x="9704437" y="4306531"/>
            <a:chExt cx="884905" cy="948144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23FFB884-FEA6-4F76-B28A-31A9AC0F37A3}"/>
                </a:ext>
              </a:extLst>
            </p:cNvPr>
            <p:cNvSpPr txBox="1"/>
            <p:nvPr/>
          </p:nvSpPr>
          <p:spPr>
            <a:xfrm>
              <a:off x="9704437" y="4613766"/>
              <a:ext cx="847495" cy="6409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ن ل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D188D39-0CD8-4525-89A1-B5F74853B891}"/>
                </a:ext>
              </a:extLst>
            </p:cNvPr>
            <p:cNvSpPr txBox="1"/>
            <p:nvPr/>
          </p:nvSpPr>
          <p:spPr>
            <a:xfrm>
              <a:off x="9741847" y="4306531"/>
              <a:ext cx="847495" cy="6409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ــــــ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05596D7-0933-45A6-B886-583E9C2C2B8E}"/>
              </a:ext>
            </a:extLst>
          </p:cNvPr>
          <p:cNvGrpSpPr/>
          <p:nvPr/>
        </p:nvGrpSpPr>
        <p:grpSpPr>
          <a:xfrm>
            <a:off x="1064218" y="3667374"/>
            <a:ext cx="1099012" cy="813246"/>
            <a:chOff x="9704437" y="4306531"/>
            <a:chExt cx="884905" cy="861502"/>
          </a:xfrm>
        </p:grpSpPr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8B9F27C0-C779-4E69-BF24-EC9C1A35EEAD}"/>
                </a:ext>
              </a:extLst>
            </p:cNvPr>
            <p:cNvSpPr txBox="1"/>
            <p:nvPr/>
          </p:nvSpPr>
          <p:spPr>
            <a:xfrm>
              <a:off x="9704437" y="4613766"/>
              <a:ext cx="847495" cy="55426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هـ و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27E05612-4A6C-462F-8FD9-0989D4958BED}"/>
                </a:ext>
              </a:extLst>
            </p:cNvPr>
            <p:cNvSpPr txBox="1"/>
            <p:nvPr/>
          </p:nvSpPr>
          <p:spPr>
            <a:xfrm>
              <a:off x="9741847" y="4306531"/>
              <a:ext cx="847495" cy="55426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ــــــ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17D427B-287B-4A7A-9E59-92362A7E7801}"/>
              </a:ext>
            </a:extLst>
          </p:cNvPr>
          <p:cNvGrpSpPr/>
          <p:nvPr/>
        </p:nvGrpSpPr>
        <p:grpSpPr>
          <a:xfrm>
            <a:off x="9100626" y="5301353"/>
            <a:ext cx="909248" cy="790807"/>
            <a:chOff x="4304605" y="201892"/>
            <a:chExt cx="909248" cy="790807"/>
          </a:xfrm>
        </p:grpSpPr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5FD4BF6B-7B11-4654-81F0-A4DF1A4BC61F}"/>
                </a:ext>
              </a:extLst>
            </p:cNvPr>
            <p:cNvSpPr txBox="1"/>
            <p:nvPr/>
          </p:nvSpPr>
          <p:spPr>
            <a:xfrm>
              <a:off x="4304605" y="469479"/>
              <a:ext cx="84749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دهـ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E6459DE8-6E77-41A5-AE6F-AE260221B6FC}"/>
                </a:ext>
              </a:extLst>
            </p:cNvPr>
            <p:cNvSpPr txBox="1"/>
            <p:nvPr/>
          </p:nvSpPr>
          <p:spPr>
            <a:xfrm>
              <a:off x="4366358" y="201892"/>
              <a:ext cx="84749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ــــــ</a:t>
              </a: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46C989E5-D538-4DAC-9833-FA538C2E518A}"/>
              </a:ext>
            </a:extLst>
          </p:cNvPr>
          <p:cNvGrpSpPr/>
          <p:nvPr/>
        </p:nvGrpSpPr>
        <p:grpSpPr>
          <a:xfrm>
            <a:off x="5257701" y="3667640"/>
            <a:ext cx="1120883" cy="809378"/>
            <a:chOff x="6052832" y="4348770"/>
            <a:chExt cx="1106135" cy="868994"/>
          </a:xfrm>
        </p:grpSpPr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448FE141-D635-4EB8-9578-CC255F92C919}"/>
                </a:ext>
              </a:extLst>
            </p:cNvPr>
            <p:cNvSpPr txBox="1"/>
            <p:nvPr/>
          </p:nvSpPr>
          <p:spPr>
            <a:xfrm>
              <a:off x="6074415" y="4656005"/>
              <a:ext cx="1084552" cy="56175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 ص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1BA5C57F-B130-4033-9D26-DD98CD9EDD70}"/>
                </a:ext>
              </a:extLst>
            </p:cNvPr>
            <p:cNvSpPr txBox="1"/>
            <p:nvPr/>
          </p:nvSpPr>
          <p:spPr>
            <a:xfrm>
              <a:off x="6052832" y="4348770"/>
              <a:ext cx="1084552" cy="56175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ــــــــــ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38656E4A-7742-421D-9E8E-7CAC1EBD9826}"/>
              </a:ext>
            </a:extLst>
          </p:cNvPr>
          <p:cNvGrpSpPr/>
          <p:nvPr/>
        </p:nvGrpSpPr>
        <p:grpSpPr>
          <a:xfrm>
            <a:off x="9129456" y="4548298"/>
            <a:ext cx="884905" cy="830455"/>
            <a:chOff x="9704437" y="4306531"/>
            <a:chExt cx="884905" cy="830455"/>
          </a:xfrm>
        </p:grpSpPr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8CB68EEE-5B5A-4A9D-BEBF-E2B614B4CAEE}"/>
                </a:ext>
              </a:extLst>
            </p:cNvPr>
            <p:cNvSpPr txBox="1"/>
            <p:nvPr/>
          </p:nvSpPr>
          <p:spPr>
            <a:xfrm>
              <a:off x="9704437" y="4613766"/>
              <a:ext cx="84749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ب جـ</a:t>
              </a: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A98844D3-C065-4EEF-9F64-3AA334AD1CBF}"/>
                </a:ext>
              </a:extLst>
            </p:cNvPr>
            <p:cNvSpPr txBox="1"/>
            <p:nvPr/>
          </p:nvSpPr>
          <p:spPr>
            <a:xfrm>
              <a:off x="9741847" y="4306531"/>
              <a:ext cx="84749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ــــــ</a:t>
              </a: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6D6E641D-7D20-4A82-A8B7-7298A3FC7D4F}"/>
              </a:ext>
            </a:extLst>
          </p:cNvPr>
          <p:cNvGrpSpPr/>
          <p:nvPr/>
        </p:nvGrpSpPr>
        <p:grpSpPr>
          <a:xfrm>
            <a:off x="5208536" y="4429028"/>
            <a:ext cx="1129642" cy="821682"/>
            <a:chOff x="6052832" y="4348770"/>
            <a:chExt cx="1106135" cy="845835"/>
          </a:xfrm>
        </p:grpSpPr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7E8BF6FD-B7BA-43DB-9143-04ADD93C352E}"/>
                </a:ext>
              </a:extLst>
            </p:cNvPr>
            <p:cNvSpPr txBox="1"/>
            <p:nvPr/>
          </p:nvSpPr>
          <p:spPr>
            <a:xfrm>
              <a:off x="6074415" y="4656005"/>
              <a:ext cx="1084552" cy="5386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ل  ع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9189A17D-C9C0-4E8E-BE62-2EE18EEF2A63}"/>
                </a:ext>
              </a:extLst>
            </p:cNvPr>
            <p:cNvSpPr txBox="1"/>
            <p:nvPr/>
          </p:nvSpPr>
          <p:spPr>
            <a:xfrm>
              <a:off x="6052832" y="4348770"/>
              <a:ext cx="1084552" cy="5386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ــــــــــ</a:t>
              </a:r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C71B87B3-D3A6-40F7-814E-B11C792BEF74}"/>
              </a:ext>
            </a:extLst>
          </p:cNvPr>
          <p:cNvGrpSpPr/>
          <p:nvPr/>
        </p:nvGrpSpPr>
        <p:grpSpPr>
          <a:xfrm>
            <a:off x="5191873" y="5110391"/>
            <a:ext cx="1106135" cy="830455"/>
            <a:chOff x="6052832" y="4348770"/>
            <a:chExt cx="1106135" cy="830455"/>
          </a:xfrm>
        </p:grpSpPr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982B53DE-CC5E-4C40-9F71-F52939B41434}"/>
                </a:ext>
              </a:extLst>
            </p:cNvPr>
            <p:cNvSpPr txBox="1"/>
            <p:nvPr/>
          </p:nvSpPr>
          <p:spPr>
            <a:xfrm>
              <a:off x="6074415" y="4656005"/>
              <a:ext cx="108455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ع ص</a:t>
              </a: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EE282B42-903E-446F-A7EC-FFD6DAE51027}"/>
                </a:ext>
              </a:extLst>
            </p:cNvPr>
            <p:cNvSpPr txBox="1"/>
            <p:nvPr/>
          </p:nvSpPr>
          <p:spPr>
            <a:xfrm>
              <a:off x="6052832" y="4348770"/>
              <a:ext cx="108455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ــــــــــ</a:t>
              </a:r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F29914CA-B584-4ED9-996F-7984200CC3E1}"/>
              </a:ext>
            </a:extLst>
          </p:cNvPr>
          <p:cNvGrpSpPr/>
          <p:nvPr/>
        </p:nvGrpSpPr>
        <p:grpSpPr>
          <a:xfrm>
            <a:off x="1154649" y="5178794"/>
            <a:ext cx="884905" cy="830455"/>
            <a:chOff x="9704437" y="4306531"/>
            <a:chExt cx="884905" cy="830455"/>
          </a:xfrm>
        </p:grpSpPr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F9101A22-3332-4690-AF1B-EA5D85A7E514}"/>
                </a:ext>
              </a:extLst>
            </p:cNvPr>
            <p:cNvSpPr txBox="1"/>
            <p:nvPr/>
          </p:nvSpPr>
          <p:spPr>
            <a:xfrm>
              <a:off x="9704437" y="4613766"/>
              <a:ext cx="84749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هـ د</a:t>
              </a: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AA3D9A8B-428E-43BB-A732-9F2B5CA75EA3}"/>
                </a:ext>
              </a:extLst>
            </p:cNvPr>
            <p:cNvSpPr txBox="1"/>
            <p:nvPr/>
          </p:nvSpPr>
          <p:spPr>
            <a:xfrm>
              <a:off x="9741847" y="4306531"/>
              <a:ext cx="84749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ــــــ</a:t>
              </a:r>
            </a:p>
          </p:txBody>
        </p:sp>
      </p:grp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05E7FD03-65DD-4F59-A676-4FC1C882E888}"/>
              </a:ext>
            </a:extLst>
          </p:cNvPr>
          <p:cNvCxnSpPr>
            <a:cxnSpLocks/>
          </p:cNvCxnSpPr>
          <p:nvPr/>
        </p:nvCxnSpPr>
        <p:spPr>
          <a:xfrm flipH="1" flipV="1">
            <a:off x="410817" y="3816627"/>
            <a:ext cx="11039061" cy="1"/>
          </a:xfrm>
          <a:prstGeom prst="line">
            <a:avLst/>
          </a:prstGeom>
          <a:ln w="28575">
            <a:solidFill>
              <a:srgbClr val="F96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CA986F0F-685C-412D-B8A9-65F20BDC54CB}"/>
              </a:ext>
            </a:extLst>
          </p:cNvPr>
          <p:cNvCxnSpPr>
            <a:cxnSpLocks/>
          </p:cNvCxnSpPr>
          <p:nvPr/>
        </p:nvCxnSpPr>
        <p:spPr>
          <a:xfrm flipH="1" flipV="1">
            <a:off x="397565" y="4585253"/>
            <a:ext cx="11158330" cy="1"/>
          </a:xfrm>
          <a:prstGeom prst="line">
            <a:avLst/>
          </a:prstGeom>
          <a:ln w="28575">
            <a:solidFill>
              <a:srgbClr val="F96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80D181B6-D827-44CA-BE94-13553A6DFF52}"/>
              </a:ext>
            </a:extLst>
          </p:cNvPr>
          <p:cNvCxnSpPr>
            <a:cxnSpLocks/>
          </p:cNvCxnSpPr>
          <p:nvPr/>
        </p:nvCxnSpPr>
        <p:spPr>
          <a:xfrm flipH="1" flipV="1">
            <a:off x="874643" y="5340625"/>
            <a:ext cx="10721008" cy="1"/>
          </a:xfrm>
          <a:prstGeom prst="line">
            <a:avLst/>
          </a:prstGeom>
          <a:ln w="28575">
            <a:solidFill>
              <a:srgbClr val="F96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8EA409E0-91BC-4467-8B57-5A898B8F8A84}"/>
              </a:ext>
            </a:extLst>
          </p:cNvPr>
          <p:cNvCxnSpPr>
            <a:cxnSpLocks/>
          </p:cNvCxnSpPr>
          <p:nvPr/>
        </p:nvCxnSpPr>
        <p:spPr>
          <a:xfrm flipH="1" flipV="1">
            <a:off x="384313" y="6069495"/>
            <a:ext cx="11158329" cy="1"/>
          </a:xfrm>
          <a:prstGeom prst="line">
            <a:avLst/>
          </a:prstGeom>
          <a:ln w="28575">
            <a:solidFill>
              <a:srgbClr val="F96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>
            <a:extLst>
              <a:ext uri="{FF2B5EF4-FFF2-40B4-BE49-F238E27FC236}">
                <a16:creationId xmlns:a16="http://schemas.microsoft.com/office/drawing/2014/main" id="{95DDB377-5EA1-4F92-9DDA-4E42F4E75101}"/>
              </a:ext>
            </a:extLst>
          </p:cNvPr>
          <p:cNvCxnSpPr>
            <a:cxnSpLocks/>
          </p:cNvCxnSpPr>
          <p:nvPr/>
        </p:nvCxnSpPr>
        <p:spPr>
          <a:xfrm>
            <a:off x="419153" y="3790122"/>
            <a:ext cx="0" cy="2299252"/>
          </a:xfrm>
          <a:prstGeom prst="line">
            <a:avLst/>
          </a:prstGeom>
          <a:ln w="34925">
            <a:solidFill>
              <a:srgbClr val="F965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DDE281D-0665-45A3-908C-D03907AB2235}"/>
              </a:ext>
            </a:extLst>
          </p:cNvPr>
          <p:cNvGrpSpPr/>
          <p:nvPr/>
        </p:nvGrpSpPr>
        <p:grpSpPr>
          <a:xfrm>
            <a:off x="396842" y="357807"/>
            <a:ext cx="1392201" cy="1192697"/>
            <a:chOff x="450574" y="1046923"/>
            <a:chExt cx="1431235" cy="1351720"/>
          </a:xfrm>
        </p:grpSpPr>
        <p:sp>
          <p:nvSpPr>
            <p:cNvPr id="59" name="قلب 58">
              <a:extLst>
                <a:ext uri="{FF2B5EF4-FFF2-40B4-BE49-F238E27FC236}">
                  <a16:creationId xmlns:a16="http://schemas.microsoft.com/office/drawing/2014/main" id="{CEA439DF-7FE3-4861-A837-4BB5C3A0FC67}"/>
                </a:ext>
              </a:extLst>
            </p:cNvPr>
            <p:cNvSpPr/>
            <p:nvPr/>
          </p:nvSpPr>
          <p:spPr>
            <a:xfrm>
              <a:off x="450574" y="1046923"/>
              <a:ext cx="1431235" cy="1351720"/>
            </a:xfrm>
            <a:prstGeom prst="heart">
              <a:avLst/>
            </a:prstGeom>
            <a:solidFill>
              <a:srgbClr val="F4AD7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69A16B64-A913-484D-9692-53CA64EB9E94}"/>
                </a:ext>
              </a:extLst>
            </p:cNvPr>
            <p:cNvSpPr txBox="1"/>
            <p:nvPr/>
          </p:nvSpPr>
          <p:spPr>
            <a:xfrm>
              <a:off x="451318" y="1340235"/>
              <a:ext cx="1351720" cy="6627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 </a:t>
              </a:r>
              <a:r>
                <a:rPr kumimoji="0" lang="ar-KW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189</a:t>
              </a:r>
              <a:endPara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0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862D-1954-4CB4-4804-41D56C6D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876261"/>
            <a:ext cx="9884664" cy="1245704"/>
          </a:xfrm>
        </p:spPr>
        <p:txBody>
          <a:bodyPr anchor="ctr">
            <a:normAutofit/>
          </a:bodyPr>
          <a:lstStyle/>
          <a:p>
            <a:r>
              <a:rPr lang="ar-KW" sz="6600" b="1" dirty="0"/>
              <a:t>التمهيد</a:t>
            </a:r>
          </a:p>
        </p:txBody>
      </p:sp>
    </p:spTree>
    <p:extLst>
      <p:ext uri="{BB962C8B-B14F-4D97-AF65-F5344CB8AC3E}">
        <p14:creationId xmlns:p14="http://schemas.microsoft.com/office/powerpoint/2010/main" val="421916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AFEFC12A-0A02-4B5A-B61B-E9C4E79C60E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0" name="صورة 39">
              <a:extLst>
                <a:ext uri="{FF2B5EF4-FFF2-40B4-BE49-F238E27FC236}">
                  <a16:creationId xmlns:a16="http://schemas.microsoft.com/office/drawing/2014/main" id="{173E955A-0104-414A-BA38-524B24EC9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039"/>
            <a:stretch/>
          </p:blipFill>
          <p:spPr>
            <a:xfrm flipH="1">
              <a:off x="0" y="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9EABC16E-36D2-436F-832E-6CBC472AD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039"/>
            <a:stretch/>
          </p:blipFill>
          <p:spPr>
            <a:xfrm flipH="1">
              <a:off x="0" y="658633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35A61E3F-5144-4E68-AFE1-14DEA9908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337"/>
            <a:stretch/>
          </p:blipFill>
          <p:spPr>
            <a:xfrm flipH="1">
              <a:off x="11867322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6FF23109-F776-4283-BE59-7B4228522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337"/>
            <a:stretch/>
          </p:blipFill>
          <p:spPr>
            <a:xfrm flipH="1">
              <a:off x="0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</p:grpSp>
      <p:cxnSp>
        <p:nvCxnSpPr>
          <p:cNvPr id="5" name="رابط مستقيم 4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>
            <a:off x="33132" y="6628"/>
            <a:ext cx="0" cy="685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92768" y="4"/>
            <a:ext cx="0" cy="685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92768" y="6858000"/>
            <a:ext cx="120992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79516" y="6818244"/>
            <a:ext cx="120992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99396" y="6785116"/>
            <a:ext cx="120992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9554816" y="371061"/>
            <a:ext cx="22661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المقدمة :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3021496" y="1934818"/>
            <a:ext cx="6573083" cy="34163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" name="مجموعة 28"/>
          <p:cNvGrpSpPr/>
          <p:nvPr/>
        </p:nvGrpSpPr>
        <p:grpSpPr>
          <a:xfrm>
            <a:off x="3995067" y="2175673"/>
            <a:ext cx="3293628" cy="1614449"/>
            <a:chOff x="8172000" y="2016000"/>
            <a:chExt cx="2808000" cy="1164767"/>
          </a:xfrm>
        </p:grpSpPr>
        <p:grpSp>
          <p:nvGrpSpPr>
            <p:cNvPr id="28" name="مجموعة 27"/>
            <p:cNvGrpSpPr/>
            <p:nvPr/>
          </p:nvGrpSpPr>
          <p:grpSpPr>
            <a:xfrm>
              <a:off x="8172000" y="2016000"/>
              <a:ext cx="2808000" cy="1164767"/>
              <a:chOff x="8172000" y="2016000"/>
              <a:chExt cx="2808000" cy="1164767"/>
            </a:xfrm>
          </p:grpSpPr>
          <p:sp>
            <p:nvSpPr>
              <p:cNvPr id="3" name="متوازي أضلاع 2"/>
              <p:cNvSpPr/>
              <p:nvPr/>
            </p:nvSpPr>
            <p:spPr>
              <a:xfrm>
                <a:off x="8172000" y="2016000"/>
                <a:ext cx="2808000" cy="1152000"/>
              </a:xfrm>
              <a:prstGeom prst="parallelogram">
                <a:avLst/>
              </a:prstGeom>
              <a:ln w="38100">
                <a:solidFill>
                  <a:srgbClr val="EF6C3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K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5" name="رابط مستقيم 14"/>
              <p:cNvCxnSpPr>
                <a:cxnSpLocks/>
              </p:cNvCxnSpPr>
              <p:nvPr/>
            </p:nvCxnSpPr>
            <p:spPr>
              <a:xfrm>
                <a:off x="8522676" y="2043013"/>
                <a:ext cx="5613" cy="113775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مستطيل 15"/>
            <p:cNvSpPr/>
            <p:nvPr/>
          </p:nvSpPr>
          <p:spPr>
            <a:xfrm>
              <a:off x="8535927" y="3033793"/>
              <a:ext cx="115422" cy="11734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EF6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سهم للأسفل 20"/>
          <p:cNvSpPr/>
          <p:nvPr/>
        </p:nvSpPr>
        <p:spPr>
          <a:xfrm rot="16200000">
            <a:off x="2650879" y="2778405"/>
            <a:ext cx="238045" cy="840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سهم للأسفل 22"/>
          <p:cNvSpPr/>
          <p:nvPr/>
        </p:nvSpPr>
        <p:spPr>
          <a:xfrm rot="10800000">
            <a:off x="5115242" y="3970223"/>
            <a:ext cx="283825" cy="76660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266663" y="4361190"/>
            <a:ext cx="18288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قاعدة متوازي الأضلاع 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520772" y="2890457"/>
            <a:ext cx="18288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ارتفاع متوازي الأضلاع  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3721297" y="5580878"/>
            <a:ext cx="652007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مساحة متوازي الأضلاع = </a:t>
            </a: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............. ...............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4945626" y="5368249"/>
            <a:ext cx="16082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ق</a:t>
            </a:r>
            <a:r>
              <a:rPr kumimoji="0" lang="ar-KW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 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GA Juhyna Regular" pitchFamily="2" charset="-78"/>
              </a:rPr>
              <a:t>X</a:t>
            </a:r>
            <a:endParaRPr kumimoji="0" lang="ar-KW" sz="4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245724" y="5360604"/>
            <a:ext cx="5035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ع  </a:t>
            </a:r>
          </a:p>
        </p:txBody>
      </p:sp>
      <p:sp>
        <p:nvSpPr>
          <p:cNvPr id="37" name="وسيلة شرح على شكل سحابة 26">
            <a:extLst>
              <a:ext uri="{FF2B5EF4-FFF2-40B4-BE49-F238E27FC236}">
                <a16:creationId xmlns:a16="http://schemas.microsoft.com/office/drawing/2014/main" id="{4D075E98-6D7E-429C-9F54-0A44C33D6959}"/>
              </a:ext>
            </a:extLst>
          </p:cNvPr>
          <p:cNvSpPr/>
          <p:nvPr/>
        </p:nvSpPr>
        <p:spPr>
          <a:xfrm flipH="1">
            <a:off x="9380513" y="1468471"/>
            <a:ext cx="2054087" cy="1697327"/>
          </a:xfrm>
          <a:prstGeom prst="cloudCallout">
            <a:avLst>
              <a:gd name="adj1" fmla="val 97877"/>
              <a:gd name="adj2" fmla="val 56786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تذكر أن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FF39549-3D07-4C9C-BDDD-97768D682D20}"/>
              </a:ext>
            </a:extLst>
          </p:cNvPr>
          <p:cNvSpPr txBox="1"/>
          <p:nvPr/>
        </p:nvSpPr>
        <p:spPr>
          <a:xfrm>
            <a:off x="3602182" y="602975"/>
            <a:ext cx="39714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الشكل  متوازي الأضلاع</a:t>
            </a:r>
            <a:endParaRPr kumimoji="0" lang="ar-K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31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81481E-6 L 0.0823 -0.002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4" grpId="0"/>
      <p:bldP spid="25" grpId="0"/>
      <p:bldP spid="26" grpId="0"/>
      <p:bldP spid="30" grpId="0"/>
      <p:bldP spid="31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B3AF2083-36B6-442F-8029-71CDCC2EDFA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8FEE8DA0-49B8-4E89-A9B2-54AC9D77B7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039"/>
            <a:stretch/>
          </p:blipFill>
          <p:spPr>
            <a:xfrm flipH="1">
              <a:off x="0" y="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69" name="صورة 68">
              <a:extLst>
                <a:ext uri="{FF2B5EF4-FFF2-40B4-BE49-F238E27FC236}">
                  <a16:creationId xmlns:a16="http://schemas.microsoft.com/office/drawing/2014/main" id="{3FC8D956-12C1-4DE8-A7E7-0380B2A34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039"/>
            <a:stretch/>
          </p:blipFill>
          <p:spPr>
            <a:xfrm flipH="1">
              <a:off x="0" y="658633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70" name="صورة 69">
              <a:extLst>
                <a:ext uri="{FF2B5EF4-FFF2-40B4-BE49-F238E27FC236}">
                  <a16:creationId xmlns:a16="http://schemas.microsoft.com/office/drawing/2014/main" id="{16E81F08-36E4-44F4-940B-74DE1450D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337"/>
            <a:stretch/>
          </p:blipFill>
          <p:spPr>
            <a:xfrm flipH="1">
              <a:off x="11867322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71" name="صورة 70">
              <a:extLst>
                <a:ext uri="{FF2B5EF4-FFF2-40B4-BE49-F238E27FC236}">
                  <a16:creationId xmlns:a16="http://schemas.microsoft.com/office/drawing/2014/main" id="{DE098584-B926-4BD5-B6C9-5FF86C514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337"/>
            <a:stretch/>
          </p:blipFill>
          <p:spPr>
            <a:xfrm flipH="1">
              <a:off x="0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</p:grpSp>
      <p:sp>
        <p:nvSpPr>
          <p:cNvPr id="4" name="شبه منحرف 3">
            <a:extLst>
              <a:ext uri="{FF2B5EF4-FFF2-40B4-BE49-F238E27FC236}">
                <a16:creationId xmlns:a16="http://schemas.microsoft.com/office/drawing/2014/main" id="{79884BCD-AF9F-49E4-A5FE-989A35F00B3D}"/>
              </a:ext>
            </a:extLst>
          </p:cNvPr>
          <p:cNvSpPr/>
          <p:nvPr/>
        </p:nvSpPr>
        <p:spPr>
          <a:xfrm rot="10800000">
            <a:off x="6944139" y="3313042"/>
            <a:ext cx="4320210" cy="1391477"/>
          </a:xfrm>
          <a:prstGeom prst="trapezoid">
            <a:avLst>
              <a:gd name="adj" fmla="val 63716"/>
            </a:avLst>
          </a:prstGeom>
          <a:noFill/>
          <a:ln w="69850">
            <a:solidFill>
              <a:srgbClr val="EA6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33044A1-12D2-498E-A9B8-29A690516C15}"/>
              </a:ext>
            </a:extLst>
          </p:cNvPr>
          <p:cNvSpPr txBox="1"/>
          <p:nvPr/>
        </p:nvSpPr>
        <p:spPr>
          <a:xfrm>
            <a:off x="2576945" y="702364"/>
            <a:ext cx="52550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ارتفاع شبه المنحرف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54F5B0B-3E43-432D-95D4-0F03A053CDC3}"/>
              </a:ext>
            </a:extLst>
          </p:cNvPr>
          <p:cNvSpPr/>
          <p:nvPr/>
        </p:nvSpPr>
        <p:spPr>
          <a:xfrm>
            <a:off x="6903401" y="4497944"/>
            <a:ext cx="160008" cy="1800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FBFB7A82-29D6-4D3C-B9D8-99570B3E240A}"/>
              </a:ext>
            </a:extLst>
          </p:cNvPr>
          <p:cNvCxnSpPr>
            <a:cxnSpLocks/>
          </p:cNvCxnSpPr>
          <p:nvPr/>
        </p:nvCxnSpPr>
        <p:spPr>
          <a:xfrm flipH="1">
            <a:off x="10429461" y="4724399"/>
            <a:ext cx="81501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108844FC-272F-43C6-900C-3755ADF12255}"/>
              </a:ext>
            </a:extLst>
          </p:cNvPr>
          <p:cNvCxnSpPr>
            <a:cxnSpLocks/>
          </p:cNvCxnSpPr>
          <p:nvPr/>
        </p:nvCxnSpPr>
        <p:spPr>
          <a:xfrm>
            <a:off x="10389704" y="3326295"/>
            <a:ext cx="0" cy="13965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E42B2C84-351F-4AF8-9E44-FF344667587A}"/>
              </a:ext>
            </a:extLst>
          </p:cNvPr>
          <p:cNvSpPr/>
          <p:nvPr/>
        </p:nvSpPr>
        <p:spPr>
          <a:xfrm>
            <a:off x="7864183" y="3351631"/>
            <a:ext cx="160008" cy="1800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601F7C5-7CCA-4DA1-8D8A-0B9B60E2477B}"/>
              </a:ext>
            </a:extLst>
          </p:cNvPr>
          <p:cNvSpPr/>
          <p:nvPr/>
        </p:nvSpPr>
        <p:spPr>
          <a:xfrm>
            <a:off x="10203192" y="3358257"/>
            <a:ext cx="160008" cy="1800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A4EB996-86CF-4ADB-A432-73977742DBA3}"/>
              </a:ext>
            </a:extLst>
          </p:cNvPr>
          <p:cNvSpPr/>
          <p:nvPr/>
        </p:nvSpPr>
        <p:spPr>
          <a:xfrm>
            <a:off x="11084461" y="4491318"/>
            <a:ext cx="160008" cy="1800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08ABFA83-C77E-4776-9553-75037DB241D3}"/>
              </a:ext>
            </a:extLst>
          </p:cNvPr>
          <p:cNvCxnSpPr>
            <a:cxnSpLocks/>
          </p:cNvCxnSpPr>
          <p:nvPr/>
        </p:nvCxnSpPr>
        <p:spPr>
          <a:xfrm>
            <a:off x="11284225" y="3293164"/>
            <a:ext cx="0" cy="14643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050C82D1-F08A-4C37-A893-E320A4F5069F}"/>
              </a:ext>
            </a:extLst>
          </p:cNvPr>
          <p:cNvCxnSpPr>
            <a:cxnSpLocks/>
          </p:cNvCxnSpPr>
          <p:nvPr/>
        </p:nvCxnSpPr>
        <p:spPr>
          <a:xfrm>
            <a:off x="7858539" y="3313043"/>
            <a:ext cx="0" cy="13965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D3A546D5-3807-4213-88E5-29BF8CF90DC1}"/>
              </a:ext>
            </a:extLst>
          </p:cNvPr>
          <p:cNvCxnSpPr>
            <a:cxnSpLocks/>
          </p:cNvCxnSpPr>
          <p:nvPr/>
        </p:nvCxnSpPr>
        <p:spPr>
          <a:xfrm flipH="1">
            <a:off x="6944139" y="4697894"/>
            <a:ext cx="81501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D4AA33D-130E-49C7-A912-6F636439B94B}"/>
              </a:ext>
            </a:extLst>
          </p:cNvPr>
          <p:cNvSpPr txBox="1"/>
          <p:nvPr/>
        </p:nvSpPr>
        <p:spPr>
          <a:xfrm>
            <a:off x="6612835" y="2862469"/>
            <a:ext cx="463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  <a:sym typeface="Zawawi" panose="05010101010101010101" pitchFamily="2" charset="2"/>
              </a:rPr>
              <a:t>جـ</a:t>
            </a:r>
            <a:endParaRPr kumimoji="0" lang="ar-K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2E2DE04-CE40-4CBB-8F1F-CC9C9847465E}"/>
              </a:ext>
            </a:extLst>
          </p:cNvPr>
          <p:cNvSpPr txBox="1"/>
          <p:nvPr/>
        </p:nvSpPr>
        <p:spPr>
          <a:xfrm>
            <a:off x="10124661" y="4770782"/>
            <a:ext cx="463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</a:t>
            </a:r>
            <a:endParaRPr kumimoji="0" lang="ar-K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FB2ECA5-0E70-450D-A3DC-8446D2197DC4}"/>
              </a:ext>
            </a:extLst>
          </p:cNvPr>
          <p:cNvSpPr txBox="1"/>
          <p:nvPr/>
        </p:nvSpPr>
        <p:spPr>
          <a:xfrm>
            <a:off x="7580243" y="4717774"/>
            <a:ext cx="463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  <a:sym typeface="Zawawi" panose="05010101010101010101" pitchFamily="2" charset="2"/>
              </a:rPr>
              <a:t>ب</a:t>
            </a:r>
            <a:endParaRPr kumimoji="0" lang="ar-K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5016D2F-DC3F-45A4-954D-09FCF863CCB9}"/>
              </a:ext>
            </a:extLst>
          </p:cNvPr>
          <p:cNvSpPr txBox="1"/>
          <p:nvPr/>
        </p:nvSpPr>
        <p:spPr>
          <a:xfrm>
            <a:off x="11092069" y="2888975"/>
            <a:ext cx="463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  <a:sym typeface="Zawawi" panose="05010101010101010101" pitchFamily="2" charset="2"/>
              </a:rPr>
              <a:t>د</a:t>
            </a:r>
            <a:endParaRPr kumimoji="0" lang="ar-K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AB7506A-CACE-4516-B547-BEAB5EB7AC05}"/>
              </a:ext>
            </a:extLst>
          </p:cNvPr>
          <p:cNvSpPr txBox="1"/>
          <p:nvPr/>
        </p:nvSpPr>
        <p:spPr>
          <a:xfrm>
            <a:off x="7580244" y="2862471"/>
            <a:ext cx="463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  <a:sym typeface="Zawawi" panose="05010101010101010101" pitchFamily="2" charset="2"/>
              </a:rPr>
              <a:t>هـ</a:t>
            </a:r>
            <a:endParaRPr kumimoji="0" lang="ar-K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6385B02-22D6-4F95-AC08-FE13F6F09237}"/>
              </a:ext>
            </a:extLst>
          </p:cNvPr>
          <p:cNvSpPr txBox="1"/>
          <p:nvPr/>
        </p:nvSpPr>
        <p:spPr>
          <a:xfrm>
            <a:off x="10084904" y="2835967"/>
            <a:ext cx="463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  <a:sym typeface="Zawawi" panose="05010101010101010101" pitchFamily="2" charset="2"/>
              </a:rPr>
              <a:t>و</a:t>
            </a:r>
            <a:endParaRPr kumimoji="0" lang="ar-K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39" name="وسيلة شرح على شكل سحابة 26">
            <a:extLst>
              <a:ext uri="{FF2B5EF4-FFF2-40B4-BE49-F238E27FC236}">
                <a16:creationId xmlns:a16="http://schemas.microsoft.com/office/drawing/2014/main" id="{2650360F-DE36-4450-A04B-3F6B199D2B01}"/>
              </a:ext>
            </a:extLst>
          </p:cNvPr>
          <p:cNvSpPr/>
          <p:nvPr/>
        </p:nvSpPr>
        <p:spPr>
          <a:xfrm flipH="1">
            <a:off x="9354009" y="236019"/>
            <a:ext cx="2054087" cy="1697327"/>
          </a:xfrm>
          <a:prstGeom prst="cloudCallout">
            <a:avLst>
              <a:gd name="adj1" fmla="val 84387"/>
              <a:gd name="adj2" fmla="val 38012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تذكر أن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DAB62B3-E4BC-4899-8132-4D11408064D9}"/>
              </a:ext>
            </a:extLst>
          </p:cNvPr>
          <p:cNvSpPr txBox="1"/>
          <p:nvPr/>
        </p:nvSpPr>
        <p:spPr>
          <a:xfrm>
            <a:off x="6599582" y="4837045"/>
            <a:ext cx="463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  <a:sym typeface="Zawawi" panose="05010101010101010101" pitchFamily="2" charset="2"/>
              </a:rPr>
              <a:t>ع</a:t>
            </a:r>
            <a:endParaRPr kumimoji="0" lang="ar-K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903F623-6E09-4714-8A09-693B89FE33C2}"/>
              </a:ext>
            </a:extLst>
          </p:cNvPr>
          <p:cNvSpPr txBox="1"/>
          <p:nvPr/>
        </p:nvSpPr>
        <p:spPr>
          <a:xfrm>
            <a:off x="10986052" y="4770784"/>
            <a:ext cx="463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  <a:sym typeface="Zawawi" panose="05010101010101010101" pitchFamily="2" charset="2"/>
              </a:rPr>
              <a:t>ل</a:t>
            </a:r>
            <a:endParaRPr kumimoji="0" lang="ar-K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GA Juhyna Regular" pitchFamily="2" charset="-78"/>
            </a:endParaRPr>
          </a:p>
        </p:txBody>
      </p: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CB9194E1-6E26-45E3-A4CB-B952950E16B4}"/>
              </a:ext>
            </a:extLst>
          </p:cNvPr>
          <p:cNvGrpSpPr/>
          <p:nvPr/>
        </p:nvGrpSpPr>
        <p:grpSpPr>
          <a:xfrm>
            <a:off x="1537252" y="3379304"/>
            <a:ext cx="2690192" cy="1272209"/>
            <a:chOff x="1537252" y="3379304"/>
            <a:chExt cx="2690192" cy="1272209"/>
          </a:xfrm>
        </p:grpSpPr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39102120-D50B-4F1D-AF2A-12CFE8B65B59}"/>
                </a:ext>
              </a:extLst>
            </p:cNvPr>
            <p:cNvCxnSpPr/>
            <p:nvPr/>
          </p:nvCxnSpPr>
          <p:spPr>
            <a:xfrm flipH="1">
              <a:off x="1537252" y="4651513"/>
              <a:ext cx="2676939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مستقيم 43">
              <a:extLst>
                <a:ext uri="{FF2B5EF4-FFF2-40B4-BE49-F238E27FC236}">
                  <a16:creationId xmlns:a16="http://schemas.microsoft.com/office/drawing/2014/main" id="{C22F0C76-3323-490D-B354-C3FBF48BB845}"/>
                </a:ext>
              </a:extLst>
            </p:cNvPr>
            <p:cNvCxnSpPr>
              <a:cxnSpLocks/>
            </p:cNvCxnSpPr>
            <p:nvPr/>
          </p:nvCxnSpPr>
          <p:spPr>
            <a:xfrm>
              <a:off x="4214191" y="3379304"/>
              <a:ext cx="0" cy="127220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>
              <a:extLst>
                <a:ext uri="{FF2B5EF4-FFF2-40B4-BE49-F238E27FC236}">
                  <a16:creationId xmlns:a16="http://schemas.microsoft.com/office/drawing/2014/main" id="{B931F81B-9989-40FC-A096-6731A9CFEA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5965" y="3379304"/>
              <a:ext cx="1391479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رابط مستقيم 48">
              <a:extLst>
                <a:ext uri="{FF2B5EF4-FFF2-40B4-BE49-F238E27FC236}">
                  <a16:creationId xmlns:a16="http://schemas.microsoft.com/office/drawing/2014/main" id="{F2858049-3C5E-40A0-A867-030E4FE3EA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0504" y="3379304"/>
              <a:ext cx="1285462" cy="127220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مستطيل 54">
              <a:extLst>
                <a:ext uri="{FF2B5EF4-FFF2-40B4-BE49-F238E27FC236}">
                  <a16:creationId xmlns:a16="http://schemas.microsoft.com/office/drawing/2014/main" id="{76D27807-6E6B-4C67-ADDC-A6BD9C23C518}"/>
                </a:ext>
              </a:extLst>
            </p:cNvPr>
            <p:cNvSpPr/>
            <p:nvPr/>
          </p:nvSpPr>
          <p:spPr>
            <a:xfrm>
              <a:off x="4060809" y="4464814"/>
              <a:ext cx="160008" cy="18007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64" name="رابط مستقيم 63">
            <a:extLst>
              <a:ext uri="{FF2B5EF4-FFF2-40B4-BE49-F238E27FC236}">
                <a16:creationId xmlns:a16="http://schemas.microsoft.com/office/drawing/2014/main" id="{12B025B9-B723-4B7C-9FAE-406810423CCB}"/>
              </a:ext>
            </a:extLst>
          </p:cNvPr>
          <p:cNvCxnSpPr>
            <a:cxnSpLocks/>
          </p:cNvCxnSpPr>
          <p:nvPr/>
        </p:nvCxnSpPr>
        <p:spPr>
          <a:xfrm>
            <a:off x="6937513" y="3306418"/>
            <a:ext cx="0" cy="13965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3848662C-7C1F-4F9F-A430-BD48F21B5480}"/>
              </a:ext>
            </a:extLst>
          </p:cNvPr>
          <p:cNvSpPr txBox="1"/>
          <p:nvPr/>
        </p:nvSpPr>
        <p:spPr>
          <a:xfrm>
            <a:off x="450575" y="5844208"/>
            <a:ext cx="33793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شبه منحرف قائم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9AF8A2D7-063C-4234-A308-6DE629A9F486}"/>
              </a:ext>
            </a:extLst>
          </p:cNvPr>
          <p:cNvSpPr txBox="1"/>
          <p:nvPr/>
        </p:nvSpPr>
        <p:spPr>
          <a:xfrm>
            <a:off x="6533322" y="5857460"/>
            <a:ext cx="504907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شبه منحرف متساوي الساقين</a:t>
            </a:r>
          </a:p>
        </p:txBody>
      </p:sp>
    </p:spTree>
    <p:extLst>
      <p:ext uri="{BB962C8B-B14F-4D97-AF65-F5344CB8AC3E}">
        <p14:creationId xmlns:p14="http://schemas.microsoft.com/office/powerpoint/2010/main" val="41390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 animBg="1"/>
      <p:bldP spid="16" grpId="0" animBg="1"/>
      <p:bldP spid="17" grpId="0" animBg="1"/>
      <p:bldP spid="18" grpId="0" animBg="1"/>
      <p:bldP spid="32" grpId="0"/>
      <p:bldP spid="33" grpId="0"/>
      <p:bldP spid="34" grpId="0"/>
      <p:bldP spid="35" grpId="0"/>
      <p:bldP spid="36" grpId="0"/>
      <p:bldP spid="37" grpId="0"/>
      <p:bldP spid="40" grpId="0"/>
      <p:bldP spid="41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862D-1954-4CB4-4804-41D56C6D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876261"/>
            <a:ext cx="9884664" cy="1245704"/>
          </a:xfrm>
        </p:spPr>
        <p:txBody>
          <a:bodyPr anchor="ctr">
            <a:normAutofit/>
          </a:bodyPr>
          <a:lstStyle/>
          <a:p>
            <a:r>
              <a:rPr lang="ar-KW" sz="6600" b="1" dirty="0"/>
              <a:t>عرض الدرس</a:t>
            </a:r>
          </a:p>
        </p:txBody>
      </p:sp>
    </p:spTree>
    <p:extLst>
      <p:ext uri="{BB962C8B-B14F-4D97-AF65-F5344CB8AC3E}">
        <p14:creationId xmlns:p14="http://schemas.microsoft.com/office/powerpoint/2010/main" val="279503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مفهوم شبه المنحرف">
            <a:hlinkClick r:id="" action="ppaction://media"/>
            <a:extLst>
              <a:ext uri="{FF2B5EF4-FFF2-40B4-BE49-F238E27FC236}">
                <a16:creationId xmlns:a16="http://schemas.microsoft.com/office/drawing/2014/main" id="{702428DA-5144-413C-BECA-186D8370DC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4314" y="291547"/>
            <a:ext cx="11423374" cy="6135757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CA2A7FC-E0BD-4076-9978-6AD7EA23ED0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70586382-D27C-4ACB-BBF9-CF340E67C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6039"/>
            <a:stretch/>
          </p:blipFill>
          <p:spPr>
            <a:xfrm flipH="1">
              <a:off x="0" y="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EF6138EB-3968-44BE-AFF5-7325915842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6039"/>
            <a:stretch/>
          </p:blipFill>
          <p:spPr>
            <a:xfrm flipH="1">
              <a:off x="0" y="658633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B34CDBA-E1E9-4846-8A04-0710DA467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97337"/>
            <a:stretch/>
          </p:blipFill>
          <p:spPr>
            <a:xfrm flipH="1">
              <a:off x="11867322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ADC4AC49-01E8-44B2-9E32-D3A606BE1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97337"/>
            <a:stretch/>
          </p:blipFill>
          <p:spPr>
            <a:xfrm flipH="1">
              <a:off x="0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13F23613-8AE9-4712-A259-3CAAEA9A57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18" t="5405" r="11256" b="8373"/>
          <a:stretch/>
        </p:blipFill>
        <p:spPr>
          <a:xfrm>
            <a:off x="10403963" y="4483517"/>
            <a:ext cx="1318847" cy="190403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71D5F71-88C4-4E5E-A5E3-565D0F40E5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3799" t="5152" r="3799" b="4812"/>
          <a:stretch/>
        </p:blipFill>
        <p:spPr>
          <a:xfrm rot="2765501">
            <a:off x="416748" y="1666508"/>
            <a:ext cx="1802640" cy="19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555AC41-D9BC-42B0-9D7E-307EDB98C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7" t="83053" r="28577" b="8288"/>
          <a:stretch/>
        </p:blipFill>
        <p:spPr>
          <a:xfrm>
            <a:off x="1723419" y="755374"/>
            <a:ext cx="9054599" cy="940904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8815D7F9-C5B1-44E7-990E-5B67E8B79C6D}"/>
              </a:ext>
            </a:extLst>
          </p:cNvPr>
          <p:cNvSpPr txBox="1"/>
          <p:nvPr/>
        </p:nvSpPr>
        <p:spPr>
          <a:xfrm>
            <a:off x="373054" y="1869529"/>
            <a:ext cx="806185" cy="5744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GA Juhyna Regular" pitchFamily="2" charset="-78"/>
              </a:rPr>
              <a:t>01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81B554A2-04DD-4F85-8FB8-CDF69C2F2368}"/>
              </a:ext>
            </a:extLst>
          </p:cNvPr>
          <p:cNvGrpSpPr/>
          <p:nvPr/>
        </p:nvGrpSpPr>
        <p:grpSpPr>
          <a:xfrm rot="10800000">
            <a:off x="2985099" y="1856048"/>
            <a:ext cx="1792676" cy="1936283"/>
            <a:chOff x="5517881" y="2374586"/>
            <a:chExt cx="1344507" cy="1452212"/>
          </a:xfrm>
        </p:grpSpPr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5ED43C47-09C8-4510-B943-B78B091ED5CD}"/>
                </a:ext>
              </a:extLst>
            </p:cNvPr>
            <p:cNvGrpSpPr/>
            <p:nvPr/>
          </p:nvGrpSpPr>
          <p:grpSpPr>
            <a:xfrm>
              <a:off x="5517881" y="2757526"/>
              <a:ext cx="1344507" cy="650610"/>
              <a:chOff x="1643317" y="2499742"/>
              <a:chExt cx="1344507" cy="650610"/>
            </a:xfrm>
          </p:grpSpPr>
          <p:sp>
            <p:nvSpPr>
              <p:cNvPr id="18" name="شبه منحرف 17">
                <a:extLst>
                  <a:ext uri="{FF2B5EF4-FFF2-40B4-BE49-F238E27FC236}">
                    <a16:creationId xmlns:a16="http://schemas.microsoft.com/office/drawing/2014/main" id="{A99F2BCB-9B06-4283-80D3-ED3369D9ACB0}"/>
                  </a:ext>
                </a:extLst>
              </p:cNvPr>
              <p:cNvSpPr/>
              <p:nvPr/>
            </p:nvSpPr>
            <p:spPr>
              <a:xfrm flipV="1">
                <a:off x="1643317" y="2502280"/>
                <a:ext cx="1344507" cy="648072"/>
              </a:xfrm>
              <a:prstGeom prst="trapezoid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endParaRPr>
              </a:p>
            </p:txBody>
          </p:sp>
          <p:cxnSp>
            <p:nvCxnSpPr>
              <p:cNvPr id="19" name="رابط مستقيم 18">
                <a:extLst>
                  <a:ext uri="{FF2B5EF4-FFF2-40B4-BE49-F238E27FC236}">
                    <a16:creationId xmlns:a16="http://schemas.microsoft.com/office/drawing/2014/main" id="{B3C785B9-AC95-463C-818C-6D1ED74A79AD}"/>
                  </a:ext>
                </a:extLst>
              </p:cNvPr>
              <p:cNvCxnSpPr/>
              <p:nvPr/>
            </p:nvCxnSpPr>
            <p:spPr>
              <a:xfrm flipV="1">
                <a:off x="1835696" y="3150352"/>
                <a:ext cx="1008111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رابط مستقيم 19">
                <a:extLst>
                  <a:ext uri="{FF2B5EF4-FFF2-40B4-BE49-F238E27FC236}">
                    <a16:creationId xmlns:a16="http://schemas.microsoft.com/office/drawing/2014/main" id="{1F0AF2F9-32C1-4E2D-9A42-70BAA9634E3B}"/>
                  </a:ext>
                </a:extLst>
              </p:cNvPr>
              <p:cNvCxnSpPr/>
              <p:nvPr/>
            </p:nvCxnSpPr>
            <p:spPr>
              <a:xfrm flipV="1">
                <a:off x="1646711" y="2499742"/>
                <a:ext cx="1341113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6816E309-DA3C-4935-9B80-D6B816A0BA31}"/>
                </a:ext>
              </a:extLst>
            </p:cNvPr>
            <p:cNvSpPr txBox="1"/>
            <p:nvPr/>
          </p:nvSpPr>
          <p:spPr>
            <a:xfrm rot="10800000">
              <a:off x="5969561" y="2374586"/>
              <a:ext cx="368129" cy="34624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ق1</a:t>
              </a: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7CE2ED73-BC30-4EE1-A32A-95DD9DB4234C}"/>
                </a:ext>
              </a:extLst>
            </p:cNvPr>
            <p:cNvSpPr txBox="1"/>
            <p:nvPr/>
          </p:nvSpPr>
          <p:spPr>
            <a:xfrm rot="10800000">
              <a:off x="5993743" y="3480549"/>
              <a:ext cx="368129" cy="34624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C77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ق2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C3561F6-5C7B-4DFA-9F98-BD0265882CFC}"/>
              </a:ext>
            </a:extLst>
          </p:cNvPr>
          <p:cNvGrpSpPr/>
          <p:nvPr/>
        </p:nvGrpSpPr>
        <p:grpSpPr>
          <a:xfrm>
            <a:off x="1384446" y="1869497"/>
            <a:ext cx="1792676" cy="1936279"/>
            <a:chOff x="5517881" y="2351505"/>
            <a:chExt cx="1344507" cy="1452210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FDC8F2DC-3ED7-4E6A-AB79-98C869E61C4E}"/>
                </a:ext>
              </a:extLst>
            </p:cNvPr>
            <p:cNvGrpSpPr/>
            <p:nvPr/>
          </p:nvGrpSpPr>
          <p:grpSpPr>
            <a:xfrm>
              <a:off x="5517881" y="2757528"/>
              <a:ext cx="1344507" cy="650610"/>
              <a:chOff x="1643317" y="2499742"/>
              <a:chExt cx="1344507" cy="650610"/>
            </a:xfrm>
          </p:grpSpPr>
          <p:sp>
            <p:nvSpPr>
              <p:cNvPr id="25" name="شبه منحرف 24">
                <a:extLst>
                  <a:ext uri="{FF2B5EF4-FFF2-40B4-BE49-F238E27FC236}">
                    <a16:creationId xmlns:a16="http://schemas.microsoft.com/office/drawing/2014/main" id="{DEDA9F20-DF26-4D4F-B689-9DB2F9A7A52A}"/>
                  </a:ext>
                </a:extLst>
              </p:cNvPr>
              <p:cNvSpPr/>
              <p:nvPr/>
            </p:nvSpPr>
            <p:spPr>
              <a:xfrm flipV="1">
                <a:off x="1643317" y="2502280"/>
                <a:ext cx="1344507" cy="648072"/>
              </a:xfrm>
              <a:prstGeom prst="trapezoid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endParaRPr>
              </a:p>
            </p:txBody>
          </p:sp>
          <p:cxnSp>
            <p:nvCxnSpPr>
              <p:cNvPr id="26" name="رابط مستقيم 25">
                <a:extLst>
                  <a:ext uri="{FF2B5EF4-FFF2-40B4-BE49-F238E27FC236}">
                    <a16:creationId xmlns:a16="http://schemas.microsoft.com/office/drawing/2014/main" id="{DFA3B3B3-A111-4F9A-9D6E-DA4EA3610A90}"/>
                  </a:ext>
                </a:extLst>
              </p:cNvPr>
              <p:cNvCxnSpPr/>
              <p:nvPr/>
            </p:nvCxnSpPr>
            <p:spPr>
              <a:xfrm flipV="1">
                <a:off x="1835696" y="3150352"/>
                <a:ext cx="1008111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رابط مستقيم 26">
                <a:extLst>
                  <a:ext uri="{FF2B5EF4-FFF2-40B4-BE49-F238E27FC236}">
                    <a16:creationId xmlns:a16="http://schemas.microsoft.com/office/drawing/2014/main" id="{BF87CF3B-BBA3-4DFA-8982-A1480D1B34FB}"/>
                  </a:ext>
                </a:extLst>
              </p:cNvPr>
              <p:cNvCxnSpPr/>
              <p:nvPr/>
            </p:nvCxnSpPr>
            <p:spPr>
              <a:xfrm flipV="1">
                <a:off x="1646711" y="2499742"/>
                <a:ext cx="1341113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72634033-A725-4477-8811-1CA4712F7B1D}"/>
                </a:ext>
              </a:extLst>
            </p:cNvPr>
            <p:cNvSpPr txBox="1"/>
            <p:nvPr/>
          </p:nvSpPr>
          <p:spPr>
            <a:xfrm>
              <a:off x="6042575" y="2351505"/>
              <a:ext cx="368129" cy="34624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ق1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00B461CA-5446-4EB7-8F1C-A71265987772}"/>
                </a:ext>
              </a:extLst>
            </p:cNvPr>
            <p:cNvSpPr txBox="1"/>
            <p:nvPr/>
          </p:nvSpPr>
          <p:spPr>
            <a:xfrm>
              <a:off x="6066759" y="3457466"/>
              <a:ext cx="368129" cy="34624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C77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ق2</a:t>
              </a: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C0E7542-DA73-40B8-BD40-1B3B7DD5C37F}"/>
              </a:ext>
            </a:extLst>
          </p:cNvPr>
          <p:cNvSpPr txBox="1"/>
          <p:nvPr/>
        </p:nvSpPr>
        <p:spPr>
          <a:xfrm>
            <a:off x="5022574" y="2201713"/>
            <a:ext cx="6240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مساحة متوازي الاضلاع = طول القاعدة  × الارتفاع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7F9DBCE5-0ACB-4830-BB35-3C5CC44D1040}"/>
              </a:ext>
            </a:extLst>
          </p:cNvPr>
          <p:cNvGrpSpPr/>
          <p:nvPr/>
        </p:nvGrpSpPr>
        <p:grpSpPr>
          <a:xfrm>
            <a:off x="5549899" y="3110778"/>
            <a:ext cx="5718548" cy="699349"/>
            <a:chOff x="5539640" y="3205255"/>
            <a:chExt cx="5718548" cy="699349"/>
          </a:xfrm>
        </p:grpSpPr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4863CCE4-EDE0-446E-8F98-8BD5F07E1B6D}"/>
                </a:ext>
              </a:extLst>
            </p:cNvPr>
            <p:cNvSpPr txBox="1"/>
            <p:nvPr/>
          </p:nvSpPr>
          <p:spPr>
            <a:xfrm>
              <a:off x="5539640" y="3442939"/>
              <a:ext cx="571854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مساحة متوازي الاضلاع = ( 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 </a:t>
              </a: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 </a:t>
              </a: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+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 </a:t>
              </a: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    )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 </a:t>
              </a: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×           </a:t>
              </a: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81DF7EE6-FE67-421B-9FDE-5C8CF7314786}"/>
                </a:ext>
              </a:extLst>
            </p:cNvPr>
            <p:cNvSpPr txBox="1"/>
            <p:nvPr/>
          </p:nvSpPr>
          <p:spPr>
            <a:xfrm>
              <a:off x="7713996" y="3310357"/>
              <a:ext cx="595036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ق1</a:t>
              </a: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9DFB3E23-70A9-45B9-B65A-C92BBCF0A2E8}"/>
                </a:ext>
              </a:extLst>
            </p:cNvPr>
            <p:cNvSpPr txBox="1"/>
            <p:nvPr/>
          </p:nvSpPr>
          <p:spPr>
            <a:xfrm>
              <a:off x="6871062" y="3296677"/>
              <a:ext cx="696024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C77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 ق2</a:t>
              </a: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3AC5C788-0381-4012-B4FA-281610303201}"/>
                </a:ext>
              </a:extLst>
            </p:cNvPr>
            <p:cNvSpPr txBox="1"/>
            <p:nvPr/>
          </p:nvSpPr>
          <p:spPr>
            <a:xfrm>
              <a:off x="6143830" y="3205255"/>
              <a:ext cx="343364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ع</a:t>
              </a:r>
            </a:p>
          </p:txBody>
        </p:sp>
      </p:grp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19CA03C2-60D0-4A98-B3AF-461F080A405F}"/>
              </a:ext>
            </a:extLst>
          </p:cNvPr>
          <p:cNvGrpSpPr/>
          <p:nvPr/>
        </p:nvGrpSpPr>
        <p:grpSpPr>
          <a:xfrm>
            <a:off x="3215148" y="4442452"/>
            <a:ext cx="7296884" cy="1034668"/>
            <a:chOff x="3138680" y="4137652"/>
            <a:chExt cx="7108308" cy="1034668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A1454520-1297-492C-B61C-FE388AE6CB50}"/>
                </a:ext>
              </a:extLst>
            </p:cNvPr>
            <p:cNvSpPr txBox="1"/>
            <p:nvPr/>
          </p:nvSpPr>
          <p:spPr>
            <a:xfrm>
              <a:off x="6392012" y="4344912"/>
              <a:ext cx="806185" cy="49244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GA Juhyna Regular" pitchFamily="2" charset="-78"/>
                </a:rPr>
                <a:t>04</a:t>
              </a:r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0A44E3F4-1030-43BF-B6B4-6C1BCE01EF6F}"/>
                </a:ext>
              </a:extLst>
            </p:cNvPr>
            <p:cNvSpPr txBox="1"/>
            <p:nvPr/>
          </p:nvSpPr>
          <p:spPr>
            <a:xfrm>
              <a:off x="3367135" y="4303876"/>
              <a:ext cx="687985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مساحة شبه المنحرف =         × (       +       ) ×           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CFFBE17F-9DCC-48A8-BEF5-DA6EB385411A}"/>
                </a:ext>
              </a:extLst>
            </p:cNvPr>
            <p:cNvSpPr txBox="1"/>
            <p:nvPr/>
          </p:nvSpPr>
          <p:spPr>
            <a:xfrm>
              <a:off x="5047098" y="4261556"/>
              <a:ext cx="595036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ق1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AA91192-E683-41CE-B525-C776C16E9AD9}"/>
                </a:ext>
              </a:extLst>
            </p:cNvPr>
            <p:cNvSpPr txBox="1"/>
            <p:nvPr/>
          </p:nvSpPr>
          <p:spPr>
            <a:xfrm>
              <a:off x="3892071" y="4264121"/>
              <a:ext cx="696024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C77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 ق2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2DADA2AC-B4FA-44DE-BCAC-893F5E2F4F92}"/>
                </a:ext>
              </a:extLst>
            </p:cNvPr>
            <p:cNvSpPr txBox="1"/>
            <p:nvPr/>
          </p:nvSpPr>
          <p:spPr>
            <a:xfrm>
              <a:off x="3138680" y="4291050"/>
              <a:ext cx="343364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ع</a:t>
              </a: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6C9BEB6D-CC51-4F12-B927-FA0C2F846CEF}"/>
                </a:ext>
              </a:extLst>
            </p:cNvPr>
            <p:cNvSpPr txBox="1"/>
            <p:nvPr/>
          </p:nvSpPr>
          <p:spPr>
            <a:xfrm>
              <a:off x="6716793" y="4587545"/>
              <a:ext cx="48489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2</a:t>
              </a:r>
            </a:p>
          </p:txBody>
        </p: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7EFA47F8-1847-400C-8CDE-90C08F0647D3}"/>
                </a:ext>
              </a:extLst>
            </p:cNvPr>
            <p:cNvCxnSpPr/>
            <p:nvPr/>
          </p:nvCxnSpPr>
          <p:spPr>
            <a:xfrm flipH="1">
              <a:off x="6764308" y="4594110"/>
              <a:ext cx="359852" cy="7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A5EE02FD-B132-40B7-AA97-5D6DE3F7968B}"/>
                </a:ext>
              </a:extLst>
            </p:cNvPr>
            <p:cNvSpPr txBox="1"/>
            <p:nvPr/>
          </p:nvSpPr>
          <p:spPr>
            <a:xfrm>
              <a:off x="6718181" y="4137652"/>
              <a:ext cx="405881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GA Juhyna Regular" pitchFamily="2" charset="-78"/>
                </a:rPr>
                <a:t>1</a:t>
              </a:r>
            </a:p>
          </p:txBody>
        </p:sp>
      </p:grp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D1F53ADE-3F22-4A10-9A6C-3D7A7D34BA0D}"/>
              </a:ext>
            </a:extLst>
          </p:cNvPr>
          <p:cNvCxnSpPr/>
          <p:nvPr/>
        </p:nvCxnSpPr>
        <p:spPr>
          <a:xfrm flipV="1">
            <a:off x="1630017" y="2411896"/>
            <a:ext cx="0" cy="86139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FEC0E1CB-581C-4145-8627-96641D9C1C1E}"/>
              </a:ext>
            </a:extLst>
          </p:cNvPr>
          <p:cNvSpPr/>
          <p:nvPr/>
        </p:nvSpPr>
        <p:spPr>
          <a:xfrm>
            <a:off x="1656522" y="2425148"/>
            <a:ext cx="106017" cy="1325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2C12BE4-73F7-473B-BE47-9CAC5C601FBD}"/>
              </a:ext>
            </a:extLst>
          </p:cNvPr>
          <p:cNvSpPr txBox="1"/>
          <p:nvPr/>
        </p:nvSpPr>
        <p:spPr>
          <a:xfrm>
            <a:off x="1510747" y="2544417"/>
            <a:ext cx="4638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GA Juhyna Regular" pitchFamily="2" charset="-78"/>
              </a:rPr>
              <a:t>ع</a:t>
            </a:r>
          </a:p>
        </p:txBody>
      </p: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ACA8219E-AF33-4564-AD37-589C7CFA0AC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" name="صورة 49">
              <a:extLst>
                <a:ext uri="{FF2B5EF4-FFF2-40B4-BE49-F238E27FC236}">
                  <a16:creationId xmlns:a16="http://schemas.microsoft.com/office/drawing/2014/main" id="{FF99F235-07BF-4E2E-A240-1CA6B0CBA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6039"/>
            <a:stretch/>
          </p:blipFill>
          <p:spPr>
            <a:xfrm flipH="1">
              <a:off x="0" y="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BDB267BD-6FB3-40C1-8D15-980CD77D9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6039"/>
            <a:stretch/>
          </p:blipFill>
          <p:spPr>
            <a:xfrm flipH="1">
              <a:off x="0" y="658633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BB4581EF-E0A8-46FC-9764-517CBCB7A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7337"/>
            <a:stretch/>
          </p:blipFill>
          <p:spPr>
            <a:xfrm flipH="1">
              <a:off x="11867322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3980FBC6-3D91-40C3-B220-B46A67975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7337"/>
            <a:stretch/>
          </p:blipFill>
          <p:spPr>
            <a:xfrm flipH="1">
              <a:off x="0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7381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0DE937B-51D2-4ACA-8DFD-56DB44479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5" t="54228" r="30666" b="19038"/>
          <a:stretch/>
        </p:blipFill>
        <p:spPr>
          <a:xfrm>
            <a:off x="1146618" y="1797199"/>
            <a:ext cx="9568070" cy="299499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F50A066-9510-4EBE-95A0-AAE9B1076E9D}"/>
              </a:ext>
            </a:extLst>
          </p:cNvPr>
          <p:cNvSpPr txBox="1"/>
          <p:nvPr/>
        </p:nvSpPr>
        <p:spPr>
          <a:xfrm>
            <a:off x="10522225" y="3935894"/>
            <a:ext cx="5433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E73FBE2-629A-4E07-B5C2-E1C64F07ECE3}"/>
              </a:ext>
            </a:extLst>
          </p:cNvPr>
          <p:cNvSpPr txBox="1"/>
          <p:nvPr/>
        </p:nvSpPr>
        <p:spPr>
          <a:xfrm>
            <a:off x="10495721" y="3154015"/>
            <a:ext cx="5433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01A066C-8BC0-407B-8D3E-B4EECC7C8A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8D2BEE03-F78D-4430-BAF5-8A56B5C32A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6039"/>
            <a:stretch/>
          </p:blipFill>
          <p:spPr>
            <a:xfrm flipH="1">
              <a:off x="0" y="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224E4D61-E58E-4899-AE87-BC5B41980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6039"/>
            <a:stretch/>
          </p:blipFill>
          <p:spPr>
            <a:xfrm flipH="1">
              <a:off x="0" y="6586330"/>
              <a:ext cx="12192000" cy="27167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AC795507-2F9F-4B2C-99C6-08DBA3B20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7337"/>
            <a:stretch/>
          </p:blipFill>
          <p:spPr>
            <a:xfrm flipH="1">
              <a:off x="11867322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2607F9CD-2E9E-4E15-936E-3ACB1FC07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7337"/>
            <a:stretch/>
          </p:blipFill>
          <p:spPr>
            <a:xfrm flipH="1">
              <a:off x="0" y="0"/>
              <a:ext cx="324678" cy="6858000"/>
            </a:xfrm>
            <a:prstGeom prst="rect">
              <a:avLst/>
            </a:prstGeom>
            <a:ln w="38100">
              <a:solidFill>
                <a:srgbClr val="996600"/>
              </a:solidFill>
            </a:ln>
          </p:spPr>
        </p:pic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41ECF6E2-11A3-415A-998C-52D7EB8C9B71}"/>
              </a:ext>
            </a:extLst>
          </p:cNvPr>
          <p:cNvGrpSpPr/>
          <p:nvPr/>
        </p:nvGrpSpPr>
        <p:grpSpPr>
          <a:xfrm>
            <a:off x="396842" y="357807"/>
            <a:ext cx="1392201" cy="1192697"/>
            <a:chOff x="450574" y="1046923"/>
            <a:chExt cx="1431235" cy="1351720"/>
          </a:xfrm>
        </p:grpSpPr>
        <p:sp>
          <p:nvSpPr>
            <p:cNvPr id="20" name="قلب 19">
              <a:extLst>
                <a:ext uri="{FF2B5EF4-FFF2-40B4-BE49-F238E27FC236}">
                  <a16:creationId xmlns:a16="http://schemas.microsoft.com/office/drawing/2014/main" id="{4EA8B151-3012-47A2-B6EB-D7AB9AC77A8A}"/>
                </a:ext>
              </a:extLst>
            </p:cNvPr>
            <p:cNvSpPr/>
            <p:nvPr/>
          </p:nvSpPr>
          <p:spPr>
            <a:xfrm>
              <a:off x="450574" y="1046923"/>
              <a:ext cx="1431235" cy="1351720"/>
            </a:xfrm>
            <a:prstGeom prst="heart">
              <a:avLst/>
            </a:prstGeom>
            <a:solidFill>
              <a:srgbClr val="F4AD7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5C657ED6-F36B-4345-A7C4-45EF3A4EEA7A}"/>
                </a:ext>
              </a:extLst>
            </p:cNvPr>
            <p:cNvSpPr txBox="1"/>
            <p:nvPr/>
          </p:nvSpPr>
          <p:spPr>
            <a:xfrm>
              <a:off x="451318" y="1340235"/>
              <a:ext cx="135172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 </a:t>
              </a:r>
              <a:r>
                <a:rPr kumimoji="0" lang="ar-KW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188</a:t>
              </a:r>
              <a:endPara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557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 goes here" id="{A4715F0E-2373-46DF-8650-9CD6D2E73FF4}" vid="{7AE24D49-249C-4823-B15D-D301F3E63356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10789</TotalTime>
  <Words>340</Words>
  <Application>Microsoft Office PowerPoint</Application>
  <PresentationFormat>شاشة عريضة</PresentationFormat>
  <Paragraphs>140</Paragraphs>
  <Slides>20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20</vt:i4>
      </vt:variant>
    </vt:vector>
  </HeadingPairs>
  <TitlesOfParts>
    <vt:vector size="40" baseType="lpstr">
      <vt:lpstr>Arial</vt:lpstr>
      <vt:lpstr>Baskerville</vt:lpstr>
      <vt:lpstr>Calibri</vt:lpstr>
      <vt:lpstr>Calibri Light</vt:lpstr>
      <vt:lpstr>Dubai</vt:lpstr>
      <vt:lpstr>Gill Sans Light</vt:lpstr>
      <vt:lpstr>Gill Sans MT</vt:lpstr>
      <vt:lpstr>Gill Sans Nova</vt:lpstr>
      <vt:lpstr>Gill Sans Nova Light</vt:lpstr>
      <vt:lpstr>Helvetica</vt:lpstr>
      <vt:lpstr>Helvetica Light</vt:lpstr>
      <vt:lpstr>Helvetica Neue</vt:lpstr>
      <vt:lpstr>Helvetica Neue Light</vt:lpstr>
      <vt:lpstr>Helvetica Neue Medium</vt:lpstr>
      <vt:lpstr>Simplified Arabic</vt:lpstr>
      <vt:lpstr>Office Theme</vt:lpstr>
      <vt:lpstr>White</vt:lpstr>
      <vt:lpstr>3_Office Theme</vt:lpstr>
      <vt:lpstr>نسق Office</vt:lpstr>
      <vt:lpstr>4_Office Theme</vt:lpstr>
      <vt:lpstr>(11-2): مساحة شبه المنحرف                 إعداد المعلمة: أ/مريهان مصطفى</vt:lpstr>
      <vt:lpstr>(11-2): مساحة شبه المنحرف </vt:lpstr>
      <vt:lpstr>التمهيد</vt:lpstr>
      <vt:lpstr>عرض تقديمي في PowerPoint</vt:lpstr>
      <vt:lpstr>عرض تقديمي في PowerPoint</vt:lpstr>
      <vt:lpstr>عرض الدرس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فاصل تعليمي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مريهان مصطفى تيسير صوافطة</dc:creator>
  <cp:lastModifiedBy>Lenovo</cp:lastModifiedBy>
  <cp:revision>582</cp:revision>
  <cp:lastPrinted>2023-03-30T05:34:52Z</cp:lastPrinted>
  <dcterms:created xsi:type="dcterms:W3CDTF">2022-10-02T18:37:35Z</dcterms:created>
  <dcterms:modified xsi:type="dcterms:W3CDTF">2023-06-04T07:08:33Z</dcterms:modified>
</cp:coreProperties>
</file>