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4"/>
    <p:sldMasterId id="2147483756" r:id="rId5"/>
    <p:sldMasterId id="2147483816" r:id="rId6"/>
    <p:sldMasterId id="2147483840" r:id="rId7"/>
    <p:sldMasterId id="2147483852" r:id="rId8"/>
    <p:sldMasterId id="2147483864" r:id="rId9"/>
  </p:sldMasterIdLst>
  <p:notesMasterIdLst>
    <p:notesMasterId r:id="rId41"/>
  </p:notesMasterIdLst>
  <p:sldIdLst>
    <p:sldId id="317" r:id="rId10"/>
    <p:sldId id="422" r:id="rId11"/>
    <p:sldId id="445" r:id="rId12"/>
    <p:sldId id="260" r:id="rId13"/>
    <p:sldId id="425" r:id="rId14"/>
    <p:sldId id="396" r:id="rId15"/>
    <p:sldId id="397" r:id="rId16"/>
    <p:sldId id="446" r:id="rId17"/>
    <p:sldId id="447" r:id="rId18"/>
    <p:sldId id="448" r:id="rId19"/>
    <p:sldId id="449" r:id="rId20"/>
    <p:sldId id="450" r:id="rId21"/>
    <p:sldId id="451" r:id="rId22"/>
    <p:sldId id="452" r:id="rId23"/>
    <p:sldId id="453" r:id="rId24"/>
    <p:sldId id="263" r:id="rId25"/>
    <p:sldId id="376" r:id="rId26"/>
    <p:sldId id="455" r:id="rId27"/>
    <p:sldId id="377" r:id="rId28"/>
    <p:sldId id="388" r:id="rId29"/>
    <p:sldId id="373" r:id="rId30"/>
    <p:sldId id="379" r:id="rId31"/>
    <p:sldId id="387" r:id="rId32"/>
    <p:sldId id="342" r:id="rId33"/>
    <p:sldId id="456" r:id="rId34"/>
    <p:sldId id="352" r:id="rId35"/>
    <p:sldId id="353" r:id="rId36"/>
    <p:sldId id="408" r:id="rId37"/>
    <p:sldId id="454" r:id="rId38"/>
    <p:sldId id="343" r:id="rId39"/>
    <p:sldId id="413" r:id="rId40"/>
  </p:sldIdLst>
  <p:sldSz cx="12192000" cy="6858000"/>
  <p:notesSz cx="6858000" cy="9144000"/>
  <p:defaultTextStyle>
    <a:defPPr>
      <a:defRPr lang="ar-KW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66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281" autoAdjust="0"/>
    <p:restoredTop sz="94660"/>
  </p:normalViewPr>
  <p:slideViewPr>
    <p:cSldViewPr snapToGrid="0">
      <p:cViewPr varScale="1">
        <p:scale>
          <a:sx n="74" d="100"/>
          <a:sy n="74" d="100"/>
        </p:scale>
        <p:origin x="384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viewProps" Target="view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20" Type="http://schemas.openxmlformats.org/officeDocument/2006/relationships/slide" Target="slides/slide11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K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B831CA7-293C-449B-8B15-A44A79590F01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K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1242260-2593-4A64-9257-9437DC33050B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865189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93275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26745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19481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6212148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345442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935812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23468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0565107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8408366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811586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855655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89040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7670621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864312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7286936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55248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73146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55871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57191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64809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1173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4033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54688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38211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63872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47382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32212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91C1F-8A35-4EE6-858A-9C9037FCA936}" type="datetimeFigureOut">
              <a:rPr lang="ar-KW" smtClean="0"/>
              <a:pPr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FDCEF-66CA-4769-BE11-C367721AADEC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2119504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91C1F-8A35-4EE6-858A-9C9037FCA936}" type="datetimeFigureOut">
              <a:rPr lang="ar-KW" smtClean="0"/>
              <a:pPr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FDCEF-66CA-4769-BE11-C367721AADEC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2150444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91C1F-8A35-4EE6-858A-9C9037FCA936}" type="datetimeFigureOut">
              <a:rPr lang="ar-KW" smtClean="0"/>
              <a:pPr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FDCEF-66CA-4769-BE11-C367721AADEC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5402937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91C1F-8A35-4EE6-858A-9C9037FCA936}" type="datetimeFigureOut">
              <a:rPr lang="ar-KW" smtClean="0"/>
              <a:pPr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FDCEF-66CA-4769-BE11-C367721AADEC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1712918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91C1F-8A35-4EE6-858A-9C9037FCA936}" type="datetimeFigureOut">
              <a:rPr lang="ar-KW" smtClean="0"/>
              <a:pPr/>
              <a:t>09/04/1445</a:t>
            </a:fld>
            <a:endParaRPr lang="ar-K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FDCEF-66CA-4769-BE11-C367721AADEC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8233985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91C1F-8A35-4EE6-858A-9C9037FCA936}" type="datetimeFigureOut">
              <a:rPr lang="ar-KW" smtClean="0"/>
              <a:pPr/>
              <a:t>09/04/1445</a:t>
            </a:fld>
            <a:endParaRPr lang="ar-K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FDCEF-66CA-4769-BE11-C367721AADEC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510062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251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91C1F-8A35-4EE6-858A-9C9037FCA936}" type="datetimeFigureOut">
              <a:rPr lang="ar-KW" smtClean="0"/>
              <a:pPr/>
              <a:t>09/04/1445</a:t>
            </a:fld>
            <a:endParaRPr lang="ar-K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FDCEF-66CA-4769-BE11-C367721AADEC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0772575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91C1F-8A35-4EE6-858A-9C9037FCA936}" type="datetimeFigureOut">
              <a:rPr lang="ar-KW" smtClean="0"/>
              <a:pPr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FDCEF-66CA-4769-BE11-C367721AADEC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8968811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91C1F-8A35-4EE6-858A-9C9037FCA936}" type="datetimeFigureOut">
              <a:rPr lang="ar-KW" smtClean="0"/>
              <a:pPr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FDCEF-66CA-4769-BE11-C367721AADEC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6063300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91C1F-8A35-4EE6-858A-9C9037FCA936}" type="datetimeFigureOut">
              <a:rPr lang="ar-KW" smtClean="0"/>
              <a:pPr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FDCEF-66CA-4769-BE11-C367721AADEC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4017101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91C1F-8A35-4EE6-858A-9C9037FCA936}" type="datetimeFigureOut">
              <a:rPr lang="ar-KW" smtClean="0"/>
              <a:pPr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FDCEF-66CA-4769-BE11-C367721AADEC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326566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91C1F-8A35-4EE6-858A-9C9037FCA936}" type="datetimeFigureOut">
              <a:rPr lang="ar-KW" smtClean="0"/>
              <a:pPr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FDCEF-66CA-4769-BE11-C367721AADEC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7661294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91C1F-8A35-4EE6-858A-9C9037FCA936}" type="datetimeFigureOut">
              <a:rPr lang="ar-KW" smtClean="0"/>
              <a:pPr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FDCEF-66CA-4769-BE11-C367721AADEC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9111873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91C1F-8A35-4EE6-858A-9C9037FCA936}" type="datetimeFigureOut">
              <a:rPr lang="ar-KW" smtClean="0"/>
              <a:pPr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FDCEF-66CA-4769-BE11-C367721AADEC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3199894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91C1F-8A35-4EE6-858A-9C9037FCA936}" type="datetimeFigureOut">
              <a:rPr lang="ar-KW" smtClean="0"/>
              <a:pPr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FDCEF-66CA-4769-BE11-C367721AADEC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7182969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91C1F-8A35-4EE6-858A-9C9037FCA936}" type="datetimeFigureOut">
              <a:rPr lang="ar-KW" smtClean="0"/>
              <a:pPr/>
              <a:t>09/04/1445</a:t>
            </a:fld>
            <a:endParaRPr lang="ar-K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FDCEF-66CA-4769-BE11-C367721AADEC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353538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01749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91C1F-8A35-4EE6-858A-9C9037FCA936}" type="datetimeFigureOut">
              <a:rPr lang="ar-KW" smtClean="0"/>
              <a:pPr/>
              <a:t>09/04/1445</a:t>
            </a:fld>
            <a:endParaRPr lang="ar-K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FDCEF-66CA-4769-BE11-C367721AADEC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296627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91C1F-8A35-4EE6-858A-9C9037FCA936}" type="datetimeFigureOut">
              <a:rPr lang="ar-KW" smtClean="0"/>
              <a:pPr/>
              <a:t>09/04/1445</a:t>
            </a:fld>
            <a:endParaRPr lang="ar-K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FDCEF-66CA-4769-BE11-C367721AADEC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8167940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91C1F-8A35-4EE6-858A-9C9037FCA936}" type="datetimeFigureOut">
              <a:rPr lang="ar-KW" smtClean="0"/>
              <a:pPr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FDCEF-66CA-4769-BE11-C367721AADEC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5242592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91C1F-8A35-4EE6-858A-9C9037FCA936}" type="datetimeFigureOut">
              <a:rPr lang="ar-KW" smtClean="0"/>
              <a:pPr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FDCEF-66CA-4769-BE11-C367721AADEC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3786758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91C1F-8A35-4EE6-858A-9C9037FCA936}" type="datetimeFigureOut">
              <a:rPr lang="ar-KW" smtClean="0"/>
              <a:pPr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FDCEF-66CA-4769-BE11-C367721AADEC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8010086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91C1F-8A35-4EE6-858A-9C9037FCA936}" type="datetimeFigureOut">
              <a:rPr lang="ar-KW" smtClean="0"/>
              <a:pPr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FDCEF-66CA-4769-BE11-C367721AADEC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89341440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333E-B2B4-47B4-957F-07B92FC27D01}" type="datetimeFigureOut">
              <a:rPr lang="ar-KW" smtClean="0"/>
              <a:pPr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2C376-1A89-4F65-95F7-3C6049951CBB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420168371"/>
      </p:ext>
    </p:extLst>
  </p:cSld>
  <p:clrMapOvr>
    <a:masterClrMapping/>
  </p:clrMapOvr>
  <p:transition>
    <p:wipe dir="d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333E-B2B4-47B4-957F-07B92FC27D01}" type="datetimeFigureOut">
              <a:rPr lang="ar-KW" smtClean="0"/>
              <a:pPr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2C376-1A89-4F65-95F7-3C6049951CBB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90660515"/>
      </p:ext>
    </p:extLst>
  </p:cSld>
  <p:clrMapOvr>
    <a:masterClrMapping/>
  </p:clrMapOvr>
  <p:transition>
    <p:wipe dir="d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333E-B2B4-47B4-957F-07B92FC27D01}" type="datetimeFigureOut">
              <a:rPr lang="ar-KW" smtClean="0"/>
              <a:pPr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2C376-1A89-4F65-95F7-3C6049951CBB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706839636"/>
      </p:ext>
    </p:extLst>
  </p:cSld>
  <p:clrMapOvr>
    <a:masterClrMapping/>
  </p:clrMapOvr>
  <p:transition>
    <p:wipe dir="d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333E-B2B4-47B4-957F-07B92FC27D01}" type="datetimeFigureOut">
              <a:rPr lang="ar-KW" smtClean="0"/>
              <a:pPr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2C376-1A89-4F65-95F7-3C6049951CBB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897067981"/>
      </p:ext>
    </p:extLst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20458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333E-B2B4-47B4-957F-07B92FC27D01}" type="datetimeFigureOut">
              <a:rPr lang="ar-KW" smtClean="0"/>
              <a:pPr/>
              <a:t>09/04/1445</a:t>
            </a:fld>
            <a:endParaRPr lang="ar-K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2C376-1A89-4F65-95F7-3C6049951CBB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873222681"/>
      </p:ext>
    </p:extLst>
  </p:cSld>
  <p:clrMapOvr>
    <a:masterClrMapping/>
  </p:clrMapOvr>
  <p:transition>
    <p:wipe dir="d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333E-B2B4-47B4-957F-07B92FC27D01}" type="datetimeFigureOut">
              <a:rPr lang="ar-KW" smtClean="0"/>
              <a:pPr/>
              <a:t>09/04/1445</a:t>
            </a:fld>
            <a:endParaRPr lang="ar-K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2C376-1A89-4F65-95F7-3C6049951CBB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97416134"/>
      </p:ext>
    </p:extLst>
  </p:cSld>
  <p:clrMapOvr>
    <a:masterClrMapping/>
  </p:clrMapOvr>
  <p:transition>
    <p:wipe dir="d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333E-B2B4-47B4-957F-07B92FC27D01}" type="datetimeFigureOut">
              <a:rPr lang="ar-KW" smtClean="0"/>
              <a:pPr/>
              <a:t>09/04/1445</a:t>
            </a:fld>
            <a:endParaRPr lang="ar-K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2C376-1A89-4F65-95F7-3C6049951CBB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232483481"/>
      </p:ext>
    </p:extLst>
  </p:cSld>
  <p:clrMapOvr>
    <a:masterClrMapping/>
  </p:clrMapOvr>
  <p:transition>
    <p:wipe dir="d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333E-B2B4-47B4-957F-07B92FC27D01}" type="datetimeFigureOut">
              <a:rPr lang="ar-KW" smtClean="0"/>
              <a:pPr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2C376-1A89-4F65-95F7-3C6049951CBB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934651634"/>
      </p:ext>
    </p:extLst>
  </p:cSld>
  <p:clrMapOvr>
    <a:masterClrMapping/>
  </p:clrMapOvr>
  <p:transition>
    <p:wipe dir="d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333E-B2B4-47B4-957F-07B92FC27D01}" type="datetimeFigureOut">
              <a:rPr lang="ar-KW" smtClean="0"/>
              <a:pPr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2C376-1A89-4F65-95F7-3C6049951CBB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561911340"/>
      </p:ext>
    </p:extLst>
  </p:cSld>
  <p:clrMapOvr>
    <a:masterClrMapping/>
  </p:clrMapOvr>
  <p:transition>
    <p:wipe dir="d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333E-B2B4-47B4-957F-07B92FC27D01}" type="datetimeFigureOut">
              <a:rPr lang="ar-KW" smtClean="0"/>
              <a:pPr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2C376-1A89-4F65-95F7-3C6049951CBB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393472961"/>
      </p:ext>
    </p:extLst>
  </p:cSld>
  <p:clrMapOvr>
    <a:masterClrMapping/>
  </p:clrMapOvr>
  <p:transition>
    <p:wipe dir="d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333E-B2B4-47B4-957F-07B92FC27D01}" type="datetimeFigureOut">
              <a:rPr lang="ar-KW" smtClean="0"/>
              <a:pPr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2C376-1A89-4F65-95F7-3C6049951CBB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016478114"/>
      </p:ext>
    </p:extLst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77389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7042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18469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857378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238349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174519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91C1F-8A35-4EE6-858A-9C9037FCA936}" type="datetimeFigureOut">
              <a:rPr lang="ar-KW" smtClean="0"/>
              <a:pPr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FDCEF-66CA-4769-BE11-C367721AADEC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945667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91C1F-8A35-4EE6-858A-9C9037FCA936}" type="datetimeFigureOut">
              <a:rPr lang="ar-KW" smtClean="0"/>
              <a:pPr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FDCEF-66CA-4769-BE11-C367721AADEC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236997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D333E-B2B4-47B4-957F-07B92FC27D01}" type="datetimeFigureOut">
              <a:rPr lang="ar-KW" smtClean="0"/>
              <a:pPr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2C376-1A89-4F65-95F7-3C6049951CBB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780602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>
    <p:wipe dir="d"/>
  </p:transition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5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50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0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شعار الكويت - ويكيبيديا">
            <a:extLst>
              <a:ext uri="{FF2B5EF4-FFF2-40B4-BE49-F238E27FC236}">
                <a16:creationId xmlns:a16="http://schemas.microsoft.com/office/drawing/2014/main" id="{4CE9AEA7-9A26-4C7F-8D38-BB1A6DA34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5558">
            <a:off x="1182993" y="732154"/>
            <a:ext cx="2275681" cy="286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8D0FBDE-577F-4C3E-BE22-BE4C6D7FC052}"/>
              </a:ext>
            </a:extLst>
          </p:cNvPr>
          <p:cNvSpPr txBox="1">
            <a:spLocks/>
          </p:cNvSpPr>
          <p:nvPr/>
        </p:nvSpPr>
        <p:spPr>
          <a:xfrm>
            <a:off x="4018583" y="1348853"/>
            <a:ext cx="6065053" cy="121549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Module</a:t>
            </a:r>
            <a:r>
              <a:rPr kumimoji="0" lang="en-US" sz="88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en-US" sz="8800" b="1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black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CF12067-7B72-4C03-A18D-4AE5B79C862A}"/>
              </a:ext>
            </a:extLst>
          </p:cNvPr>
          <p:cNvSpPr txBox="1">
            <a:spLocks/>
          </p:cNvSpPr>
          <p:nvPr/>
        </p:nvSpPr>
        <p:spPr>
          <a:xfrm>
            <a:off x="4018582" y="3140165"/>
            <a:ext cx="6065053" cy="121549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Unit 2</a:t>
            </a:r>
          </a:p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Life Events</a:t>
            </a:r>
          </a:p>
        </p:txBody>
      </p:sp>
    </p:spTree>
    <p:extLst>
      <p:ext uri="{BB962C8B-B14F-4D97-AF65-F5344CB8AC3E}">
        <p14:creationId xmlns:p14="http://schemas.microsoft.com/office/powerpoint/2010/main" val="292612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CBC505-5836-47A9-9F35-E5494758FF9C}"/>
              </a:ext>
            </a:extLst>
          </p:cNvPr>
          <p:cNvSpPr txBox="1"/>
          <p:nvPr/>
        </p:nvSpPr>
        <p:spPr>
          <a:xfrm>
            <a:off x="3397181" y="2557744"/>
            <a:ext cx="51095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learn how to do something well.</a:t>
            </a: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8D3275-D467-4195-8ACF-1F5EF7B73964}"/>
              </a:ext>
            </a:extLst>
          </p:cNvPr>
          <p:cNvSpPr txBox="1"/>
          <p:nvPr/>
        </p:nvSpPr>
        <p:spPr>
          <a:xfrm>
            <a:off x="2929719" y="881057"/>
            <a:ext cx="63325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master     (V)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master Meaning in the Cambridge English Dictionary">
            <a:hlinkClick r:id="" action="ppaction://media"/>
            <a:extLst>
              <a:ext uri="{FF2B5EF4-FFF2-40B4-BE49-F238E27FC236}">
                <a16:creationId xmlns:a16="http://schemas.microsoft.com/office/drawing/2014/main" id="{3824E563-C1F8-4641-9853-5C7A08D8B2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00009" y="531672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15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9B9EFBE-0A71-4A2F-B447-A2565CFFF1B2}"/>
              </a:ext>
            </a:extLst>
          </p:cNvPr>
          <p:cNvSpPr/>
          <p:nvPr/>
        </p:nvSpPr>
        <p:spPr>
          <a:xfrm>
            <a:off x="225287" y="3275160"/>
            <a:ext cx="7235687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The students should study English hard so that they could </a:t>
            </a:r>
            <a:r>
              <a:rPr kumimoji="0" lang="en-US" sz="4800" b="1" i="0" u="none" strike="noStrike" kern="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master</a:t>
            </a:r>
            <a:r>
              <a:rPr kumimoji="0" lang="en-US" sz="4800" b="1" i="0" u="none" strike="noStrike" kern="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the skills of the language .</a:t>
            </a: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B2BA7683-4CBA-4018-ADD4-B212D3CA1168}"/>
              </a:ext>
            </a:extLst>
          </p:cNvPr>
          <p:cNvSpPr/>
          <p:nvPr/>
        </p:nvSpPr>
        <p:spPr>
          <a:xfrm>
            <a:off x="3717235" y="529368"/>
            <a:ext cx="4757530" cy="219986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89D0C6-23BC-4C7A-9F5A-6000FE384E47}"/>
              </a:ext>
            </a:extLst>
          </p:cNvPr>
          <p:cNvSpPr txBox="1"/>
          <p:nvPr/>
        </p:nvSpPr>
        <p:spPr>
          <a:xfrm>
            <a:off x="4562710" y="1075300"/>
            <a:ext cx="338265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Example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67AAE12-4DB4-4830-BFD5-B67568D6E9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975" y="2729228"/>
            <a:ext cx="4323410" cy="3429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0831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CBC505-5836-47A9-9F35-E5494758FF9C}"/>
              </a:ext>
            </a:extLst>
          </p:cNvPr>
          <p:cNvSpPr txBox="1"/>
          <p:nvPr/>
        </p:nvSpPr>
        <p:spPr>
          <a:xfrm>
            <a:off x="3541205" y="2335021"/>
            <a:ext cx="51095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ften</a:t>
            </a: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8D3275-D467-4195-8ACF-1F5EF7B73964}"/>
              </a:ext>
            </a:extLst>
          </p:cNvPr>
          <p:cNvSpPr txBox="1"/>
          <p:nvPr/>
        </p:nvSpPr>
        <p:spPr>
          <a:xfrm>
            <a:off x="2929718" y="881057"/>
            <a:ext cx="69431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frequently     (Adv)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frequently Meaning in the Cambridge English Dictionary">
            <a:hlinkClick r:id="" action="ppaction://media"/>
            <a:extLst>
              <a:ext uri="{FF2B5EF4-FFF2-40B4-BE49-F238E27FC236}">
                <a16:creationId xmlns:a16="http://schemas.microsoft.com/office/drawing/2014/main" id="{36B9A358-53F6-4296-AEE5-6F53752A7C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57611" y="425795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58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9B9EFBE-0A71-4A2F-B447-A2565CFFF1B2}"/>
              </a:ext>
            </a:extLst>
          </p:cNvPr>
          <p:cNvSpPr/>
          <p:nvPr/>
        </p:nvSpPr>
        <p:spPr>
          <a:xfrm>
            <a:off x="225287" y="3275160"/>
            <a:ext cx="7235687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You must wash your </a:t>
            </a:r>
            <a:r>
              <a:rPr kumimoji="0" lang="en-US" sz="4800" b="1" i="0" u="none" strike="noStrike" kern="0" cap="none" spc="0" normalizeH="0" baseline="0" noProof="0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hands </a:t>
            </a:r>
            <a:r>
              <a:rPr kumimoji="0" lang="en-US" sz="4800" b="1" i="0" u="none" strike="noStrike" kern="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frequently</a:t>
            </a:r>
            <a:r>
              <a:rPr kumimoji="0" lang="en-US" sz="4800" b="1" i="0" u="none" strike="noStrike" kern="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to kill the bacteria.</a:t>
            </a: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B2BA7683-4CBA-4018-ADD4-B212D3CA1168}"/>
              </a:ext>
            </a:extLst>
          </p:cNvPr>
          <p:cNvSpPr/>
          <p:nvPr/>
        </p:nvSpPr>
        <p:spPr>
          <a:xfrm>
            <a:off x="3717235" y="529368"/>
            <a:ext cx="4757530" cy="219986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89D0C6-23BC-4C7A-9F5A-6000FE384E47}"/>
              </a:ext>
            </a:extLst>
          </p:cNvPr>
          <p:cNvSpPr txBox="1"/>
          <p:nvPr/>
        </p:nvSpPr>
        <p:spPr>
          <a:xfrm>
            <a:off x="4562710" y="1075300"/>
            <a:ext cx="338265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Example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BAB961-C521-4686-B9BA-D150C8680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0726" y="2849217"/>
            <a:ext cx="4757530" cy="347941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32836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A8D3275-D467-4195-8ACF-1F5EF7B73964}"/>
              </a:ext>
            </a:extLst>
          </p:cNvPr>
          <p:cNvSpPr txBox="1"/>
          <p:nvPr/>
        </p:nvSpPr>
        <p:spPr>
          <a:xfrm>
            <a:off x="2929718" y="881057"/>
            <a:ext cx="69431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infection     (N)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infection Meaning in the Cambridge English Dictionary">
            <a:hlinkClick r:id="" action="ppaction://media"/>
            <a:extLst>
              <a:ext uri="{FF2B5EF4-FFF2-40B4-BE49-F238E27FC236}">
                <a16:creationId xmlns:a16="http://schemas.microsoft.com/office/drawing/2014/main" id="{CD993FEB-EEDE-4A82-AA3F-8453DAD923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23518" y="5608849"/>
            <a:ext cx="487363" cy="4873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34236A5-0954-43DC-8BDF-C45D1A9B35D9}"/>
              </a:ext>
            </a:extLst>
          </p:cNvPr>
          <p:cNvSpPr txBox="1"/>
          <p:nvPr/>
        </p:nvSpPr>
        <p:spPr>
          <a:xfrm>
            <a:off x="1712405" y="2520551"/>
            <a:ext cx="510959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disease in a part of your body that is caused by bacteria or a virus.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5BEFD4-59EB-4D2B-99D2-006825DD7E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5931" y="2305412"/>
            <a:ext cx="4524744" cy="367153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7744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9B9EFBE-0A71-4A2F-B447-A2565CFFF1B2}"/>
              </a:ext>
            </a:extLst>
          </p:cNvPr>
          <p:cNvSpPr/>
          <p:nvPr/>
        </p:nvSpPr>
        <p:spPr>
          <a:xfrm>
            <a:off x="225287" y="3275160"/>
            <a:ext cx="7580243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If you don’t wash your hands frequently , you may catch an </a:t>
            </a:r>
            <a:r>
              <a:rPr kumimoji="0" lang="en-US" sz="4800" b="1" i="0" u="none" strike="noStrike" kern="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infection</a:t>
            </a:r>
            <a:r>
              <a:rPr kumimoji="0" lang="en-US" sz="4800" b="1" i="0" u="none" strike="noStrike" kern="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B2BA7683-4CBA-4018-ADD4-B212D3CA1168}"/>
              </a:ext>
            </a:extLst>
          </p:cNvPr>
          <p:cNvSpPr/>
          <p:nvPr/>
        </p:nvSpPr>
        <p:spPr>
          <a:xfrm>
            <a:off x="3717235" y="529368"/>
            <a:ext cx="4757530" cy="219986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89D0C6-23BC-4C7A-9F5A-6000FE384E47}"/>
              </a:ext>
            </a:extLst>
          </p:cNvPr>
          <p:cNvSpPr txBox="1"/>
          <p:nvPr/>
        </p:nvSpPr>
        <p:spPr>
          <a:xfrm>
            <a:off x="4562710" y="1075300"/>
            <a:ext cx="338265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Example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F30626-5B50-4D48-B7BD-5710FD4A9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9513" y="2608577"/>
            <a:ext cx="4267200" cy="343441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47039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34887" y="401100"/>
            <a:ext cx="10442713" cy="6194572"/>
          </a:xfrm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pPr algn="l">
              <a:lnSpc>
                <a:spcPct val="170000"/>
              </a:lnSpc>
            </a:pPr>
            <a:r>
              <a:rPr lang="en-US" sz="6000" b="1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Garamond" panose="02020404030301010803" pitchFamily="18" charset="0"/>
              </a:rPr>
              <a:t>achieve</a:t>
            </a:r>
            <a:r>
              <a:rPr lang="en-US" sz="6000" b="1" dirty="0">
                <a:ln>
                  <a:solidFill>
                    <a:schemeClr val="tx1"/>
                  </a:solidFill>
                </a:ln>
                <a:solidFill>
                  <a:srgbClr val="660066"/>
                </a:solidFill>
                <a:latin typeface="Garamond" panose="02020404030301010803" pitchFamily="18" charset="0"/>
              </a:rPr>
              <a:t>            </a:t>
            </a:r>
            <a:r>
              <a:rPr lang="en-US" sz="6000" b="1" dirty="0">
                <a:ln>
                  <a:solidFill>
                    <a:schemeClr val="tx1"/>
                  </a:solidFill>
                </a:ln>
                <a:latin typeface="Garamond" panose="02020404030301010803" pitchFamily="18" charset="0"/>
              </a:rPr>
              <a:t> </a:t>
            </a:r>
            <a:r>
              <a:rPr lang="en-US" sz="6000" b="1" dirty="0">
                <a:ln>
                  <a:solidFill>
                    <a:schemeClr val="tx1"/>
                  </a:solidFill>
                </a:ln>
                <a:solidFill>
                  <a:srgbClr val="CC00CC"/>
                </a:solidFill>
                <a:latin typeface="Garamond" panose="02020404030301010803" pitchFamily="18" charset="0"/>
              </a:rPr>
              <a:t>(V)</a:t>
            </a:r>
          </a:p>
          <a:p>
            <a:pPr algn="l">
              <a:lnSpc>
                <a:spcPct val="170000"/>
              </a:lnSpc>
            </a:pPr>
            <a:r>
              <a:rPr lang="en-US" sz="6000" b="1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Garamond" panose="02020404030301010803" pitchFamily="18" charset="0"/>
              </a:rPr>
              <a:t>improve</a:t>
            </a:r>
            <a:r>
              <a:rPr lang="en-US" sz="6000" b="1" dirty="0">
                <a:ln>
                  <a:solidFill>
                    <a:schemeClr val="tx1"/>
                  </a:solidFill>
                </a:ln>
                <a:solidFill>
                  <a:srgbClr val="660066"/>
                </a:solidFill>
                <a:latin typeface="Garamond" panose="02020404030301010803" pitchFamily="18" charset="0"/>
              </a:rPr>
              <a:t>            </a:t>
            </a:r>
            <a:r>
              <a:rPr lang="en-US" sz="6000" b="1" dirty="0">
                <a:ln>
                  <a:solidFill>
                    <a:schemeClr val="tx1"/>
                  </a:solidFill>
                </a:ln>
                <a:solidFill>
                  <a:srgbClr val="CC00CC"/>
                </a:solidFill>
                <a:latin typeface="Garamond" panose="02020404030301010803" pitchFamily="18" charset="0"/>
              </a:rPr>
              <a:t>(V)</a:t>
            </a:r>
          </a:p>
          <a:p>
            <a:pPr algn="l">
              <a:lnSpc>
                <a:spcPct val="170000"/>
              </a:lnSpc>
            </a:pPr>
            <a:r>
              <a:rPr lang="en-US" sz="6000" b="1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Garamond" panose="02020404030301010803" pitchFamily="18" charset="0"/>
              </a:rPr>
              <a:t>master</a:t>
            </a:r>
            <a:r>
              <a:rPr lang="en-US" sz="6000" b="1" dirty="0">
                <a:ln>
                  <a:solidFill>
                    <a:schemeClr val="tx1"/>
                  </a:solidFill>
                </a:ln>
                <a:latin typeface="Garamond" panose="02020404030301010803" pitchFamily="18" charset="0"/>
              </a:rPr>
              <a:t>              </a:t>
            </a:r>
            <a:r>
              <a:rPr lang="en-US" sz="6000" b="1" dirty="0">
                <a:ln>
                  <a:solidFill>
                    <a:schemeClr val="tx1"/>
                  </a:solidFill>
                </a:ln>
                <a:solidFill>
                  <a:srgbClr val="CC00CC"/>
                </a:solidFill>
                <a:latin typeface="Garamond" panose="02020404030301010803" pitchFamily="18" charset="0"/>
              </a:rPr>
              <a:t>(V)</a:t>
            </a:r>
          </a:p>
          <a:p>
            <a:pPr algn="l">
              <a:lnSpc>
                <a:spcPct val="170000"/>
              </a:lnSpc>
            </a:pPr>
            <a:r>
              <a:rPr lang="en-US" sz="6000" b="1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Garamond" panose="02020404030301010803" pitchFamily="18" charset="0"/>
              </a:rPr>
              <a:t>frequently</a:t>
            </a:r>
            <a:r>
              <a:rPr lang="en-US" sz="6000" b="1" dirty="0">
                <a:ln>
                  <a:solidFill>
                    <a:schemeClr val="tx1"/>
                  </a:solidFill>
                </a:ln>
                <a:latin typeface="Garamond" panose="02020404030301010803" pitchFamily="18" charset="0"/>
              </a:rPr>
              <a:t>      </a:t>
            </a:r>
            <a:r>
              <a:rPr lang="en-US" sz="6000" b="1" dirty="0">
                <a:ln>
                  <a:solidFill>
                    <a:schemeClr val="tx1"/>
                  </a:solidFill>
                </a:ln>
                <a:solidFill>
                  <a:srgbClr val="CC00CC"/>
                </a:solidFill>
                <a:latin typeface="Garamond" panose="02020404030301010803" pitchFamily="18" charset="0"/>
              </a:rPr>
              <a:t>(Adv)</a:t>
            </a:r>
          </a:p>
          <a:p>
            <a:pPr algn="l">
              <a:lnSpc>
                <a:spcPct val="170000"/>
              </a:lnSpc>
            </a:pPr>
            <a:r>
              <a:rPr lang="en-US" sz="6000" b="1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Garamond" panose="02020404030301010803" pitchFamily="18" charset="0"/>
              </a:rPr>
              <a:t>infection</a:t>
            </a:r>
            <a:r>
              <a:rPr lang="en-US" sz="6000" b="1" dirty="0">
                <a:ln>
                  <a:solidFill>
                    <a:schemeClr val="tx1"/>
                  </a:solidFill>
                </a:ln>
                <a:solidFill>
                  <a:srgbClr val="CC00CC"/>
                </a:solidFill>
                <a:latin typeface="Garamond" panose="02020404030301010803" pitchFamily="18" charset="0"/>
              </a:rPr>
              <a:t>         (N)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671C2F-7933-414C-BA7B-B204B83419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577" y="558012"/>
            <a:ext cx="2334717" cy="9513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F6748DE-2C53-4007-A4AE-08FF02B8C0F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80"/>
          <a:stretch/>
        </p:blipFill>
        <p:spPr>
          <a:xfrm>
            <a:off x="7087577" y="1666323"/>
            <a:ext cx="2334718" cy="10901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4476ED1-2BE5-44FA-B30C-4703978296A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1" t="41927" r="31146"/>
          <a:stretch/>
        </p:blipFill>
        <p:spPr>
          <a:xfrm>
            <a:off x="7112169" y="3058370"/>
            <a:ext cx="2310125" cy="9633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91B4278-958D-4941-AE4B-001C41F8A1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7577" y="4166680"/>
            <a:ext cx="2334718" cy="10431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9AF1B63-85E9-4139-BD3D-A236E35B75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2170" y="5333843"/>
            <a:ext cx="2310125" cy="11230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332656"/>
            <a:ext cx="8064896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58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731161" y="245657"/>
            <a:ext cx="5471228" cy="1214612"/>
          </a:xfrm>
          <a:prstGeom prst="rect">
            <a:avLst/>
          </a:prstGeom>
          <a:solidFill>
            <a:schemeClr val="accent2"/>
          </a:solidFill>
        </p:spPr>
        <p:txBody>
          <a:bodyPr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Conjunctions</a:t>
            </a:r>
            <a:endParaRPr kumimoji="0" lang="ar-KW" sz="7200" b="1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19C3DC-E149-4D69-AC9C-EDA9F916EA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082" t="12284" r="33239" b="76642"/>
          <a:stretch/>
        </p:blipFill>
        <p:spPr>
          <a:xfrm>
            <a:off x="7540052" y="2484137"/>
            <a:ext cx="4331734" cy="18254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A6C9C67-FD32-45AA-A4D7-4614A9390D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817" t="44058" r="24478" b="43656"/>
          <a:stretch/>
        </p:blipFill>
        <p:spPr>
          <a:xfrm>
            <a:off x="320217" y="2515205"/>
            <a:ext cx="4848154" cy="18628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51FF133-EAA2-4536-90B3-4B6100F724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621" t="75563" r="40011" b="10331"/>
          <a:stretch/>
        </p:blipFill>
        <p:spPr>
          <a:xfrm>
            <a:off x="5168370" y="4588675"/>
            <a:ext cx="2596810" cy="18254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18EB8B1-649B-4D88-8E01-C57E954FB4A4}"/>
              </a:ext>
            </a:extLst>
          </p:cNvPr>
          <p:cNvCxnSpPr>
            <a:cxnSpLocks/>
          </p:cNvCxnSpPr>
          <p:nvPr/>
        </p:nvCxnSpPr>
        <p:spPr>
          <a:xfrm flipH="1">
            <a:off x="3507698" y="1487786"/>
            <a:ext cx="2830646" cy="81683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2D5A1C9-B2CD-4E4A-84B7-50DE3D371428}"/>
              </a:ext>
            </a:extLst>
          </p:cNvPr>
          <p:cNvCxnSpPr>
            <a:cxnSpLocks/>
          </p:cNvCxnSpPr>
          <p:nvPr/>
        </p:nvCxnSpPr>
        <p:spPr>
          <a:xfrm>
            <a:off x="6350833" y="1487786"/>
            <a:ext cx="3048000" cy="78153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CFF2C59-1BA8-43EF-B422-6CDAA960B863}"/>
              </a:ext>
            </a:extLst>
          </p:cNvPr>
          <p:cNvCxnSpPr>
            <a:cxnSpLocks/>
          </p:cNvCxnSpPr>
          <p:nvPr/>
        </p:nvCxnSpPr>
        <p:spPr>
          <a:xfrm>
            <a:off x="6338343" y="1487786"/>
            <a:ext cx="0" cy="26585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635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1082" t="12284" r="33239" b="76642"/>
          <a:stretch/>
        </p:blipFill>
        <p:spPr>
          <a:xfrm>
            <a:off x="7858734" y="275970"/>
            <a:ext cx="3896040" cy="15075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0817" t="44058" r="24478" b="43656"/>
          <a:stretch/>
        </p:blipFill>
        <p:spPr>
          <a:xfrm>
            <a:off x="3061252" y="277637"/>
            <a:ext cx="4320307" cy="15075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294359" y="3610105"/>
            <a:ext cx="1160328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en-US" sz="3200" b="1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Calibri"/>
              </a:rPr>
              <a:t>W</a:t>
            </a:r>
            <a:r>
              <a:rPr kumimoji="0" lang="en-US" sz="32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 use </a:t>
            </a:r>
            <a:r>
              <a:rPr kumimoji="0" lang="en-US" sz="4400" b="1" i="0" u="sng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order to </a:t>
            </a:r>
            <a:r>
              <a:rPr kumimoji="0" lang="en-US" sz="32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with an infinitive form of 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</a:rPr>
              <a:t>a verb to express</a:t>
            </a:r>
            <a:r>
              <a:rPr kumimoji="0" lang="en-US" sz="32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the purpose of something.</a:t>
            </a:r>
            <a:endParaRPr kumimoji="0" lang="ar-KW" sz="32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111654"/>
            <a:ext cx="11603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Calibri"/>
              </a:rPr>
              <a:t>W</a:t>
            </a:r>
            <a:r>
              <a:rPr kumimoji="0" lang="en-US" sz="32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 use </a:t>
            </a:r>
            <a:r>
              <a:rPr kumimoji="0" lang="en-US" sz="4000" b="1" i="0" u="sng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 that </a:t>
            </a:r>
            <a:r>
              <a:rPr kumimoji="0" lang="en-US" sz="32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to talk about purpose. We often use them with modal verbs (can,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could, </a:t>
            </a:r>
            <a:r>
              <a:rPr kumimoji="0" lang="en-US" sz="32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will,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would).</a:t>
            </a:r>
            <a:endParaRPr kumimoji="0" lang="ar-KW" sz="32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A97466-01CF-490B-BF6F-6DFD91DE76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621" t="75563" r="40011" b="10331"/>
          <a:stretch/>
        </p:blipFill>
        <p:spPr>
          <a:xfrm>
            <a:off x="437226" y="275970"/>
            <a:ext cx="2146851" cy="15091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4D007F4-66BA-49D9-A382-07C156B21571}"/>
              </a:ext>
            </a:extLst>
          </p:cNvPr>
          <p:cNvSpPr/>
          <p:nvPr/>
        </p:nvSpPr>
        <p:spPr>
          <a:xfrm>
            <a:off x="294359" y="1917334"/>
            <a:ext cx="1146041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Calibri"/>
              </a:rPr>
              <a:t>W</a:t>
            </a:r>
            <a:r>
              <a:rPr kumimoji="0" lang="en-US" sz="28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 can use the </a:t>
            </a:r>
            <a:r>
              <a:rPr kumimoji="0" lang="en-US" sz="3600" b="1" i="0" u="sng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Calibri"/>
              </a:rPr>
              <a:t>+</a:t>
            </a:r>
            <a:r>
              <a:rPr kumimoji="0" lang="en-US" sz="28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infinitive </a:t>
            </a:r>
            <a:r>
              <a:rPr kumimoji="0" lang="en-US" sz="28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a clause with a 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</a:rPr>
              <a:t>verb that has no subject .</a:t>
            </a:r>
            <a:endParaRPr kumimoji="0" lang="en-US" sz="28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</a:t>
            </a:r>
            <a:r>
              <a:rPr kumimoji="0" lang="en-US" sz="3600" b="1" i="0" u="sng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</a:t>
            </a:r>
            <a:r>
              <a:rPr lang="en-US" sz="2800" b="1" u="sng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Calibri"/>
              </a:rPr>
              <a:t>+</a:t>
            </a:r>
            <a:r>
              <a:rPr kumimoji="0" lang="en-US" sz="2800" b="1" i="0" u="sng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infinitive</a:t>
            </a:r>
            <a:r>
              <a:rPr kumimoji="0" lang="en-US" sz="20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focuses on the idea of an action or the results of an action, rather than the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action </a:t>
            </a:r>
            <a:r>
              <a:rPr kumimoji="0" lang="en-US" sz="28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itself.</a:t>
            </a:r>
            <a:endParaRPr kumimoji="0" lang="ar-KW" sz="28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87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8044C-A292-40B7-B187-CACA49DC8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6D83C8-33B6-4E3E-A9AB-9B7125CA5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0025"/>
            <a:ext cx="12191999" cy="6857999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1D88A5A-4A96-4214-B62A-763E91307BC7}"/>
              </a:ext>
            </a:extLst>
          </p:cNvPr>
          <p:cNvSpPr txBox="1">
            <a:spLocks/>
          </p:cNvSpPr>
          <p:nvPr/>
        </p:nvSpPr>
        <p:spPr>
          <a:xfrm>
            <a:off x="6455763" y="4754563"/>
            <a:ext cx="6026211" cy="173831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chemeClr val="bg1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SB. P. </a:t>
            </a:r>
            <a:r>
              <a:rPr lang="en-US" sz="7200" b="1" dirty="0">
                <a:ln>
                  <a:solidFill>
                    <a:prstClr val="white"/>
                  </a:solidFill>
                </a:ln>
                <a:solidFill>
                  <a:schemeClr val="bg1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24</a:t>
            </a:r>
            <a:endParaRPr kumimoji="0" lang="en-US" sz="7200" b="1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schemeClr val="bg1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202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49003" y="260648"/>
            <a:ext cx="11463064" cy="1214612"/>
          </a:xfrm>
          <a:prstGeom prst="rect">
            <a:avLst/>
          </a:prstGeom>
          <a:solidFill>
            <a:schemeClr val="accent2"/>
          </a:solidFill>
        </p:spPr>
        <p:txBody>
          <a:bodyPr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Let’s study some examples.</a:t>
            </a:r>
            <a:endParaRPr kumimoji="0" lang="ar-KW" sz="7200" b="1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19C3DC-E149-4D69-AC9C-EDA9F916EA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082" t="12284" r="33239" b="76642"/>
          <a:stretch/>
        </p:blipFill>
        <p:spPr>
          <a:xfrm>
            <a:off x="6532995" y="2143846"/>
            <a:ext cx="5338789" cy="18254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A6C9C67-FD32-45AA-A4D7-4614A9390D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817" t="44058" r="24478" b="43656"/>
          <a:stretch/>
        </p:blipFill>
        <p:spPr>
          <a:xfrm>
            <a:off x="546652" y="2106437"/>
            <a:ext cx="5338789" cy="18628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51FF133-EAA2-4536-90B3-4B6100F724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621" t="75563" r="40011" b="10331"/>
          <a:stretch/>
        </p:blipFill>
        <p:spPr>
          <a:xfrm>
            <a:off x="5007109" y="4386044"/>
            <a:ext cx="2596810" cy="18254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439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9376" y="332656"/>
            <a:ext cx="5472608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I study hard. </a:t>
            </a:r>
          </a:p>
        </p:txBody>
      </p:sp>
      <p:sp>
        <p:nvSpPr>
          <p:cNvPr id="5" name="Rectangle 4"/>
          <p:cNvSpPr/>
          <p:nvPr/>
        </p:nvSpPr>
        <p:spPr>
          <a:xfrm>
            <a:off x="479376" y="5694347"/>
            <a:ext cx="112332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* I 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study hard 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so that 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I 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008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can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pass the exam.</a:t>
            </a:r>
          </a:p>
        </p:txBody>
      </p:sp>
      <p:sp>
        <p:nvSpPr>
          <p:cNvPr id="6" name="Rectangle 5"/>
          <p:cNvSpPr/>
          <p:nvPr/>
        </p:nvSpPr>
        <p:spPr>
          <a:xfrm>
            <a:off x="479376" y="1362226"/>
            <a:ext cx="7272808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I want to pass the exam.</a:t>
            </a:r>
          </a:p>
        </p:txBody>
      </p:sp>
      <p:sp>
        <p:nvSpPr>
          <p:cNvPr id="7" name="Rectangle 6"/>
          <p:cNvSpPr/>
          <p:nvPr/>
        </p:nvSpPr>
        <p:spPr>
          <a:xfrm>
            <a:off x="479376" y="4365104"/>
            <a:ext cx="112332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* I 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study hard 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in order to 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008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pass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the exam.</a:t>
            </a:r>
          </a:p>
        </p:txBody>
      </p:sp>
      <p:sp>
        <p:nvSpPr>
          <p:cNvPr id="8" name="Rectangle 7"/>
          <p:cNvSpPr/>
          <p:nvPr/>
        </p:nvSpPr>
        <p:spPr>
          <a:xfrm>
            <a:off x="584307" y="3013501"/>
            <a:ext cx="112332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* I 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study hard 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to 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008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pass 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the exam.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240" y="0"/>
            <a:ext cx="4101232" cy="28671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032" y="37951"/>
            <a:ext cx="1872208" cy="124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422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9376" y="332656"/>
            <a:ext cx="5472608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I give you the book. </a:t>
            </a:r>
          </a:p>
        </p:txBody>
      </p:sp>
      <p:sp>
        <p:nvSpPr>
          <p:cNvPr id="5" name="Rectangle 4"/>
          <p:cNvSpPr/>
          <p:nvPr/>
        </p:nvSpPr>
        <p:spPr>
          <a:xfrm>
            <a:off x="335359" y="5495774"/>
            <a:ext cx="116417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* I 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give you the book 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so that 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you 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008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can 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read it.</a:t>
            </a:r>
          </a:p>
        </p:txBody>
      </p:sp>
      <p:sp>
        <p:nvSpPr>
          <p:cNvPr id="6" name="Rectangle 5"/>
          <p:cNvSpPr/>
          <p:nvPr/>
        </p:nvSpPr>
        <p:spPr>
          <a:xfrm>
            <a:off x="479376" y="1362226"/>
            <a:ext cx="7272808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I want you to read it.</a:t>
            </a:r>
          </a:p>
        </p:txBody>
      </p:sp>
      <p:sp>
        <p:nvSpPr>
          <p:cNvPr id="7" name="Rectangle 6"/>
          <p:cNvSpPr/>
          <p:nvPr/>
        </p:nvSpPr>
        <p:spPr>
          <a:xfrm>
            <a:off x="335360" y="4230193"/>
            <a:ext cx="112332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* I 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give you the book 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in order to 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008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read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it.</a:t>
            </a: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5360" y="3040423"/>
            <a:ext cx="112332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* I 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give you the book 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to 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008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read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it.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262" y="118914"/>
            <a:ext cx="2597321" cy="273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63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9376" y="332656"/>
            <a:ext cx="8568952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She took the umbrella with her. </a:t>
            </a:r>
          </a:p>
        </p:txBody>
      </p:sp>
      <p:sp>
        <p:nvSpPr>
          <p:cNvPr id="5" name="Rectangle 4"/>
          <p:cNvSpPr/>
          <p:nvPr/>
        </p:nvSpPr>
        <p:spPr>
          <a:xfrm>
            <a:off x="244652" y="5183127"/>
            <a:ext cx="1170269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*She took the umbrella with her </a:t>
            </a:r>
            <a:r>
              <a:rPr kumimoji="0" lang="en-US" sz="44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so that </a:t>
            </a:r>
            <a:r>
              <a:rPr kumimoji="0" lang="en-US" sz="44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it </a:t>
            </a:r>
            <a:r>
              <a:rPr kumimoji="0" lang="en-US" sz="44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008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could </a:t>
            </a:r>
            <a:r>
              <a:rPr kumimoji="0" lang="en-US" sz="44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keep her dry.</a:t>
            </a:r>
          </a:p>
        </p:txBody>
      </p:sp>
      <p:sp>
        <p:nvSpPr>
          <p:cNvPr id="6" name="Rectangle 5"/>
          <p:cNvSpPr/>
          <p:nvPr/>
        </p:nvSpPr>
        <p:spPr>
          <a:xfrm>
            <a:off x="479376" y="1362226"/>
            <a:ext cx="8712968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She wanted to keep her dry.</a:t>
            </a:r>
          </a:p>
        </p:txBody>
      </p:sp>
      <p:sp>
        <p:nvSpPr>
          <p:cNvPr id="7" name="Rectangle 6"/>
          <p:cNvSpPr/>
          <p:nvPr/>
        </p:nvSpPr>
        <p:spPr>
          <a:xfrm>
            <a:off x="244652" y="3550368"/>
            <a:ext cx="118813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*She took the umbrella with her </a:t>
            </a:r>
            <a:r>
              <a:rPr kumimoji="0" lang="en-US" sz="44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in order to </a:t>
            </a:r>
            <a:r>
              <a:rPr kumimoji="0" lang="en-US" sz="44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008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keep</a:t>
            </a:r>
            <a:r>
              <a:rPr kumimoji="0" lang="en-US" sz="44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her dry.</a:t>
            </a:r>
          </a:p>
        </p:txBody>
      </p:sp>
      <p:sp>
        <p:nvSpPr>
          <p:cNvPr id="8" name="Rectangle 7"/>
          <p:cNvSpPr/>
          <p:nvPr/>
        </p:nvSpPr>
        <p:spPr>
          <a:xfrm>
            <a:off x="244652" y="2391796"/>
            <a:ext cx="117026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*She took the umbrella with her </a:t>
            </a:r>
            <a:r>
              <a:rPr kumimoji="0" lang="en-US" sz="44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to </a:t>
            </a:r>
            <a:r>
              <a:rPr kumimoji="0" lang="en-US" sz="44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008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keep</a:t>
            </a:r>
            <a:r>
              <a:rPr kumimoji="0" lang="en-US" sz="44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her dry.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7096" y="0"/>
            <a:ext cx="2564904" cy="228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63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314208" y="1514006"/>
            <a:ext cx="11815020" cy="508334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716033DB-0C61-4068-A925-FE78DA2955AA}"/>
              </a:ext>
            </a:extLst>
          </p:cNvPr>
          <p:cNvSpPr/>
          <p:nvPr/>
        </p:nvSpPr>
        <p:spPr>
          <a:xfrm>
            <a:off x="576781" y="1514006"/>
            <a:ext cx="524656" cy="5246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3AEB2ED-1FC3-4650-95DA-D2B0CAC1F8D1}"/>
              </a:ext>
            </a:extLst>
          </p:cNvPr>
          <p:cNvSpPr txBox="1">
            <a:spLocks/>
          </p:cNvSpPr>
          <p:nvPr/>
        </p:nvSpPr>
        <p:spPr>
          <a:xfrm>
            <a:off x="314208" y="328742"/>
            <a:ext cx="3289256" cy="85898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Activity 1 :</a:t>
            </a:r>
          </a:p>
        </p:txBody>
      </p:sp>
    </p:spTree>
    <p:extLst>
      <p:ext uri="{BB962C8B-B14F-4D97-AF65-F5344CB8AC3E}">
        <p14:creationId xmlns:p14="http://schemas.microsoft.com/office/powerpoint/2010/main" val="375106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49" y="1536034"/>
            <a:ext cx="10668000" cy="44057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901" y="728012"/>
            <a:ext cx="3653662" cy="161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80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lum bright="-20000" contrast="40000"/>
          </a:blip>
          <a:srcRect t="19101"/>
          <a:stretch/>
        </p:blipFill>
        <p:spPr>
          <a:xfrm>
            <a:off x="158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2058551-CC9C-405E-A2DF-0F4EFFCC4C82}"/>
              </a:ext>
            </a:extLst>
          </p:cNvPr>
          <p:cNvSpPr/>
          <p:nvPr/>
        </p:nvSpPr>
        <p:spPr>
          <a:xfrm>
            <a:off x="4274419" y="1627661"/>
            <a:ext cx="297612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in order </a:t>
            </a:r>
            <a:r>
              <a:rPr kumimoji="0" lang="en-US" sz="28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to /</a:t>
            </a:r>
            <a:r>
              <a:rPr kumimoji="0" lang="en-US" sz="2800" b="1" i="0" u="none" strike="noStrike" kern="1200" cap="none" spc="0" normalizeH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to</a:t>
            </a:r>
            <a:endParaRPr kumimoji="0" lang="en-US" sz="28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55CABB-EDCF-47F4-A9B4-08B40FE3A9C9}"/>
              </a:ext>
            </a:extLst>
          </p:cNvPr>
          <p:cNvSpPr/>
          <p:nvPr/>
        </p:nvSpPr>
        <p:spPr>
          <a:xfrm>
            <a:off x="1371962" y="2249557"/>
            <a:ext cx="121847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so that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3B695C-9AE0-44FD-A4B3-8FE8F833EF74}"/>
              </a:ext>
            </a:extLst>
          </p:cNvPr>
          <p:cNvSpPr/>
          <p:nvPr/>
        </p:nvSpPr>
        <p:spPr>
          <a:xfrm>
            <a:off x="1524362" y="3429000"/>
            <a:ext cx="121847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so that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64F1DC-5F52-4207-A4A0-C5D31DA7A69C}"/>
              </a:ext>
            </a:extLst>
          </p:cNvPr>
          <p:cNvSpPr/>
          <p:nvPr/>
        </p:nvSpPr>
        <p:spPr>
          <a:xfrm>
            <a:off x="176057" y="3927091"/>
            <a:ext cx="239181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in order </a:t>
            </a:r>
            <a:r>
              <a:rPr kumimoji="0" lang="en-US" sz="28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to / to</a:t>
            </a:r>
            <a:endParaRPr kumimoji="0" lang="en-US" sz="28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E164F1DC-5F52-4207-A4A0-C5D31DA7A69C}"/>
              </a:ext>
            </a:extLst>
          </p:cNvPr>
          <p:cNvSpPr/>
          <p:nvPr/>
        </p:nvSpPr>
        <p:spPr>
          <a:xfrm>
            <a:off x="176057" y="4507848"/>
            <a:ext cx="239181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in order </a:t>
            </a:r>
            <a:r>
              <a:rPr kumimoji="0" lang="en-US" sz="28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to / to</a:t>
            </a:r>
            <a:endParaRPr kumimoji="0" lang="en-US" sz="28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E164F1DC-5F52-4207-A4A0-C5D31DA7A69C}"/>
              </a:ext>
            </a:extLst>
          </p:cNvPr>
          <p:cNvSpPr/>
          <p:nvPr/>
        </p:nvSpPr>
        <p:spPr>
          <a:xfrm>
            <a:off x="6766203" y="4453061"/>
            <a:ext cx="239181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in order </a:t>
            </a:r>
            <a:r>
              <a:rPr kumimoji="0" lang="en-US" sz="28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to / to</a:t>
            </a:r>
            <a:endParaRPr kumimoji="0" lang="en-US" sz="28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7">
            <a:extLst>
              <a:ext uri="{FF2B5EF4-FFF2-40B4-BE49-F238E27FC236}">
                <a16:creationId xmlns:a16="http://schemas.microsoft.com/office/drawing/2014/main" id="{E164F1DC-5F52-4207-A4A0-C5D31DA7A69C}"/>
              </a:ext>
            </a:extLst>
          </p:cNvPr>
          <p:cNvSpPr/>
          <p:nvPr/>
        </p:nvSpPr>
        <p:spPr>
          <a:xfrm>
            <a:off x="7634420" y="5655530"/>
            <a:ext cx="239181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in order </a:t>
            </a:r>
            <a:r>
              <a:rPr kumimoji="0" lang="en-US" sz="28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to / to</a:t>
            </a:r>
            <a:endParaRPr kumimoji="0" lang="en-US" sz="28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550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13" grpId="0"/>
      <p:bldP spid="14" grpId="0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411888" y="1304145"/>
            <a:ext cx="11345739" cy="52015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EE1DC05-7678-4A1E-B824-8253FDFEFF0F}"/>
              </a:ext>
            </a:extLst>
          </p:cNvPr>
          <p:cNvSpPr/>
          <p:nvPr/>
        </p:nvSpPr>
        <p:spPr>
          <a:xfrm>
            <a:off x="576780" y="1469037"/>
            <a:ext cx="472532" cy="5246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069AE22-9618-4F57-85BA-D005E70E572B}"/>
              </a:ext>
            </a:extLst>
          </p:cNvPr>
          <p:cNvSpPr txBox="1">
            <a:spLocks/>
          </p:cNvSpPr>
          <p:nvPr/>
        </p:nvSpPr>
        <p:spPr>
          <a:xfrm>
            <a:off x="411888" y="200323"/>
            <a:ext cx="3289256" cy="85898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Activity </a:t>
            </a: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Aharoni" pitchFamily="2" charset="-79"/>
              </a:rPr>
              <a:t>2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 :</a:t>
            </a:r>
          </a:p>
        </p:txBody>
      </p:sp>
    </p:spTree>
    <p:extLst>
      <p:ext uri="{BB962C8B-B14F-4D97-AF65-F5344CB8AC3E}">
        <p14:creationId xmlns:p14="http://schemas.microsoft.com/office/powerpoint/2010/main" val="6722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49" y="1536034"/>
            <a:ext cx="10668000" cy="44057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901" y="728012"/>
            <a:ext cx="3653662" cy="161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6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424070" y="404664"/>
            <a:ext cx="11508245" cy="6075649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877D664-8F57-4132-B657-E199849CF2C3}"/>
              </a:ext>
            </a:extLst>
          </p:cNvPr>
          <p:cNvSpPr txBox="1">
            <a:spLocks/>
          </p:cNvSpPr>
          <p:nvPr/>
        </p:nvSpPr>
        <p:spPr>
          <a:xfrm>
            <a:off x="549183" y="1783725"/>
            <a:ext cx="11508245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Aharoni" pitchFamily="2" charset="-79"/>
              </a:rPr>
              <a:t>Ali joined a sports club so that he could improve his skills.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74CC07E-2A70-4769-A984-52E14BDEF74F}"/>
              </a:ext>
            </a:extLst>
          </p:cNvPr>
          <p:cNvSpPr txBox="1">
            <a:spLocks/>
          </p:cNvSpPr>
          <p:nvPr/>
        </p:nvSpPr>
        <p:spPr>
          <a:xfrm>
            <a:off x="549182" y="3012997"/>
            <a:ext cx="11508245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Aharoni" pitchFamily="2" charset="-79"/>
              </a:rPr>
              <a:t>My father went to the travel agency in order to book a flight.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8EA3B16-DC54-40FA-8FF6-D6C0EE64D5C4}"/>
              </a:ext>
            </a:extLst>
          </p:cNvPr>
          <p:cNvSpPr txBox="1">
            <a:spLocks/>
          </p:cNvSpPr>
          <p:nvPr/>
        </p:nvSpPr>
        <p:spPr>
          <a:xfrm>
            <a:off x="486626" y="4351492"/>
            <a:ext cx="11281304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Aharoni" pitchFamily="2" charset="-79"/>
              </a:rPr>
              <a:t>My sister travelled to the UK so that she could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Aharoni" pitchFamily="2" charset="-79"/>
              </a:rPr>
              <a:t>practise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Aharoni" pitchFamily="2" charset="-79"/>
              </a:rPr>
              <a:t> speaking English.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EA5FDFA-B30C-4B98-A19D-4D17DD2FBB56}"/>
              </a:ext>
            </a:extLst>
          </p:cNvPr>
          <p:cNvSpPr txBox="1">
            <a:spLocks/>
          </p:cNvSpPr>
          <p:nvPr/>
        </p:nvSpPr>
        <p:spPr>
          <a:xfrm>
            <a:off x="486626" y="5547179"/>
            <a:ext cx="11281304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Aharoni" pitchFamily="2" charset="-79"/>
              </a:rPr>
              <a:t>Ghanim AL Muftah created his Instagram account to inspire other people.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203B93F-ADF3-4AEB-86D1-3B59DDCAB0EB}"/>
              </a:ext>
            </a:extLst>
          </p:cNvPr>
          <p:cNvSpPr/>
          <p:nvPr/>
        </p:nvSpPr>
        <p:spPr>
          <a:xfrm>
            <a:off x="575797" y="667005"/>
            <a:ext cx="472532" cy="5246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23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746AB-CD65-4F73-9E43-5AFCEE395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10AD37-BD37-445F-BD06-4ED3F0AE2B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202" y="213864"/>
            <a:ext cx="11431595" cy="64302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25B06BC-776D-4C0D-972F-7AF5C6AF59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100"/>
          <a:stretch/>
        </p:blipFill>
        <p:spPr>
          <a:xfrm rot="20676900">
            <a:off x="8968591" y="4354515"/>
            <a:ext cx="2829275" cy="166027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8889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410816" y="1895061"/>
            <a:ext cx="11357113" cy="46515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362D8FF-D15C-49C9-8F34-A9705651BB50}"/>
              </a:ext>
            </a:extLst>
          </p:cNvPr>
          <p:cNvSpPr/>
          <p:nvPr/>
        </p:nvSpPr>
        <p:spPr>
          <a:xfrm>
            <a:off x="194937" y="209503"/>
            <a:ext cx="108441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600" b="1" dirty="0">
                <a:solidFill>
                  <a:prstClr val="black"/>
                </a:solidFill>
                <a:ea typeface="+mj-ea"/>
                <a:cs typeface="+mj-cs"/>
              </a:rPr>
              <a:t>Write some sentences for the following  </a:t>
            </a:r>
          </a:p>
          <a:p>
            <a:pPr algn="l"/>
            <a:r>
              <a:rPr lang="en-US" sz="3600" b="1" dirty="0">
                <a:solidFill>
                  <a:prstClr val="black"/>
                </a:solidFill>
                <a:ea typeface="+mj-ea"/>
                <a:cs typeface="+mj-cs"/>
              </a:rPr>
              <a:t>pictures using ( to / in order to / so that ) : </a:t>
            </a:r>
            <a:endParaRPr lang="en-GB" sz="11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432B810-99B6-4E00-8654-7B93950DC572}"/>
              </a:ext>
            </a:extLst>
          </p:cNvPr>
          <p:cNvSpPr/>
          <p:nvPr/>
        </p:nvSpPr>
        <p:spPr>
          <a:xfrm>
            <a:off x="499738" y="2283770"/>
            <a:ext cx="472532" cy="5246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56477E-773E-4FFA-8821-48BEC22778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5129" y="209503"/>
            <a:ext cx="3352800" cy="1539784"/>
          </a:xfrm>
          <a:prstGeom prst="flowChartTerminator">
            <a:avLst/>
          </a:prstGeom>
        </p:spPr>
      </p:pic>
    </p:spTree>
    <p:extLst>
      <p:ext uri="{BB962C8B-B14F-4D97-AF65-F5344CB8AC3E}">
        <p14:creationId xmlns:p14="http://schemas.microsoft.com/office/powerpoint/2010/main" val="260153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top ending with a Thank You | Watts Innovating">
            <a:extLst>
              <a:ext uri="{FF2B5EF4-FFF2-40B4-BE49-F238E27FC236}">
                <a16:creationId xmlns:a16="http://schemas.microsoft.com/office/drawing/2014/main" id="{49C89E12-20CB-477C-B250-1E706D837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58" y="261049"/>
            <a:ext cx="11582400" cy="630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64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52" y="372823"/>
            <a:ext cx="10031896" cy="1742790"/>
          </a:xfrm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Why do people create </a:t>
            </a:r>
            <a:br>
              <a:rPr lang="en-US" sz="6000" b="1" dirty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</a:br>
            <a:r>
              <a:rPr lang="en-US" sz="6000" b="1" dirty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their own blogs ?</a:t>
            </a:r>
            <a:endParaRPr lang="ar-KW" sz="6000" b="1" dirty="0">
              <a:solidFill>
                <a:srgbClr val="002060"/>
              </a:solidFill>
              <a:latin typeface="Aharoni" pitchFamily="2" charset="-79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4A8FE03-1D92-4010-9D76-10546E7FFDF5}"/>
              </a:ext>
            </a:extLst>
          </p:cNvPr>
          <p:cNvSpPr/>
          <p:nvPr/>
        </p:nvSpPr>
        <p:spPr>
          <a:xfrm>
            <a:off x="514011" y="2837560"/>
            <a:ext cx="873318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0"/>
            <a:r>
              <a:rPr lang="en-U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To</a:t>
            </a:r>
            <a:r>
              <a:rPr lang="en-US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 share their </a:t>
            </a:r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experiences</a:t>
            </a:r>
            <a:r>
              <a:rPr lang="en-US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214F3C-5D8E-4AE3-B1FA-BB8B04B403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416" y="1794931"/>
            <a:ext cx="3273288" cy="2538529"/>
          </a:xfrm>
          <a:prstGeom prst="ellipse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CCACB7A-6BAB-4669-A21D-37A0E92A1607}"/>
              </a:ext>
            </a:extLst>
          </p:cNvPr>
          <p:cNvSpPr/>
          <p:nvPr/>
        </p:nvSpPr>
        <p:spPr>
          <a:xfrm>
            <a:off x="699541" y="4083318"/>
            <a:ext cx="1075413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0"/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In order to </a:t>
            </a:r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share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 </a:t>
            </a:r>
            <a:r>
              <a:rPr lang="en-US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their 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experiences.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F05DC19-D8D9-445B-8972-02C540244723}"/>
              </a:ext>
            </a:extLst>
          </p:cNvPr>
          <p:cNvSpPr/>
          <p:nvPr/>
        </p:nvSpPr>
        <p:spPr>
          <a:xfrm>
            <a:off x="621440" y="5405429"/>
            <a:ext cx="109491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0"/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So that </a:t>
            </a:r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they can share their experiences.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AA8B3-F20E-4346-AD4F-6075F5DB8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68D12-CE8A-44A7-AC74-7107D3D807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New Vocabulary Sign by Miss Barbari | Teachers Pay Teachers">
            <a:extLst>
              <a:ext uri="{FF2B5EF4-FFF2-40B4-BE49-F238E27FC236}">
                <a16:creationId xmlns:a16="http://schemas.microsoft.com/office/drawing/2014/main" id="{A1FF50A6-A637-48F8-B384-F6D26EFB52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838" b="45381"/>
          <a:stretch/>
        </p:blipFill>
        <p:spPr bwMode="auto">
          <a:xfrm>
            <a:off x="0" y="0"/>
            <a:ext cx="1216005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68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CBC505-5836-47A9-9F35-E5494758FF9C}"/>
              </a:ext>
            </a:extLst>
          </p:cNvPr>
          <p:cNvSpPr txBox="1"/>
          <p:nvPr/>
        </p:nvSpPr>
        <p:spPr>
          <a:xfrm>
            <a:off x="3479673" y="2315382"/>
            <a:ext cx="45432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succeed in finishing something or reaching a goal.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8D3275-D467-4195-8ACF-1F5EF7B73964}"/>
              </a:ext>
            </a:extLst>
          </p:cNvPr>
          <p:cNvSpPr txBox="1"/>
          <p:nvPr/>
        </p:nvSpPr>
        <p:spPr>
          <a:xfrm>
            <a:off x="2767224" y="498433"/>
            <a:ext cx="63325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achieve     (V)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achieve Meaning in the Cambridge English Dictionary">
            <a:hlinkClick r:id="" action="ppaction://media"/>
            <a:extLst>
              <a:ext uri="{FF2B5EF4-FFF2-40B4-BE49-F238E27FC236}">
                <a16:creationId xmlns:a16="http://schemas.microsoft.com/office/drawing/2014/main" id="{63A91F40-15EC-4F44-BC86-059D07887C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46142" y="528613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59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9DF043-A056-4342-9C88-A7C98781C23A}"/>
              </a:ext>
            </a:extLst>
          </p:cNvPr>
          <p:cNvSpPr txBox="1"/>
          <p:nvPr/>
        </p:nvSpPr>
        <p:spPr>
          <a:xfrm>
            <a:off x="1161528" y="1822734"/>
            <a:ext cx="890654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Why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did your brother join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 football club?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283463-4535-4E3A-B144-3B45E616C4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3252" y="3721236"/>
            <a:ext cx="3856382" cy="233322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9B9EFBE-0A71-4A2F-B447-A2565CFFF1B2}"/>
              </a:ext>
            </a:extLst>
          </p:cNvPr>
          <p:cNvSpPr/>
          <p:nvPr/>
        </p:nvSpPr>
        <p:spPr>
          <a:xfrm>
            <a:off x="-434819" y="4380017"/>
            <a:ext cx="873318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</a:rPr>
              <a:t>To </a:t>
            </a:r>
            <a:r>
              <a:rPr kumimoji="0" lang="en-US" sz="6000" b="1" i="0" u="none" strike="noStrike" kern="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</a:rPr>
              <a:t>achieve</a:t>
            </a:r>
            <a:r>
              <a:rPr kumimoji="0" lang="en-US" sz="6000" b="1" i="0" u="none" strike="noStrike" kern="0" cap="none" spc="0" normalizeH="0" baseline="0" noProof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</a:rPr>
              <a:t> his</a:t>
            </a:r>
            <a:r>
              <a:rPr kumimoji="0" lang="en-US" sz="6000" b="1" i="0" u="none" strike="noStrike" kern="0" cap="none" spc="0" normalizeH="0" noProof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</a:rPr>
              <a:t> dream</a:t>
            </a:r>
            <a:r>
              <a:rPr kumimoji="0" lang="en-US" sz="6000" b="1" i="0" u="none" strike="noStrike" kern="0" cap="none" spc="0" normalizeH="0" baseline="0" noProof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</a:rPr>
              <a:t>.</a:t>
            </a: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C189E793-538E-4660-9B60-38BDB952179B}"/>
              </a:ext>
            </a:extLst>
          </p:cNvPr>
          <p:cNvSpPr/>
          <p:nvPr/>
        </p:nvSpPr>
        <p:spPr>
          <a:xfrm>
            <a:off x="3717235" y="331304"/>
            <a:ext cx="4757530" cy="165652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C17D6D-49F4-4EEA-99F1-A8BCB9B59F67}"/>
              </a:ext>
            </a:extLst>
          </p:cNvPr>
          <p:cNvSpPr txBox="1"/>
          <p:nvPr/>
        </p:nvSpPr>
        <p:spPr>
          <a:xfrm>
            <a:off x="4476069" y="523021"/>
            <a:ext cx="338265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Example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22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CBC505-5836-47A9-9F35-E5494758FF9C}"/>
              </a:ext>
            </a:extLst>
          </p:cNvPr>
          <p:cNvSpPr txBox="1"/>
          <p:nvPr/>
        </p:nvSpPr>
        <p:spPr>
          <a:xfrm>
            <a:off x="3689485" y="1697912"/>
            <a:ext cx="45432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 get better or to make something better.</a:t>
            </a: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8D3275-D467-4195-8ACF-1F5EF7B73964}"/>
              </a:ext>
            </a:extLst>
          </p:cNvPr>
          <p:cNvSpPr txBox="1"/>
          <p:nvPr/>
        </p:nvSpPr>
        <p:spPr>
          <a:xfrm>
            <a:off x="3229539" y="498538"/>
            <a:ext cx="63325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improve     (V)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improve Meaning in the Cambridge English Dictionary">
            <a:hlinkClick r:id="" action="ppaction://media"/>
            <a:extLst>
              <a:ext uri="{FF2B5EF4-FFF2-40B4-BE49-F238E27FC236}">
                <a16:creationId xmlns:a16="http://schemas.microsoft.com/office/drawing/2014/main" id="{E0D05E48-D2F0-4A09-A588-BF73E7DE76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06779" y="4871038"/>
            <a:ext cx="781879" cy="781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F78A6C-4061-4450-8281-BC676863BB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853" y="3517437"/>
            <a:ext cx="5035826" cy="295557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10477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9B9EFBE-0A71-4A2F-B447-A2565CFFF1B2}"/>
              </a:ext>
            </a:extLst>
          </p:cNvPr>
          <p:cNvSpPr/>
          <p:nvPr/>
        </p:nvSpPr>
        <p:spPr>
          <a:xfrm>
            <a:off x="437324" y="3422081"/>
            <a:ext cx="674900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kern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My brother keeps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kern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training in order to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kern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improve</a:t>
            </a:r>
            <a:r>
              <a:rPr lang="en-US" sz="5400" b="1" kern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 his skills.</a:t>
            </a:r>
            <a:endParaRPr kumimoji="0" lang="en-US" sz="5400" b="1" i="0" u="none" strike="noStrike" kern="0" cap="none" spc="0" normalizeH="0" baseline="0" noProof="0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D71FBB-8760-41C5-9EC2-4EA6BDA1A6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261" y="3275160"/>
            <a:ext cx="4068415" cy="2776542"/>
          </a:xfrm>
          <a:prstGeom prst="rect">
            <a:avLst/>
          </a:prstGeom>
        </p:spPr>
      </p:pic>
      <p:sp>
        <p:nvSpPr>
          <p:cNvPr id="8" name="Cloud 7">
            <a:extLst>
              <a:ext uri="{FF2B5EF4-FFF2-40B4-BE49-F238E27FC236}">
                <a16:creationId xmlns:a16="http://schemas.microsoft.com/office/drawing/2014/main" id="{B2BA7683-4CBA-4018-ADD4-B212D3CA1168}"/>
              </a:ext>
            </a:extLst>
          </p:cNvPr>
          <p:cNvSpPr/>
          <p:nvPr/>
        </p:nvSpPr>
        <p:spPr>
          <a:xfrm>
            <a:off x="3717235" y="529368"/>
            <a:ext cx="4757530" cy="219986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89D0C6-23BC-4C7A-9F5A-6000FE384E47}"/>
              </a:ext>
            </a:extLst>
          </p:cNvPr>
          <p:cNvSpPr txBox="1"/>
          <p:nvPr/>
        </p:nvSpPr>
        <p:spPr>
          <a:xfrm>
            <a:off x="4562710" y="1075300"/>
            <a:ext cx="338265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Example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69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97b0aa8-1781-4c54-a774-0e389bbc798c" xsi:nil="true"/>
    <lcf76f155ced4ddcb4097134ff3c332f xmlns="c254ae3f-3131-48d8-b26b-ed44294e533b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مستند" ma:contentTypeID="0x010100BD7DD247DD39A441B9A3C26F7BBAABB2" ma:contentTypeVersion="16" ma:contentTypeDescription="إنشاء مستند جديد." ma:contentTypeScope="" ma:versionID="b60661867d98f7db2871b38ddc9fa959">
  <xsd:schema xmlns:xsd="http://www.w3.org/2001/XMLSchema" xmlns:xs="http://www.w3.org/2001/XMLSchema" xmlns:p="http://schemas.microsoft.com/office/2006/metadata/properties" xmlns:ns2="b97b0aa8-1781-4c54-a774-0e389bbc798c" xmlns:ns3="c254ae3f-3131-48d8-b26b-ed44294e533b" targetNamespace="http://schemas.microsoft.com/office/2006/metadata/properties" ma:root="true" ma:fieldsID="d27bb44025d5ce1f3a86412a4ffb3a9e" ns2:_="" ns3:_="">
    <xsd:import namespace="b97b0aa8-1781-4c54-a774-0e389bbc798c"/>
    <xsd:import namespace="c254ae3f-3131-48d8-b26b-ed44294e533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7b0aa8-1781-4c54-a774-0e389bbc798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تمت مشاركته مع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مشتركة مع تفاصيل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daa6012f-6f76-4bd2-ba88-948f847b5d82}" ma:internalName="TaxCatchAll" ma:showField="CatchAllData" ma:web="b97b0aa8-1781-4c54-a774-0e389bbc79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54ae3f-3131-48d8-b26b-ed44294e53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علامات الصور" ma:readOnly="false" ma:fieldId="{5cf76f15-5ced-4ddc-b409-7134ff3c332f}" ma:taxonomyMulti="true" ma:sspId="71fa80e8-f9fa-49b3-9546-d5146fade0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المحتوى"/>
        <xsd:element ref="dc:title" minOccurs="0" maxOccurs="1" ma:index="4" ma:displayName="ال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DFAA9D9-647B-4EFA-9840-E3E98657E382}">
  <ds:schemaRefs>
    <ds:schemaRef ds:uri="http://schemas.microsoft.com/office/2006/metadata/properties"/>
    <ds:schemaRef ds:uri="http://schemas.microsoft.com/office/infopath/2007/PartnerControls"/>
    <ds:schemaRef ds:uri="b97b0aa8-1781-4c54-a774-0e389bbc798c"/>
    <ds:schemaRef ds:uri="c254ae3f-3131-48d8-b26b-ed44294e533b"/>
  </ds:schemaRefs>
</ds:datastoreItem>
</file>

<file path=customXml/itemProps2.xml><?xml version="1.0" encoding="utf-8"?>
<ds:datastoreItem xmlns:ds="http://schemas.openxmlformats.org/officeDocument/2006/customXml" ds:itemID="{1D7CD55D-AB32-423B-BDA2-2B2C5E8B448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23C871E-5634-406A-BC01-FF2E9E5AD8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7b0aa8-1781-4c54-a774-0e389bbc798c"/>
    <ds:schemaRef ds:uri="c254ae3f-3131-48d8-b26b-ed44294e533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1379</TotalTime>
  <Words>534</Words>
  <Application>Microsoft Office PowerPoint</Application>
  <PresentationFormat>شاشة عريضة</PresentationFormat>
  <Paragraphs>74</Paragraphs>
  <Slides>31</Slides>
  <Notes>0</Notes>
  <HiddenSlides>0</HiddenSlides>
  <MMClips>5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6</vt:i4>
      </vt:variant>
      <vt:variant>
        <vt:lpstr>عناوين الشرائح</vt:lpstr>
      </vt:variant>
      <vt:variant>
        <vt:i4>31</vt:i4>
      </vt:variant>
    </vt:vector>
  </HeadingPairs>
  <TitlesOfParts>
    <vt:vector size="43" baseType="lpstr">
      <vt:lpstr>Aharoni</vt:lpstr>
      <vt:lpstr>Arial</vt:lpstr>
      <vt:lpstr>Calibri</vt:lpstr>
      <vt:lpstr>Calibri Light</vt:lpstr>
      <vt:lpstr>Garamond</vt:lpstr>
      <vt:lpstr>Times New Roman</vt:lpstr>
      <vt:lpstr>Office Theme</vt:lpstr>
      <vt:lpstr>9_Office Theme</vt:lpstr>
      <vt:lpstr>5_Office Theme</vt:lpstr>
      <vt:lpstr>6_Office Theme</vt:lpstr>
      <vt:lpstr>2_Office Theme</vt:lpstr>
      <vt:lpstr>3_Office Theme</vt:lpstr>
      <vt:lpstr>عرض تقديمي في PowerPoint</vt:lpstr>
      <vt:lpstr>عرض تقديمي في PowerPoint</vt:lpstr>
      <vt:lpstr>عرض تقديمي في PowerPoint</vt:lpstr>
      <vt:lpstr>Why do people create  their own blogs ?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acer-PC</dc:creator>
  <cp:lastModifiedBy>hp</cp:lastModifiedBy>
  <cp:revision>198</cp:revision>
  <dcterms:created xsi:type="dcterms:W3CDTF">2018-07-03T04:50:33Z</dcterms:created>
  <dcterms:modified xsi:type="dcterms:W3CDTF">2023-10-23T07:45:24Z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0x010100BD7DD247DD39A441B9A3C26F7BBAABB2</vt:lpwstr>
  </property>
  <property fmtid="{D5CDD505-2E9C-101B-9397-08002B2CF9AE}" pid="3" name="MediaServiceImageTags">
    <vt:lpwstr/>
  </property>
</Properties>
</file>