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971" r:id="rId5"/>
    <p:sldId id="422" r:id="rId6"/>
    <p:sldId id="423" r:id="rId7"/>
    <p:sldId id="424" r:id="rId8"/>
    <p:sldId id="490" r:id="rId9"/>
    <p:sldId id="880" r:id="rId10"/>
    <p:sldId id="856" r:id="rId11"/>
    <p:sldId id="970" r:id="rId12"/>
    <p:sldId id="1002" r:id="rId13"/>
    <p:sldId id="1003" r:id="rId14"/>
    <p:sldId id="807" r:id="rId15"/>
    <p:sldId id="972" r:id="rId16"/>
    <p:sldId id="973" r:id="rId17"/>
    <p:sldId id="974" r:id="rId18"/>
    <p:sldId id="975" r:id="rId19"/>
    <p:sldId id="976" r:id="rId20"/>
    <p:sldId id="977" r:id="rId21"/>
    <p:sldId id="940" r:id="rId22"/>
    <p:sldId id="1006" r:id="rId23"/>
    <p:sldId id="946" r:id="rId24"/>
    <p:sldId id="978" r:id="rId25"/>
    <p:sldId id="936" r:id="rId26"/>
    <p:sldId id="848" r:id="rId27"/>
    <p:sldId id="849" r:id="rId28"/>
    <p:sldId id="1004" r:id="rId29"/>
    <p:sldId id="1005" r:id="rId30"/>
    <p:sldId id="979" r:id="rId31"/>
    <p:sldId id="980" r:id="rId32"/>
    <p:sldId id="981" r:id="rId33"/>
    <p:sldId id="982" r:id="rId34"/>
    <p:sldId id="983" r:id="rId35"/>
    <p:sldId id="984" r:id="rId36"/>
    <p:sldId id="985" r:id="rId37"/>
    <p:sldId id="986" r:id="rId38"/>
    <p:sldId id="987" r:id="rId39"/>
    <p:sldId id="988" r:id="rId40"/>
    <p:sldId id="989" r:id="rId41"/>
    <p:sldId id="990" r:id="rId42"/>
    <p:sldId id="991" r:id="rId43"/>
    <p:sldId id="992" r:id="rId44"/>
    <p:sldId id="993" r:id="rId45"/>
    <p:sldId id="994" r:id="rId46"/>
    <p:sldId id="995" r:id="rId47"/>
    <p:sldId id="996" r:id="rId48"/>
    <p:sldId id="997" r:id="rId49"/>
    <p:sldId id="998" r:id="rId50"/>
    <p:sldId id="999" r:id="rId51"/>
    <p:sldId id="1000" r:id="rId52"/>
    <p:sldId id="1001" r:id="rId53"/>
    <p:sldId id="939" r:id="rId54"/>
    <p:sldId id="942" r:id="rId55"/>
    <p:sldId id="943" r:id="rId56"/>
    <p:sldId id="944" r:id="rId57"/>
    <p:sldId id="945" r:id="rId58"/>
  </p:sldIdLst>
  <p:sldSz cx="12192000" cy="6858000"/>
  <p:notesSz cx="6797675" cy="9929813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38" autoAdjust="0"/>
    <p:restoredTop sz="94374" autoAdjust="0"/>
  </p:normalViewPr>
  <p:slideViewPr>
    <p:cSldViewPr snapToGrid="0">
      <p:cViewPr varScale="1">
        <p:scale>
          <a:sx n="69" d="100"/>
          <a:sy n="69" d="100"/>
        </p:scale>
        <p:origin x="9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9263E941-DE0C-403B-8EFB-F14FC8436E0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DAA78519-2342-465A-A677-4B0D1989A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89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2017" y="1"/>
            <a:ext cx="2945659" cy="498215"/>
          </a:xfrm>
          <a:prstGeom prst="rect">
            <a:avLst/>
          </a:prstGeom>
        </p:spPr>
        <p:txBody>
          <a:bodyPr vert="horz" lIns="91438" tIns="45719" rIns="91438" bIns="45719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76" y="1"/>
            <a:ext cx="2945659" cy="498215"/>
          </a:xfrm>
          <a:prstGeom prst="rect">
            <a:avLst/>
          </a:prstGeom>
        </p:spPr>
        <p:txBody>
          <a:bodyPr vert="horz" lIns="91438" tIns="45719" rIns="91438" bIns="45719" rtlCol="1"/>
          <a:lstStyle>
            <a:lvl1pPr algn="l">
              <a:defRPr sz="1200"/>
            </a:lvl1pPr>
          </a:lstStyle>
          <a:p>
            <a:fld id="{4BA95F7D-98B5-4B3F-8F1B-6D86BBF3D628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5"/>
          </a:xfrm>
          <a:prstGeom prst="rect">
            <a:avLst/>
          </a:prstGeom>
        </p:spPr>
        <p:txBody>
          <a:bodyPr vert="horz" lIns="91438" tIns="45719" rIns="91438" bIns="45719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2017" y="9431600"/>
            <a:ext cx="2945659" cy="498215"/>
          </a:xfrm>
          <a:prstGeom prst="rect">
            <a:avLst/>
          </a:prstGeom>
        </p:spPr>
        <p:txBody>
          <a:bodyPr vert="horz" lIns="91438" tIns="45719" rIns="91438" bIns="45719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76" y="9431600"/>
            <a:ext cx="2945659" cy="498215"/>
          </a:xfrm>
          <a:prstGeom prst="rect">
            <a:avLst/>
          </a:prstGeom>
        </p:spPr>
        <p:txBody>
          <a:bodyPr vert="horz" lIns="91438" tIns="45719" rIns="91438" bIns="45719" rtlCol="1" anchor="b"/>
          <a:lstStyle>
            <a:lvl1pPr algn="l">
              <a:defRPr sz="1200"/>
            </a:lvl1pPr>
          </a:lstStyle>
          <a:p>
            <a:fld id="{B9F02963-B3ED-40DA-A676-9BB8FA46F99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019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316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91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5192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699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308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1306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728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2052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39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87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995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9534-5778-4281-A2F6-E8DA0ED7EBFC}" type="datetimeFigureOut">
              <a:rPr lang="ar-KW" smtClean="0"/>
              <a:pPr/>
              <a:t>23/09/1445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224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nar.redsoft.org/EducationShow.aspx?edu=647&amp;tp=27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1.mp3"/><Relationship Id="rId18" Type="http://schemas.openxmlformats.org/officeDocument/2006/relationships/image" Target="../media/image20.jpg"/><Relationship Id="rId3" Type="http://schemas.microsoft.com/office/2007/relationships/media" Target="../media/media4.mp3"/><Relationship Id="rId7" Type="http://schemas.microsoft.com/office/2007/relationships/media" Target="../media/media7.mp3"/><Relationship Id="rId12" Type="http://schemas.openxmlformats.org/officeDocument/2006/relationships/audio" Target="../media/media2.mp3"/><Relationship Id="rId17" Type="http://schemas.openxmlformats.org/officeDocument/2006/relationships/image" Target="../media/image19.gif"/><Relationship Id="rId2" Type="http://schemas.openxmlformats.org/officeDocument/2006/relationships/audio" Target="../media/media5.mp3"/><Relationship Id="rId16" Type="http://schemas.openxmlformats.org/officeDocument/2006/relationships/image" Target="../media/image10.png"/><Relationship Id="rId1" Type="http://schemas.microsoft.com/office/2007/relationships/media" Target="../media/media5.mp3"/><Relationship Id="rId6" Type="http://schemas.openxmlformats.org/officeDocument/2006/relationships/audio" Target="../media/media6.mp3"/><Relationship Id="rId11" Type="http://schemas.microsoft.com/office/2007/relationships/media" Target="../media/media2.mp3"/><Relationship Id="rId5" Type="http://schemas.microsoft.com/office/2007/relationships/media" Target="../media/media6.mp3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3.mp3"/><Relationship Id="rId19" Type="http://schemas.openxmlformats.org/officeDocument/2006/relationships/image" Target="../media/image21.jpeg"/><Relationship Id="rId4" Type="http://schemas.openxmlformats.org/officeDocument/2006/relationships/audio" Target="../media/media4.mp3"/><Relationship Id="rId9" Type="http://schemas.microsoft.com/office/2007/relationships/media" Target="../media/media3.mp3"/><Relationship Id="rId14" Type="http://schemas.openxmlformats.org/officeDocument/2006/relationships/audio" Target="../media/media1.mp3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interest.fr/pin/107593878592138313/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6.gif"/><Relationship Id="rId5" Type="http://schemas.openxmlformats.org/officeDocument/2006/relationships/image" Target="../media/image55.jpeg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9.jpg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2.jpg"/><Relationship Id="rId5" Type="http://schemas.openxmlformats.org/officeDocument/2006/relationships/image" Target="../media/image6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0541" y="451824"/>
            <a:ext cx="4974887" cy="1320992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US" sz="5400" b="1" dirty="0" smtClean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sz="7200" b="1" dirty="0" smtClean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  <a:t>Unit</a:t>
            </a:r>
            <a:r>
              <a:rPr lang="en-US" sz="4800" b="1" dirty="0" smtClean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  <a:t> </a:t>
            </a:r>
            <a:r>
              <a:rPr lang="en-US" sz="8000" b="1" dirty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  <a:t>10</a:t>
            </a:r>
            <a:br>
              <a:rPr lang="en-US" sz="8000" b="1" dirty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</a:br>
            <a:endParaRPr lang="en-US" sz="3600" b="1" dirty="0">
              <a:ln w="57150">
                <a:noFill/>
                <a:prstDash val="solid"/>
              </a:ln>
              <a:solidFill>
                <a:sysClr val="windowText" lastClr="000000"/>
              </a:solidFill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00056" y="1772816"/>
            <a:ext cx="3610744" cy="18002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7657" y="2271800"/>
            <a:ext cx="10651507" cy="2097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atin typeface="Garamond" panose="02020404030301010803" pitchFamily="18" charset="0"/>
              </a:rPr>
              <a:t>Inventors who </a:t>
            </a:r>
            <a:r>
              <a:rPr lang="en-US" sz="5400" b="1" dirty="0">
                <a:latin typeface="Garamond" panose="02020404030301010803" pitchFamily="18" charset="0"/>
              </a:rPr>
              <a:t>changed the world</a:t>
            </a:r>
            <a:endParaRPr lang="en-US" sz="3200" b="1" dirty="0">
              <a:ln w="57150">
                <a:noFill/>
                <a:prstDash val="solid"/>
              </a:ln>
              <a:solidFill>
                <a:sysClr val="windowText" lastClr="000000"/>
              </a:solidFill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26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81968" y="856795"/>
            <a:ext cx="11706896" cy="48115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the correct answer from a, b, c, &amp; d: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5. she was.........................sad at the meeting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endParaRPr lang="en-US" sz="28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much                  b) a little                 c) many               d) a few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شكل بيضاوي 2"/>
          <p:cNvSpPr/>
          <p:nvPr/>
        </p:nvSpPr>
        <p:spPr>
          <a:xfrm>
            <a:off x="3214254" y="3782290"/>
            <a:ext cx="2147454" cy="123305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62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" y="412954"/>
            <a:ext cx="11061291" cy="6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2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5959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8036" y="142361"/>
            <a:ext cx="1100050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Garamond" panose="02020404030301010803" pitchFamily="18" charset="0"/>
              </a:rPr>
              <a:t>Do you think that we need more inventions or not?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5359" y="1336088"/>
            <a:ext cx="6556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Mention some 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electrical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inventions.</a:t>
            </a: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71" y="4493655"/>
            <a:ext cx="6819899" cy="19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9376" y="116632"/>
            <a:ext cx="10595272" cy="1143000"/>
          </a:xfrm>
        </p:spPr>
        <p:txBody>
          <a:bodyPr>
            <a:noAutofit/>
          </a:bodyPr>
          <a:lstStyle/>
          <a:p>
            <a:pPr algn="ctr" rtl="0"/>
            <a:r>
              <a:rPr lang="en-US" sz="8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electrical</a:t>
            </a:r>
            <a:endParaRPr lang="ar-KW" sz="8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1483" y="5777689"/>
            <a:ext cx="11084448" cy="936104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relating  to electricity</a:t>
            </a:r>
            <a:endParaRPr lang="ar-KW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" name="ELECTRICA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2143" y="2829060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28" y="886691"/>
            <a:ext cx="4066972" cy="542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" y="1140928"/>
            <a:ext cx="3976255" cy="2234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6" y="3375583"/>
            <a:ext cx="6191250" cy="245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46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MIDITY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79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2613025"/>
            <a:ext cx="4586514" cy="1143000"/>
          </a:xfrm>
        </p:spPr>
        <p:txBody>
          <a:bodyPr>
            <a:noAutofit/>
          </a:bodyPr>
          <a:lstStyle/>
          <a:p>
            <a:pPr algn="ctr" rtl="0"/>
            <a:r>
              <a:rPr lang="en-US" sz="8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humidity</a:t>
            </a:r>
            <a:endParaRPr lang="ar-KW" sz="8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12062" y="5596781"/>
            <a:ext cx="8529899" cy="936104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 quality of being humid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86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23" y="502469"/>
            <a:ext cx="11858172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An American inventor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founded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the first  company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that sells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air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conditioning systems. 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1" y="2479966"/>
            <a:ext cx="9712035" cy="394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9376" y="116632"/>
            <a:ext cx="10595272" cy="1143000"/>
          </a:xfrm>
        </p:spPr>
        <p:txBody>
          <a:bodyPr>
            <a:noAutofit/>
          </a:bodyPr>
          <a:lstStyle/>
          <a:p>
            <a:pPr algn="ctr" rtl="0"/>
            <a:r>
              <a:rPr lang="en-US" sz="8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found</a:t>
            </a:r>
            <a:endParaRPr lang="ar-KW" sz="8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376" y="5755828"/>
            <a:ext cx="11084448" cy="936104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bring something into existence</a:t>
            </a:r>
            <a:endParaRPr lang="ar-KW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" name="FOUN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8"/>
          <a:stretch/>
        </p:blipFill>
        <p:spPr>
          <a:xfrm>
            <a:off x="6629399" y="1322387"/>
            <a:ext cx="5562601" cy="4433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387"/>
            <a:ext cx="6629400" cy="44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4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37994"/>
            <a:ext cx="119287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There are many important and highly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influential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inventions such as mobile phones and social media.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91" y="2531604"/>
            <a:ext cx="4655127" cy="37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FLUENTIA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13708" y="920195"/>
            <a:ext cx="6876721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0"/>
            <a:r>
              <a:rPr lang="en-US" sz="8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influential</a:t>
            </a:r>
            <a:endParaRPr lang="ar-KW" sz="8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0103" y="4999142"/>
            <a:ext cx="11084448" cy="1595622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having a lot of influence on someone or something</a:t>
            </a:r>
            <a:endParaRPr lang="ar-KW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428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8" y="898086"/>
            <a:ext cx="10512154" cy="220572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787146" y="4865316"/>
            <a:ext cx="6423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KW" sz="3200" dirty="0">
                <a:hlinkClick r:id="rId3"/>
              </a:rPr>
              <a:t>البوابة الكويتية لصعوبات التعلم (</a:t>
            </a:r>
            <a:r>
              <a:rPr lang="en-US" sz="3200" dirty="0">
                <a:hlinkClick r:id="rId3"/>
              </a:rPr>
              <a:t>redsoft.org)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485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22630" cy="7460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6970" y="1857829"/>
            <a:ext cx="6682509" cy="104503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n>
                  <a:solidFill>
                    <a:srgbClr val="00B05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abic Typesetting" pitchFamily="66" charset="-78"/>
              </a:rPr>
              <a:t>New Vocabulary</a:t>
            </a:r>
            <a:endParaRPr lang="ar-KW" sz="6600" b="1" dirty="0">
              <a:ln>
                <a:solidFill>
                  <a:srgbClr val="00B05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58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HAIRMA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1" name="INFLUENTIA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78629"/>
            <a:ext cx="487363" cy="493259"/>
          </a:xfrm>
          <a:prstGeom prst="rect">
            <a:avLst/>
          </a:prstGeom>
        </p:spPr>
      </p:pic>
      <p:pic>
        <p:nvPicPr>
          <p:cNvPr id="15" name="PROFITABL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2" name="DEPARTMEN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FOUN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HUMIDITY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ELECTRICA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839935"/>
            <a:ext cx="7049591" cy="5170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66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electrical      (adj.) </a:t>
            </a:r>
            <a:endParaRPr lang="en-US" sz="66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ctr" rtl="0"/>
            <a:r>
              <a:rPr lang="en-US" sz="66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humidity       (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n.)</a:t>
            </a:r>
          </a:p>
          <a:p>
            <a:pPr algn="ctr" rtl="0"/>
            <a:r>
              <a:rPr lang="en-US" sz="66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found              (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v.) </a:t>
            </a:r>
          </a:p>
          <a:p>
            <a:pPr algn="ctr" rtl="0"/>
            <a:r>
              <a:rPr lang="en-US" sz="66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influential    (adj.) </a:t>
            </a:r>
            <a:endParaRPr lang="en-US" sz="66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ctr" rtl="0"/>
            <a:r>
              <a:rPr lang="en-US" sz="66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endParaRPr lang="ar-KW" sz="66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656" y="2055749"/>
            <a:ext cx="2049757" cy="2191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80" y="446645"/>
            <a:ext cx="2763548" cy="2191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01" y="4247406"/>
            <a:ext cx="2672427" cy="21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0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26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32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" y="412954"/>
            <a:ext cx="11061291" cy="6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8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163651" y="1700012"/>
            <a:ext cx="71220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9600" i="1" u="sng" dirty="0" smtClean="0"/>
              <a:t>Vocabulary  Check</a:t>
            </a:r>
            <a:endParaRPr lang="en-US" sz="9600" i="1" u="sng" dirty="0"/>
          </a:p>
        </p:txBody>
      </p:sp>
    </p:spTree>
    <p:extLst>
      <p:ext uri="{BB962C8B-B14F-4D97-AF65-F5344CB8AC3E}">
        <p14:creationId xmlns:p14="http://schemas.microsoft.com/office/powerpoint/2010/main" val="2434354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4843" y="1452542"/>
            <a:ext cx="11706896" cy="33137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 in the spaces with words from the list:-</a:t>
            </a: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(humidity – found – influential – electrical)</a:t>
            </a: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These plants need heat and ………………………… to grow well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6068291" y="3616036"/>
            <a:ext cx="2812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humidity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8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3532" y="1286286"/>
            <a:ext cx="11706896" cy="33137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 in the spaces with words from the list:-</a:t>
            </a: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(humidity – found – influential – electrical)</a:t>
            </a: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Abdul Aziz Hussein is an………………………………Kuwaiti 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writer</a:t>
            </a:r>
            <a:endParaRPr lang="en-US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5597237" y="3477491"/>
            <a:ext cx="2812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influential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8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241" y="759813"/>
            <a:ext cx="11706896" cy="4606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 in the spaces with words from the list:-</a:t>
            </a: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(humidity – found – influential – electrical)</a:t>
            </a: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devices at home saves time and effort.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2369128" y="3063007"/>
            <a:ext cx="2812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28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761018" cy="687302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031865" y="2896962"/>
            <a:ext cx="4835870" cy="1627757"/>
          </a:xfrm>
          <a:prstGeom prst="rect">
            <a:avLst/>
          </a:prstGeom>
          <a:solidFill>
            <a:srgbClr val="000000">
              <a:alpha val="56863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Vijaya" panose="020B0604020202020204" pitchFamily="34" charset="0"/>
              </a:rPr>
              <a:t>Student’s Book</a:t>
            </a:r>
          </a:p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Vijaya" panose="020B0604020202020204" pitchFamily="34" charset="0"/>
              </a:rPr>
              <a:t>Page 80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97189" y="497262"/>
            <a:ext cx="4888661" cy="391884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Vijaya" panose="020B0604020202020204" pitchFamily="34" charset="0"/>
              </a:rPr>
              <a:t>Inventors who changed the world</a:t>
            </a:r>
          </a:p>
        </p:txBody>
      </p:sp>
    </p:spTree>
    <p:extLst>
      <p:ext uri="{BB962C8B-B14F-4D97-AF65-F5344CB8AC3E}">
        <p14:creationId xmlns:p14="http://schemas.microsoft.com/office/powerpoint/2010/main" val="41353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107" y="1316182"/>
            <a:ext cx="2046815" cy="3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208"/>
          <a:stretch/>
        </p:blipFill>
        <p:spPr>
          <a:xfrm>
            <a:off x="166255" y="872836"/>
            <a:ext cx="11654971" cy="2854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0207" b="54054"/>
          <a:stretch/>
        </p:blipFill>
        <p:spPr>
          <a:xfrm>
            <a:off x="166256" y="872836"/>
            <a:ext cx="6968836" cy="1108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63" y="1021220"/>
            <a:ext cx="2159576" cy="72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9967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10100" y="4289051"/>
            <a:ext cx="7347209" cy="1017240"/>
          </a:xfrm>
          <a:prstGeom prst="rect">
            <a:avLst/>
          </a:prstGeom>
          <a:solidFill>
            <a:srgbClr val="000000">
              <a:alpha val="56863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Vijaya" panose="020B0604020202020204" pitchFamily="34" charset="0"/>
              </a:rPr>
              <a:t>Read your answers.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90" y="-1"/>
            <a:ext cx="642851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763491" cy="686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295" y="2369127"/>
            <a:ext cx="2215957" cy="40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17228" y="319950"/>
            <a:ext cx="7230482" cy="4820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10" y="166253"/>
            <a:ext cx="2720686" cy="1360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73" y="4717473"/>
            <a:ext cx="2511137" cy="2140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36" y="2628898"/>
            <a:ext cx="2549237" cy="21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6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0" y="4316759"/>
            <a:ext cx="5708072" cy="1017240"/>
          </a:xfrm>
          <a:prstGeom prst="rect">
            <a:avLst/>
          </a:prstGeom>
          <a:solidFill>
            <a:srgbClr val="000000">
              <a:alpha val="56863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Vijaya" panose="020B0604020202020204" pitchFamily="34" charset="0"/>
              </a:rPr>
              <a:t>Read your answers.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6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28771" y="963888"/>
            <a:ext cx="11134458" cy="513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1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9492" y="283339"/>
            <a:ext cx="1164058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</a:rPr>
              <a:t>Choose the correct answer from a, b, c and d: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550" y="1226071"/>
            <a:ext cx="11194471" cy="45858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1. The writer’s purpose is to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…………….........….........................………</a:t>
            </a:r>
          </a:p>
          <a:p>
            <a:pPr algn="l"/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compare the three inventors.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b. explain how genius can strike anywhere.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c. give information about great inventors.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d. describe how people become inventors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</a:t>
            </a:r>
            <a:endParaRPr lang="en-US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7093" y="381736"/>
            <a:ext cx="11194471" cy="5509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2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The underlined pronoun ‘it’ in the 1st paragraph refers to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…………….........…………</a:t>
            </a:r>
          </a:p>
          <a:p>
            <a:pPr algn="l"/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a. genius </a:t>
            </a: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day </a:t>
            </a:r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idea </a:t>
            </a:r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air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conditioner</a:t>
            </a:r>
            <a:endParaRPr lang="en-US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2472" y="1856274"/>
            <a:ext cx="9171710" cy="31700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He used this idea to invent the first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electrical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air conditioner. </a:t>
            </a:r>
            <a:r>
              <a:rPr lang="en-US" sz="4000" b="1" u="sng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It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was not created for people, he wanted to control the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humidity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at his printing company because the water was ruining paper.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3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9493" y="506427"/>
            <a:ext cx="11374580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3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The underlined word ‘profitable’ in the last paragraph means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…………….........…………</a:t>
            </a:r>
          </a:p>
          <a:p>
            <a:pPr algn="l"/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a. powerful </a:t>
            </a: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advanced </a:t>
            </a:r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helpful </a:t>
            </a:r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beneficial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51564" y="3324856"/>
            <a:ext cx="7952509" cy="31700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When Jobs died, at the age of 50 in 2011, he was worth $10.2 billion, and Apple was one of the largest, most </a:t>
            </a:r>
            <a:r>
              <a:rPr lang="en-US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profitable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and most influential tech companies on the planet.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9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53" y="0"/>
            <a:ext cx="7196843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3519" y="2307851"/>
            <a:ext cx="5106717" cy="1627757"/>
          </a:xfrm>
          <a:prstGeom prst="rect">
            <a:avLst/>
          </a:prstGeom>
          <a:solidFill>
            <a:srgbClr val="000000">
              <a:alpha val="56863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Vijaya" panose="020B0604020202020204" pitchFamily="34" charset="0"/>
              </a:rPr>
              <a:t>Student’s Book</a:t>
            </a:r>
          </a:p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Vijaya" panose="020B0604020202020204" pitchFamily="34" charset="0"/>
              </a:rPr>
              <a:t>Page 81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0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584771" y="3244334"/>
            <a:ext cx="1022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Pinterest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1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77090" y="928672"/>
            <a:ext cx="9324110" cy="2608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5" y="414755"/>
            <a:ext cx="2055668" cy="1027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21534"/>
            <a:ext cx="7162800" cy="232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3237" y="4593850"/>
            <a:ext cx="5708072" cy="1017240"/>
          </a:xfrm>
          <a:prstGeom prst="rect">
            <a:avLst/>
          </a:prstGeom>
          <a:solidFill>
            <a:srgbClr val="000000">
              <a:alpha val="56863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Vijaya" panose="020B0604020202020204" pitchFamily="34" charset="0"/>
              </a:rPr>
              <a:t>Read your answers.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503" y="251936"/>
            <a:ext cx="11717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1. Why did Willis Carrier invent the first air conditioner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1925782"/>
            <a:ext cx="6206836" cy="4932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5782"/>
            <a:ext cx="5985163" cy="4932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503" y="4258625"/>
            <a:ext cx="1186582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He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invented it to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control the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humidity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at his printing company because the water was ruining paper. </a:t>
            </a:r>
            <a:endParaRPr lang="ar-KW" sz="4800" dirty="0"/>
          </a:p>
        </p:txBody>
      </p:sp>
    </p:spTree>
    <p:extLst>
      <p:ext uri="{BB962C8B-B14F-4D97-AF65-F5344CB8AC3E}">
        <p14:creationId xmlns:p14="http://schemas.microsoft.com/office/powerpoint/2010/main" val="2221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469" y="95182"/>
            <a:ext cx="116239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2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What did Sadeq </a:t>
            </a:r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Qasem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receive the title of “Arab Inventor” for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762714"/>
            <a:ext cx="8229599" cy="5095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714"/>
            <a:ext cx="5957456" cy="5095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747" y="4088808"/>
            <a:ext cx="1175083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He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received the title of “Arab Inventor” for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his invention ‘Alchemist’, a machine that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scientists use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work with chemicals.</a:t>
            </a:r>
            <a:endParaRPr lang="ar-KW" sz="4800" dirty="0"/>
          </a:p>
        </p:txBody>
      </p:sp>
    </p:spTree>
    <p:extLst>
      <p:ext uri="{BB962C8B-B14F-4D97-AF65-F5344CB8AC3E}">
        <p14:creationId xmlns:p14="http://schemas.microsoft.com/office/powerpoint/2010/main" val="5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035" y="106025"/>
            <a:ext cx="116239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3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How did Steve Jobs contribute to the development of Apple?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"/>
          <a:stretch/>
        </p:blipFill>
        <p:spPr>
          <a:xfrm>
            <a:off x="-1" y="1675685"/>
            <a:ext cx="12192001" cy="51823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3290" y="4152597"/>
            <a:ext cx="11485418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He played a key role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 the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creation of the Apple II, MacBook, iPod, iPhone, and iPad.</a:t>
            </a:r>
            <a:endParaRPr lang="ar-KW" sz="4800" dirty="0"/>
          </a:p>
        </p:txBody>
      </p:sp>
    </p:spTree>
    <p:extLst>
      <p:ext uri="{BB962C8B-B14F-4D97-AF65-F5344CB8AC3E}">
        <p14:creationId xmlns:p14="http://schemas.microsoft.com/office/powerpoint/2010/main" val="8235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1892244"/>
            <a:ext cx="2311056" cy="41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0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054" y="599561"/>
            <a:ext cx="1100050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Garamond" panose="02020404030301010803" pitchFamily="18" charset="0"/>
              </a:rPr>
              <a:t>How did inventions change our way of life?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4287983"/>
            <a:ext cx="2479963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0" y="787453"/>
            <a:ext cx="4793673" cy="1848086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ln w="571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Closure</a:t>
            </a:r>
            <a:endParaRPr lang="en-US" sz="9600" b="1" dirty="0">
              <a:ln w="5715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-138545" y="3128871"/>
            <a:ext cx="4793673" cy="1848086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n w="5715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parajita" panose="020B0604020202020204" pitchFamily="34" charset="0"/>
              </a:rPr>
              <a:t>Thank you</a:t>
            </a:r>
            <a:endParaRPr lang="en-US" sz="6000" b="1" dirty="0">
              <a:ln w="57150"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9401" cy="69296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527" y="156104"/>
            <a:ext cx="11666187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Harrods is the most famous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department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store in the world which is lit up by 12000 light bulbs and 300 bulbs have to be changed every day.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3" y="0"/>
            <a:ext cx="11236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5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9376" y="120364"/>
            <a:ext cx="10595272" cy="1143000"/>
          </a:xfrm>
        </p:spPr>
        <p:txBody>
          <a:bodyPr>
            <a:noAutofit/>
          </a:bodyPr>
          <a:lstStyle/>
          <a:p>
            <a:pPr algn="ctr" rtl="0"/>
            <a:r>
              <a:rPr lang="en-US" sz="8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department</a:t>
            </a:r>
            <a:endParaRPr lang="ar-KW" sz="8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376" y="5222481"/>
            <a:ext cx="11084448" cy="1443221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part of an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organisation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such as a school, business, or government</a:t>
            </a:r>
            <a:endParaRPr lang="ar-KW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" name="DEPARTMEN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1353" y="2482696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3473"/>
            <a:ext cx="5936343" cy="3809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41" y="1413472"/>
            <a:ext cx="6255547" cy="3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3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1014" y="112561"/>
            <a:ext cx="11477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chairman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of Panasonic is one of the founders of the company.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14" y="1790757"/>
            <a:ext cx="6995886" cy="5067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57"/>
            <a:ext cx="5196114" cy="506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IRMA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6" y="0"/>
            <a:ext cx="6923313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9376" y="116632"/>
            <a:ext cx="4789310" cy="1143000"/>
          </a:xfrm>
        </p:spPr>
        <p:txBody>
          <a:bodyPr>
            <a:noAutofit/>
          </a:bodyPr>
          <a:lstStyle/>
          <a:p>
            <a:pPr algn="ctr" rtl="0"/>
            <a:r>
              <a:rPr lang="en-US" sz="8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chairman</a:t>
            </a:r>
            <a:endParaRPr lang="ar-KW" sz="8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5129" y="2516002"/>
            <a:ext cx="4973899" cy="2311772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person in charge of a meeting or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organisation</a:t>
            </a:r>
            <a:endParaRPr lang="ar-KW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87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742"/>
            <a:ext cx="12188228" cy="55952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527" y="0"/>
            <a:ext cx="11956473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Over the years, the company has developed into a highly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profitable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business.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FITABL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9376" y="116632"/>
            <a:ext cx="10595272" cy="1143000"/>
          </a:xfrm>
        </p:spPr>
        <p:txBody>
          <a:bodyPr>
            <a:noAutofit/>
          </a:bodyPr>
          <a:lstStyle/>
          <a:p>
            <a:pPr algn="ctr" rtl="0"/>
            <a:r>
              <a:rPr lang="en-US" sz="8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profitable</a:t>
            </a:r>
            <a:endParaRPr lang="ar-KW" sz="8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9301" y="5128728"/>
            <a:ext cx="11084448" cy="1535307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resulting in or likely to result in a profit or an advantage</a:t>
            </a:r>
            <a:endParaRPr lang="ar-KW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1653494"/>
            <a:ext cx="6952343" cy="3573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36" y="1653494"/>
            <a:ext cx="5274093" cy="35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9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87" y="1277020"/>
            <a:ext cx="9620053" cy="45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9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8"/>
          <a:stretch/>
        </p:blipFill>
        <p:spPr>
          <a:xfrm>
            <a:off x="-1" y="10966"/>
            <a:ext cx="12192001" cy="684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3531" y="191777"/>
            <a:ext cx="11706896" cy="6514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the correct answer from a, b, c, &amp; d: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1.I'm 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very busy today. I haven't got ......................... things to do. </a:t>
            </a:r>
            <a:endParaRPr lang="en-US" sz="28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much                  b) a little                 c) many               d) a few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2.Tomorrow is my exam; I need to study.....................more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much                  b) a little                 c) many               d) a 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few</a:t>
            </a: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شكل بيضاوي 2"/>
          <p:cNvSpPr/>
          <p:nvPr/>
        </p:nvSpPr>
        <p:spPr>
          <a:xfrm>
            <a:off x="6580909" y="3075708"/>
            <a:ext cx="2147454" cy="123305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شكل بيضاوي 3"/>
          <p:cNvSpPr/>
          <p:nvPr/>
        </p:nvSpPr>
        <p:spPr>
          <a:xfrm>
            <a:off x="9559637" y="5029199"/>
            <a:ext cx="2147454" cy="123305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2804" y="953778"/>
            <a:ext cx="11706896" cy="48115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the correct answer from a, b, c, &amp; d: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3.There is ………………….water in this bottle. You need more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much                  b) a little                 c) many               d) a few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How........................sugar do you take in your tea? </a:t>
            </a:r>
            <a:endParaRPr lang="en-US" sz="28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much                  b) a little                 c) many               d) a few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شكل بيضاوي 2"/>
          <p:cNvSpPr/>
          <p:nvPr/>
        </p:nvSpPr>
        <p:spPr>
          <a:xfrm>
            <a:off x="3352799" y="2691740"/>
            <a:ext cx="2147454" cy="123305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شكل بيضاوي 3"/>
          <p:cNvSpPr/>
          <p:nvPr/>
        </p:nvSpPr>
        <p:spPr>
          <a:xfrm>
            <a:off x="152400" y="4807527"/>
            <a:ext cx="2147454" cy="123305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3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7" ma:contentTypeDescription="إنشاء مستند جديد." ma:contentTypeScope="" ma:versionID="138c6f354939f2466b6b1be35945d05a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cc952cb443f28622e65dd77e5507aecb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D2CA7A-3F1A-45A8-A4F8-71641B7F72BB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c254ae3f-3131-48d8-b26b-ed44294e533b"/>
    <ds:schemaRef ds:uri="b97b0aa8-1781-4c54-a774-0e389bbc798c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11854C2-7043-40F5-8238-EC7E4851F5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30ED1C-FC13-472F-A448-0CF0104D66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802</Words>
  <Application>Microsoft Office PowerPoint</Application>
  <PresentationFormat>شاشة عريضة</PresentationFormat>
  <Paragraphs>98</Paragraphs>
  <Slides>54</Slides>
  <Notes>0</Notes>
  <HiddenSlides>0</HiddenSlides>
  <MMClips>14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66" baseType="lpstr">
      <vt:lpstr>Adobe Gothic Std B</vt:lpstr>
      <vt:lpstr>Aparajita</vt:lpstr>
      <vt:lpstr>Arabic Typesetting</vt:lpstr>
      <vt:lpstr>Arial</vt:lpstr>
      <vt:lpstr>Calibri</vt:lpstr>
      <vt:lpstr>Calibri Light</vt:lpstr>
      <vt:lpstr>Century Gothic</vt:lpstr>
      <vt:lpstr>Comic Sans MS</vt:lpstr>
      <vt:lpstr>Garamond</vt:lpstr>
      <vt:lpstr>Times New Roman</vt:lpstr>
      <vt:lpstr>Vijaya</vt:lpstr>
      <vt:lpstr>Office Theme</vt:lpstr>
      <vt:lpstr> Unit 10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electrical</vt:lpstr>
      <vt:lpstr>humidity</vt:lpstr>
      <vt:lpstr>عرض تقديمي في PowerPoint</vt:lpstr>
      <vt:lpstr>found</vt:lpstr>
      <vt:lpstr>عرض تقديمي في PowerPoint</vt:lpstr>
      <vt:lpstr>influential</vt:lpstr>
      <vt:lpstr>New Vocabulary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department</vt:lpstr>
      <vt:lpstr>عرض تقديمي في PowerPoint</vt:lpstr>
      <vt:lpstr>chairman</vt:lpstr>
      <vt:lpstr>عرض تقديمي في PowerPoint</vt:lpstr>
      <vt:lpstr>profitable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غزيل عامر سعود المرى</cp:lastModifiedBy>
  <cp:revision>154</cp:revision>
  <cp:lastPrinted>2024-04-01T05:55:03Z</cp:lastPrinted>
  <dcterms:created xsi:type="dcterms:W3CDTF">2018-12-09T00:50:14Z</dcterms:created>
  <dcterms:modified xsi:type="dcterms:W3CDTF">2024-04-01T05:55:25Z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