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303" r:id="rId2"/>
    <p:sldId id="316" r:id="rId3"/>
    <p:sldId id="313" r:id="rId4"/>
    <p:sldId id="312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5C03D3-8E7B-7647-8156-49DADC73B396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2542FA-B8F3-FA4B-AE29-9A01671C95A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143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err="1"/>
              <a:t>اظغطي</a:t>
            </a:r>
            <a:r>
              <a:rPr lang="ar-SA" dirty="0"/>
              <a:t> على الدوائر العليا</a:t>
            </a:r>
            <a:endParaRPr lang="ar-KW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791AA-E2FD-4B88-8A88-DA21D0C7A31E}" type="slidenum">
              <a:rPr lang="ar-KW" smtClean="0"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9040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55D55-27A7-EF7B-CC58-09C2ECA9D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E907395-4B15-BF14-A0D4-38A12B3B7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C1FC04-52E9-093A-29E4-1B4D3F50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062BBA-F253-DFB1-6254-D69D461E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513EB9-14F5-4BFB-34A8-24E79B72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8685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E98F9F-C2A2-9999-0284-725FE361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A175899-515E-C3BE-F1C1-7C58CFA54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9F7FC0-3DE9-72ED-FD4F-FA4F81DA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AF8803-0FCD-6F62-C731-A5446B89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A42C6A-7EF6-AEC4-B411-2024A4FA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5243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E3E7FC2-330E-5ED4-C9EF-D8F6D2039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7516BC5-BFD9-428C-7E1B-5C410EE1F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0077B6-BAD2-C6ED-194A-470FAB67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702C93-E64B-F779-E8E7-EA16E52E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2AF652-A846-A238-4E17-2AC48ED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3315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E8B0C6-0E9C-09C8-9359-4AD5967D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D9677D-E074-62C2-7BD9-1F7FA4F9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05F34D-C330-A7FC-58A7-E4EDDA0B4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59CDF9-4AD5-7B66-853E-D1E72D99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AFC26C5-59DB-9FEB-BDE8-A4633145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155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7754B4-07F5-BBD8-4FCC-64856E9C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1AD6FE-71DA-ACA1-26A0-75D6B69BB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ADB5C9C-6269-E428-90F7-42487A4E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E2CFF2-3211-9814-FA5B-9A926F37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EAB2F2-3770-EFE7-EF16-0C629516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6636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BAA89D-0677-0450-F9E6-15B6DD3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E02F6E-0D4B-1D12-999C-BF23095A1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359387-6E7B-8E0D-A187-D1595752B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80764AB-F264-D537-8A59-1A33C0016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C21E52-040C-3022-4E3C-A7A79A8F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AB293E-C63D-34F9-04A7-FA05CB2E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853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45AC64-E2AF-0B33-645E-06DA3C8D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F8129-11DD-A27E-651D-F65C1B3FF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95DF912-E127-8FE0-9944-673206F5B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A37590B-CFCD-645B-D085-991533028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CF5701E-4BFC-CD20-C4C2-12F984DFA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97C54BD-073A-5860-24BD-E7D0D3F0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ABFECF1-833B-5561-F160-0FF062E7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C1DCB7E-8121-7924-B606-71CECC26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464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B9EFA7-460F-2CF2-528A-835E4E53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BB2A90A-1EEC-B80C-F92D-5B1FC60C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5F6D2C1-A58F-D367-276D-19AE943E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1ED00EE-A950-0DA0-BF53-A519ADE5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9450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CB662FC-6405-91BD-70E1-B0B0659E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0318E12-7905-6764-91FB-65FD104A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2451A5C-A796-C6E9-36D3-33A102D9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66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DC9B66-6916-D82E-DEA3-BACC27C5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00735A-700A-FDAC-C73D-9579F5FF8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1C0EC5-CF5F-6ADA-667E-0B3F53A5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1ADDE6-A704-E1FC-4727-B10DDA00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44771E1-0DCC-5E67-A267-1DF0F34A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776686-B80F-7D6D-9255-46A2B466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1769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92C3CD-90D8-DC92-3E33-A2C063B4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55E0246-324C-0387-2964-CDE16D82D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452775-A83B-5BAE-6918-DC57956E7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D87452-522D-7403-EE4C-9EE87F00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7F4242-6931-29CB-4145-91CE40AE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BBBD39-1284-AA2D-22D6-B0CE919A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7759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60E2071-C121-1BFF-8C7C-696A94264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9A65456-DE27-F3FE-BFA3-6801390F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EF45BB-F94C-FDFD-F7D2-E323E9301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6968-1DBE-4D47-A3FC-6C0567E3B62E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59B913-D9A5-5C5E-BEBF-EA4954BB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19FB2D-B6BA-7DF3-6BE1-15E5066F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F597-199A-F245-853C-5078F5D35A0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5178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206260" y="2622096"/>
            <a:ext cx="7779479" cy="1357952"/>
          </a:xfrm>
          <a:prstGeom prst="roundRect">
            <a:avLst/>
          </a:prstGeom>
          <a:solidFill>
            <a:srgbClr val="7030A0"/>
          </a:solidFill>
          <a:ln/>
          <a:effectLst>
            <a:softEdge rad="317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العدسات وأنواعها </a:t>
            </a:r>
          </a:p>
        </p:txBody>
      </p:sp>
    </p:spTree>
    <p:extLst>
      <p:ext uri="{BB962C8B-B14F-4D97-AF65-F5344CB8AC3E}">
        <p14:creationId xmlns:p14="http://schemas.microsoft.com/office/powerpoint/2010/main" val="7838034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بيضاوي 11"/>
          <p:cNvSpPr/>
          <p:nvPr/>
        </p:nvSpPr>
        <p:spPr>
          <a:xfrm>
            <a:off x="7384176" y="4205324"/>
            <a:ext cx="4802491" cy="234681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cs typeface="PT Bold Heading" panose="02010400000000000000" pitchFamily="2" charset="-78"/>
              </a:rPr>
              <a:t>تساعد على تكبير الأجسام لذلك تستخدم في التلسكوبات والمناظير والعدسة المكبرة</a:t>
            </a:r>
            <a:endParaRPr lang="ar-KW" sz="2800" dirty="0">
              <a:solidFill>
                <a:schemeClr val="tx1">
                  <a:lumMod val="95000"/>
                  <a:lumOff val="5000"/>
                </a:schemeClr>
              </a:solidFill>
              <a:cs typeface="PT Bold Heading" panose="02010400000000000000" pitchFamily="2" charset="-78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-85557" y="4516866"/>
            <a:ext cx="5443590" cy="1984848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>
                <a:cs typeface="PT Bold Heading" panose="02010400000000000000" pitchFamily="2" charset="-78"/>
              </a:rPr>
              <a:t>تساعد على رؤية الأشياء البعيدة لذلك تستخدم في صناعة النظارات الطبية والكاميرات والمصابيح وغيرها</a:t>
            </a:r>
          </a:p>
        </p:txBody>
      </p:sp>
      <p:sp>
        <p:nvSpPr>
          <p:cNvPr id="34" name="شكل بيضاوي 33"/>
          <p:cNvSpPr/>
          <p:nvPr/>
        </p:nvSpPr>
        <p:spPr>
          <a:xfrm>
            <a:off x="114582" y="2997487"/>
            <a:ext cx="4718834" cy="1702302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300" dirty="0">
                <a:cs typeface="PT Bold Heading" panose="02010400000000000000" pitchFamily="2" charset="-78"/>
              </a:rPr>
              <a:t>رفيعة في الوسط وسميكة من الأطراف </a:t>
            </a:r>
          </a:p>
        </p:txBody>
      </p:sp>
      <p:sp>
        <p:nvSpPr>
          <p:cNvPr id="33" name="شكل بيضاوي 32"/>
          <p:cNvSpPr/>
          <p:nvPr/>
        </p:nvSpPr>
        <p:spPr>
          <a:xfrm>
            <a:off x="7384176" y="2944391"/>
            <a:ext cx="4610059" cy="146794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>
                    <a:lumMod val="95000"/>
                    <a:lumOff val="5000"/>
                  </a:schemeClr>
                </a:solidFill>
                <a:cs typeface="PT Bold Heading" panose="02010400000000000000" pitchFamily="2" charset="-78"/>
              </a:rPr>
              <a:t>سميكة من الوسط ورفيعة من الأطراف </a:t>
            </a:r>
            <a:endParaRPr lang="ar-KW" sz="2800" dirty="0">
              <a:solidFill>
                <a:schemeClr val="tx1">
                  <a:lumMod val="95000"/>
                  <a:lumOff val="5000"/>
                </a:schemeClr>
              </a:solidFill>
              <a:cs typeface="PT Bold Heading" panose="02010400000000000000" pitchFamily="2" charset="-78"/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3793989" y="39983"/>
            <a:ext cx="4501171" cy="1984848"/>
          </a:xfrm>
          <a:prstGeom prst="ellipse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dirty="0">
                <a:cs typeface="PT Bold Heading" panose="02010400000000000000" pitchFamily="2" charset="-78"/>
              </a:rPr>
              <a:t>أنواع العدسات </a:t>
            </a:r>
            <a:endParaRPr lang="ar-KW" sz="4400" dirty="0">
              <a:cs typeface="PT Bold Heading" panose="02010400000000000000" pitchFamily="2" charset="-78"/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7576609" y="1529825"/>
            <a:ext cx="4417626" cy="158525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500" dirty="0">
                <a:solidFill>
                  <a:sysClr val="windowText" lastClr="000000"/>
                </a:solidFill>
                <a:cs typeface="PT Bold Heading" panose="02010400000000000000" pitchFamily="2" charset="-78"/>
              </a:rPr>
              <a:t>عدسة محدبة</a:t>
            </a:r>
            <a:endParaRPr lang="ar-KW" sz="3500" dirty="0">
              <a:solidFill>
                <a:sysClr val="windowText" lastClr="000000"/>
              </a:solidFill>
              <a:cs typeface="PT Bold Heading" panose="02010400000000000000" pitchFamily="2" charset="-78"/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0" y="1510447"/>
            <a:ext cx="4512540" cy="1599137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>
                <a:cs typeface="PT Bold Heading" panose="02010400000000000000" pitchFamily="2" charset="-78"/>
              </a:rPr>
              <a:t>عدسة مقعرة</a:t>
            </a:r>
            <a:endParaRPr lang="ar-KW" sz="3600" dirty="0">
              <a:cs typeface="PT Bold Heading" panose="02010400000000000000" pitchFamily="2" charset="-78"/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343" l="9804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00150" y="103164"/>
            <a:ext cx="1282715" cy="1881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016" r="8852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3574" y="91565"/>
            <a:ext cx="1022999" cy="1881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887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4" grpId="0" animBg="1"/>
      <p:bldP spid="33" grpId="0" animBg="1"/>
      <p:bldP spid="2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655"/>
            <a:ext cx="12029091" cy="6583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مربع نص 463"/>
          <p:cNvSpPr txBox="1"/>
          <p:nvPr/>
        </p:nvSpPr>
        <p:spPr>
          <a:xfrm>
            <a:off x="5989211" y="2163101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>
              <a:defRPr sz="4000" b="1">
                <a:solidFill>
                  <a:srgbClr val="C00000"/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ar-SA" sz="32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مكبرة</a:t>
            </a:r>
            <a:endParaRPr lang="en-US" sz="32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مربع نص 464"/>
          <p:cNvSpPr txBox="1"/>
          <p:nvPr/>
        </p:nvSpPr>
        <p:spPr>
          <a:xfrm>
            <a:off x="1871637" y="2163101"/>
            <a:ext cx="316275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defRPr sz="3200" b="1">
                <a:solidFill>
                  <a:srgbClr val="C00000"/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مصغرة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مربع نص 465"/>
          <p:cNvSpPr txBox="1"/>
          <p:nvPr/>
        </p:nvSpPr>
        <p:spPr>
          <a:xfrm>
            <a:off x="5034389" y="3203667"/>
            <a:ext cx="514841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defRPr sz="3200" b="1">
                <a:solidFill>
                  <a:srgbClr val="C00000"/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70C0"/>
                </a:solidFill>
              </a:rPr>
              <a:t>سميكة في الوسط و رفيعة عند الأطراف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5" name="مربع نص 466"/>
          <p:cNvSpPr txBox="1"/>
          <p:nvPr/>
        </p:nvSpPr>
        <p:spPr>
          <a:xfrm>
            <a:off x="-166892" y="3203667"/>
            <a:ext cx="5583472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defRPr sz="2000" b="1">
                <a:solidFill>
                  <a:srgbClr val="0070C0"/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</a:rPr>
              <a:t>رفيعة في الوسط و سميكة عند الأطراف</a:t>
            </a:r>
            <a:endParaRPr lang="en-US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16" name="صورة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595" y="4474070"/>
            <a:ext cx="626040" cy="1595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رابط كسهم مستقيم 16"/>
          <p:cNvCxnSpPr/>
          <p:nvPr/>
        </p:nvCxnSpPr>
        <p:spPr>
          <a:xfrm>
            <a:off x="8256936" y="4474070"/>
            <a:ext cx="0" cy="159515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صورة 47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19" y="4491974"/>
            <a:ext cx="390525" cy="15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صورة 47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08" y="4384295"/>
            <a:ext cx="210424" cy="142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مربع نص 478"/>
          <p:cNvSpPr txBox="1"/>
          <p:nvPr/>
        </p:nvSpPr>
        <p:spPr>
          <a:xfrm>
            <a:off x="6211922" y="6108800"/>
            <a:ext cx="366402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defRPr sz="3200" b="1">
                <a:solidFill>
                  <a:srgbClr val="C00000"/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عدسة محدبة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مربع نص 479"/>
          <p:cNvSpPr txBox="1"/>
          <p:nvPr/>
        </p:nvSpPr>
        <p:spPr>
          <a:xfrm>
            <a:off x="1386574" y="6156593"/>
            <a:ext cx="367892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KW"/>
            </a:defPPr>
            <a:lvl1pPr algn="ctr">
              <a:defRPr sz="3200" b="1">
                <a:solidFill>
                  <a:schemeClr val="accent5">
                    <a:lumMod val="75000"/>
                  </a:schemeClr>
                </a:solidFill>
                <a:latin typeface="Times New Roman"/>
                <a:ea typeface="Calibri"/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عدسة مقعرة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3" r="12832" b="7356"/>
          <a:stretch/>
        </p:blipFill>
        <p:spPr>
          <a:xfrm>
            <a:off x="1491476" y="520262"/>
            <a:ext cx="10332663" cy="56440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3" name="مجموعة 12"/>
          <p:cNvGrpSpPr/>
          <p:nvPr/>
        </p:nvGrpSpPr>
        <p:grpSpPr>
          <a:xfrm>
            <a:off x="7901770" y="3077267"/>
            <a:ext cx="1224136" cy="432048"/>
            <a:chOff x="5268270" y="2622626"/>
            <a:chExt cx="1224136" cy="432048"/>
          </a:xfrm>
        </p:grpSpPr>
        <p:cxnSp>
          <p:nvCxnSpPr>
            <p:cNvPr id="14" name="رابط مستقيم 13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15" name="رابط كسهم مستقيم 14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18" name="مجموعة 17"/>
          <p:cNvGrpSpPr/>
          <p:nvPr/>
        </p:nvGrpSpPr>
        <p:grpSpPr>
          <a:xfrm rot="1064589">
            <a:off x="7822888" y="3314114"/>
            <a:ext cx="1224136" cy="432048"/>
            <a:chOff x="5268270" y="2622626"/>
            <a:chExt cx="1224136" cy="432048"/>
          </a:xfrm>
        </p:grpSpPr>
        <p:cxnSp>
          <p:nvCxnSpPr>
            <p:cNvPr id="19" name="رابط مستقيم 18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20" name="رابط كسهم مستقيم 19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21" name="مجموعة 20"/>
          <p:cNvGrpSpPr/>
          <p:nvPr/>
        </p:nvGrpSpPr>
        <p:grpSpPr>
          <a:xfrm rot="2382358">
            <a:off x="7752778" y="3562460"/>
            <a:ext cx="1422292" cy="432048"/>
            <a:chOff x="5268270" y="2622626"/>
            <a:chExt cx="1224136" cy="432048"/>
          </a:xfrm>
        </p:grpSpPr>
        <p:cxnSp>
          <p:nvCxnSpPr>
            <p:cNvPr id="22" name="رابط مستقيم 21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23" name="رابط كسهم مستقيم 22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24" name="مربع نص 23"/>
          <p:cNvSpPr txBox="1"/>
          <p:nvPr/>
        </p:nvSpPr>
        <p:spPr>
          <a:xfrm>
            <a:off x="7221508" y="3459349"/>
            <a:ext cx="6480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F</a:t>
            </a:r>
            <a:endParaRPr lang="ar-K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cxnSp>
        <p:nvCxnSpPr>
          <p:cNvPr id="25" name="رابط مستقيم 24"/>
          <p:cNvCxnSpPr/>
          <p:nvPr/>
        </p:nvCxnSpPr>
        <p:spPr>
          <a:xfrm flipH="1">
            <a:off x="4761186" y="3505435"/>
            <a:ext cx="1124477" cy="41700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H="1" flipV="1">
            <a:off x="4761186" y="3011214"/>
            <a:ext cx="1160070" cy="38306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flipH="1">
            <a:off x="4491085" y="3441309"/>
            <a:ext cx="1462361" cy="3608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شكل بيضاوي 32"/>
          <p:cNvSpPr/>
          <p:nvPr/>
        </p:nvSpPr>
        <p:spPr>
          <a:xfrm>
            <a:off x="5865549" y="3386658"/>
            <a:ext cx="203499" cy="1434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grpSp>
        <p:nvGrpSpPr>
          <p:cNvPr id="34" name="مجموعة 33"/>
          <p:cNvGrpSpPr/>
          <p:nvPr/>
        </p:nvGrpSpPr>
        <p:grpSpPr>
          <a:xfrm rot="1269866">
            <a:off x="3230239" y="3239968"/>
            <a:ext cx="1224136" cy="432048"/>
            <a:chOff x="5268270" y="2622626"/>
            <a:chExt cx="1224136" cy="432048"/>
          </a:xfrm>
        </p:grpSpPr>
        <p:cxnSp>
          <p:nvCxnSpPr>
            <p:cNvPr id="35" name="رابط مستقيم 34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36" name="رابط كسهم مستقيم 35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37" name="مجموعة 36"/>
          <p:cNvGrpSpPr/>
          <p:nvPr/>
        </p:nvGrpSpPr>
        <p:grpSpPr>
          <a:xfrm>
            <a:off x="3518935" y="3922435"/>
            <a:ext cx="1224136" cy="432048"/>
            <a:chOff x="5268270" y="2622626"/>
            <a:chExt cx="1224136" cy="432048"/>
          </a:xfrm>
        </p:grpSpPr>
        <p:cxnSp>
          <p:nvCxnSpPr>
            <p:cNvPr id="38" name="رابط مستقيم 37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39" name="رابط كسهم مستقيم 38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41" name="مجموعة 40"/>
          <p:cNvGrpSpPr/>
          <p:nvPr/>
        </p:nvGrpSpPr>
        <p:grpSpPr>
          <a:xfrm rot="2103517">
            <a:off x="3574997" y="2617316"/>
            <a:ext cx="1224136" cy="432048"/>
            <a:chOff x="5268270" y="2622626"/>
            <a:chExt cx="1224136" cy="432048"/>
          </a:xfrm>
        </p:grpSpPr>
        <p:cxnSp>
          <p:nvCxnSpPr>
            <p:cNvPr id="42" name="رابط مستقيم 41"/>
            <p:cNvCxnSpPr/>
            <p:nvPr/>
          </p:nvCxnSpPr>
          <p:spPr>
            <a:xfrm flipH="1">
              <a:off x="5268270" y="2622626"/>
              <a:ext cx="1224136" cy="432048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</a:ln>
            <a:effectLst/>
          </p:spPr>
        </p:cxnSp>
        <p:cxnSp>
          <p:nvCxnSpPr>
            <p:cNvPr id="43" name="رابط كسهم مستقيم 42"/>
            <p:cNvCxnSpPr/>
            <p:nvPr/>
          </p:nvCxnSpPr>
          <p:spPr>
            <a:xfrm flipH="1">
              <a:off x="5938838" y="2780928"/>
              <a:ext cx="93903" cy="3600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44" name="شكل بيضاوي 43"/>
          <p:cNvSpPr/>
          <p:nvPr/>
        </p:nvSpPr>
        <p:spPr>
          <a:xfrm>
            <a:off x="7702800" y="3458398"/>
            <a:ext cx="203499" cy="14348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10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3" grpId="0" animBg="1"/>
      <p:bldP spid="44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1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5</cp:revision>
  <dcterms:created xsi:type="dcterms:W3CDTF">2023-10-01T17:46:40Z</dcterms:created>
  <dcterms:modified xsi:type="dcterms:W3CDTF">2023-10-01T17:50:13Z</dcterms:modified>
</cp:coreProperties>
</file>