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353" r:id="rId2"/>
    <p:sldId id="350" r:id="rId3"/>
    <p:sldId id="327" r:id="rId4"/>
    <p:sldId id="358" r:id="rId5"/>
    <p:sldId id="375" r:id="rId6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56D150-50F3-5641-A1DB-8AE2E197C254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E4F8E3-BACC-D347-B940-D662E38A2C8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3509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2791AA-E2FD-4B88-8A88-DA21D0C7A31E}" type="slidenum">
              <a:rPr kumimoji="0" lang="ar-K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K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2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DB822C-CBEA-E278-867B-82671D543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65CDE59-7C72-0D7C-2545-F90EF9928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4D65CE-FFC3-49DC-C98E-9C9A9A96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943620-C20F-A4EC-8029-B03CAE3E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0BB259-37FC-1BF2-6268-589FB5B8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823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3CF150-16F4-3995-0F62-E38CB64C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8282181-0F46-8F6C-C5BA-ABB248C41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502CBC-E9FA-177F-E1E3-34D5D0C0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EA01DD-7B76-00E5-5DE2-6CBBFBF2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B0CF67-9B5C-7D8C-8430-6555BE11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2704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99F7018-70B6-1AF0-F340-867BB4C0A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F14B09-0B55-6053-4C58-FD684682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0C365B-C1D6-CD63-9F74-7A3FACDD5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9568A2-DAA4-3E3B-90F4-F240A3C9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56B1C3-2E21-24F1-ABBD-7B1B6DBA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839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DA2EBA-6386-FCA5-203F-5992D3C3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2B6814-451A-123F-CB91-D71E70DE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02F068-29FE-CDF4-E719-D98E95B9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3F063D-BC7F-8788-CB59-DC41CF49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CFF757-AB18-3A1F-C03D-9E81B148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2079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C34F18-6475-AF06-ADFC-1E50CE35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014A91-3C0D-9DCC-0D2B-B02D3C31E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004522-886F-F1FD-DD21-8C62D289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87084E-34DA-AE9E-CDDA-6ABCDE2A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1116BC-C9E3-AD8E-CD79-6C1AEEC8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7656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114C41-4968-4B3D-5170-6C3124BE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436686-22A9-09A9-D882-B325B6C24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6582FDC-5330-B049-0B57-75C18FDDC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867507-6CA6-475E-A87C-10B09CB4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71D390D-50E3-BFEC-8077-6C2A42F7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6C7415-1F51-DAEB-9D01-20908BF2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7659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0201FF-3B5A-1373-A6F0-545D7907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D3AE45-7D41-A29A-FE38-C9CFD072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266696-6B4C-5141-030A-A21FC6C50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D3EEF7-2116-135A-A5D6-30A43C97D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3F7F5C7-F29C-B985-A679-297E1FFAE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14D5D15-464F-DAD2-7E1E-E304ECD2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619073F-BF6F-D0AF-58A8-ED37157A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3C3EF86-D3BE-A3F9-D52D-2DE32EDF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639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861AB8-5CF4-0874-4514-74E3FF37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5EEDA85-7D20-CCFD-A53C-8A6D5F8C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C13FF32-BD2C-9A0C-F03F-C2BDE390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28D02C7-D451-7AFB-DB7B-66A81035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2979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CE27F15-9695-96DA-9B9B-EB9A1CC2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6544751-A839-A7D2-3040-6CED6997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B20B936-0C69-DDF5-B9BA-CB4DDC19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348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E12D66-E499-F210-00BB-39AA97D0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0D4E9F-1955-057B-3201-8CD25FFA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249C1B-CAC5-3E8A-B765-D1527808B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AE4E6C-4302-A486-3851-9AEF3459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041326-A4A2-64DF-F7D3-80AD0F6A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374966-17E4-17A5-B61E-655634F3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603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6DACFD-0B77-A7F7-628E-D9DADF44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3D06AFD-0C0F-F867-564C-23E01C43B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093E0E5-159A-FEA1-B4AA-1396AB1C9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996996-74EB-6AB1-C135-8A4994F8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F9A703-F65E-EBFC-EE6D-FC4327BB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97A7577-A13B-C044-8B21-8B747B7D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2730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8B436BC-340A-6926-87E5-987500659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28D754-5869-7A17-DBCF-AA9D63A6B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BDDD64-E2FD-61A9-B44C-2F9C3E651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898D0C-F7BA-053B-E1C7-F66F81356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8678EB-8F2F-F743-DC3F-961E636A8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1330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607ED-11D2-480C-A3DF-C156842F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39" y="2402647"/>
            <a:ext cx="8133522" cy="1026353"/>
          </a:xfrm>
          <a:solidFill>
            <a:schemeClr val="accent1">
              <a:lumMod val="75000"/>
            </a:schemeClr>
          </a:solidFill>
          <a:effectLst>
            <a:softEdge rad="317500"/>
          </a:effectLst>
        </p:spPr>
        <p:txBody>
          <a:bodyPr/>
          <a:lstStyle/>
          <a:p>
            <a:pPr algn="ctr"/>
            <a:r>
              <a:rPr lang="ar-KW" dirty="0">
                <a:cs typeface="PT Bold Heading" panose="02010400000000000000" pitchFamily="2" charset="-78"/>
              </a:rPr>
              <a:t>كيف نرى الأشياء من حولنا ؟</a:t>
            </a:r>
          </a:p>
        </p:txBody>
      </p:sp>
    </p:spTree>
    <p:extLst>
      <p:ext uri="{BB962C8B-B14F-4D97-AF65-F5344CB8AC3E}">
        <p14:creationId xmlns:p14="http://schemas.microsoft.com/office/powerpoint/2010/main" val="324327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6711956-71CB-4361-A094-3706DBB652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1" t="53334" r="12554" b="8985"/>
          <a:stretch/>
        </p:blipFill>
        <p:spPr>
          <a:xfrm>
            <a:off x="177421" y="159026"/>
            <a:ext cx="11702388" cy="6255028"/>
          </a:xfrm>
          <a:prstGeom prst="roundRect">
            <a:avLst>
              <a:gd name="adj" fmla="val 11111"/>
            </a:avLst>
          </a:prstGeom>
          <a:ln w="190500" cap="rnd">
            <a:solidFill>
              <a:srgbClr val="0070C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صورة 20" descr="الوصف: Image result for â«Ø­Ø¬Ù Ø§ÙØ¨Ø¤Ø¨Ø¤ ÙÙ Ø§ÙØ¸ÙØ§Ùâ¬â">
            <a:extLst>
              <a:ext uri="{FF2B5EF4-FFF2-40B4-BE49-F238E27FC236}">
                <a16:creationId xmlns:a16="http://schemas.microsoft.com/office/drawing/2014/main" id="{DCEA8102-F65B-43A0-9EE2-053D28F67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25" b="21593"/>
          <a:stretch>
            <a:fillRect/>
          </a:stretch>
        </p:blipFill>
        <p:spPr bwMode="auto">
          <a:xfrm>
            <a:off x="5284029" y="896485"/>
            <a:ext cx="2534132" cy="1199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صورة 18" descr="الوصف: Image result for â«Ø­Ø¬Ù Ø§ÙØ¨Ø¤Ø¨Ø¤ ÙÙ Ø§ÙØ¸ÙØ§Ùâ¬â">
            <a:extLst>
              <a:ext uri="{FF2B5EF4-FFF2-40B4-BE49-F238E27FC236}">
                <a16:creationId xmlns:a16="http://schemas.microsoft.com/office/drawing/2014/main" id="{BB22AB5B-FFFC-4D05-B0F5-05322ED75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672" y="846359"/>
            <a:ext cx="2414907" cy="12997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21">
            <a:extLst>
              <a:ext uri="{FF2B5EF4-FFF2-40B4-BE49-F238E27FC236}">
                <a16:creationId xmlns:a16="http://schemas.microsoft.com/office/drawing/2014/main" id="{52BFFC56-0A40-483E-956D-089677CB62B3}"/>
              </a:ext>
            </a:extLst>
          </p:cNvPr>
          <p:cNvSpPr txBox="1"/>
          <p:nvPr/>
        </p:nvSpPr>
        <p:spPr>
          <a:xfrm>
            <a:off x="4984615" y="2095999"/>
            <a:ext cx="5051946" cy="133113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>
              <a:lnSpc>
                <a:spcPct val="150000"/>
              </a:lnSpc>
              <a:defRPr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ar-KW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أكثر اتساعا لانبساط عضلات القزحية للحصول على أكبر كمية من الضوء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مربع نص 22">
            <a:extLst>
              <a:ext uri="{FF2B5EF4-FFF2-40B4-BE49-F238E27FC236}">
                <a16:creationId xmlns:a16="http://schemas.microsoft.com/office/drawing/2014/main" id="{79628949-CE68-41C0-B873-80E607010971}"/>
              </a:ext>
            </a:extLst>
          </p:cNvPr>
          <p:cNvSpPr txBox="1"/>
          <p:nvPr/>
        </p:nvSpPr>
        <p:spPr>
          <a:xfrm>
            <a:off x="313207" y="2035627"/>
            <a:ext cx="4795836" cy="13154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lnSpc>
                <a:spcPct val="150000"/>
              </a:lnSpc>
              <a:defRPr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KW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أكثر ضيقا لانقباض عضلات القزحية للحد من كمية الضوء الداخل للعين .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3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>
            <a:extLst>
              <a:ext uri="{FF2B5EF4-FFF2-40B4-BE49-F238E27FC236}">
                <a16:creationId xmlns:a16="http://schemas.microsoft.com/office/drawing/2014/main" id="{90EB25A4-0C52-4CEE-9B5C-1B39C9028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" y="58315"/>
            <a:ext cx="11617738" cy="6660537"/>
          </a:xfrm>
          <a:prstGeom prst="roundRect">
            <a:avLst>
              <a:gd name="adj" fmla="val 16667"/>
            </a:avLst>
          </a:prstGeom>
          <a:ln w="76200">
            <a:solidFill>
              <a:srgbClr val="0070C0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مربع نص 25">
            <a:extLst>
              <a:ext uri="{FF2B5EF4-FFF2-40B4-BE49-F238E27FC236}">
                <a16:creationId xmlns:a16="http://schemas.microsoft.com/office/drawing/2014/main" id="{03D5D31A-1E80-486F-9E02-ABA52A1C5D9B}"/>
              </a:ext>
            </a:extLst>
          </p:cNvPr>
          <p:cNvSpPr txBox="1"/>
          <p:nvPr/>
        </p:nvSpPr>
        <p:spPr>
          <a:xfrm>
            <a:off x="5989982" y="3684104"/>
            <a:ext cx="5486401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>
              <a:lnSpc>
                <a:spcPct val="150000"/>
              </a:lnSpc>
              <a:defRPr sz="36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ar-KW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- نرى الجسم المضيء بواسطة الضوء </a:t>
            </a:r>
          </a:p>
          <a:p>
            <a:pPr>
              <a:lnSpc>
                <a:spcPct val="200000"/>
              </a:lnSpc>
            </a:pPr>
            <a:r>
              <a:rPr lang="ar-KW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   الساقط منه و الذي يصل للعين .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AC70F0D3-9E03-42B8-BA9D-8C10379CD554}"/>
              </a:ext>
            </a:extLst>
          </p:cNvPr>
          <p:cNvSpPr txBox="1"/>
          <p:nvPr/>
        </p:nvSpPr>
        <p:spPr>
          <a:xfrm>
            <a:off x="5909463" y="5237849"/>
            <a:ext cx="57779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cs typeface="PT Bold Heading" panose="02010400000000000000" pitchFamily="2" charset="-78"/>
              </a:rPr>
              <a:t>- نرى الجسم المعتم بواســـطة الضوء </a:t>
            </a:r>
          </a:p>
          <a:p>
            <a:r>
              <a:rPr lang="ar-KW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cs typeface="PT Bold Heading" panose="02010400000000000000" pitchFamily="2" charset="-78"/>
              </a:rPr>
              <a:t>  المنعكس عنه و الذي يصل إلى العين </a:t>
            </a:r>
          </a:p>
        </p:txBody>
      </p:sp>
      <p:sp>
        <p:nvSpPr>
          <p:cNvPr id="37" name="مربع نص 27">
            <a:extLst>
              <a:ext uri="{FF2B5EF4-FFF2-40B4-BE49-F238E27FC236}">
                <a16:creationId xmlns:a16="http://schemas.microsoft.com/office/drawing/2014/main" id="{435E2D7C-BA67-4B4D-86A1-8AAB2162D8CE}"/>
              </a:ext>
            </a:extLst>
          </p:cNvPr>
          <p:cNvSpPr txBox="1"/>
          <p:nvPr/>
        </p:nvSpPr>
        <p:spPr>
          <a:xfrm>
            <a:off x="662604" y="3448458"/>
            <a:ext cx="5557082" cy="298543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>
              <a:lnSpc>
                <a:spcPct val="150000"/>
              </a:lnSpc>
              <a:defRPr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ar-KW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يســـقط الشعاع الضوئي على الجسم المعتم ثم ينعكس من الجسم ليسقط على العين و ينكسـر في عدسة العين لتتكون صورة له على الشبكية .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27DCB4-A405-4E8B-86BE-42FBA5E85970}"/>
              </a:ext>
            </a:extLst>
          </p:cNvPr>
          <p:cNvSpPr/>
          <p:nvPr/>
        </p:nvSpPr>
        <p:spPr>
          <a:xfrm>
            <a:off x="104369" y="327546"/>
            <a:ext cx="11983262" cy="6237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FF0CF8B-2986-40CB-9581-B9F9507F3A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4922" b="90625" l="3992" r="98703">
                        <a14:foregroundMark x1="65968" y1="77500" x2="53094" y2="63672"/>
                        <a14:foregroundMark x1="58283" y1="65625" x2="65070" y2="70469"/>
                        <a14:foregroundMark x1="54890" y1="64141" x2="44212" y2="64453"/>
                        <a14:foregroundMark x1="43513" y1="64609" x2="34531" y2="73438"/>
                        <a14:foregroundMark x1="38323" y1="83125" x2="47106" y2="88438"/>
                        <a14:foregroundMark x1="68164" y1="77969" x2="71956" y2="78828"/>
                        <a14:foregroundMark x1="63373" y1="82188" x2="54790" y2="87656"/>
                        <a14:foregroundMark x1="53593" y1="87656" x2="48303" y2="88125"/>
                        <a14:foregroundMark x1="64172" y1="82109" x2="70160" y2="82188"/>
                        <a14:foregroundMark x1="98703" y1="72891" x2="98703" y2="72891"/>
                        <a14:foregroundMark x1="98802" y1="72891" x2="98802" y2="72891"/>
                        <a14:foregroundMark x1="34731" y1="74063" x2="33733" y2="76719"/>
                        <a14:foregroundMark x1="3992" y1="76406" x2="3992" y2="764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04" t="60445" r="23541" b="10707"/>
          <a:stretch/>
        </p:blipFill>
        <p:spPr>
          <a:xfrm>
            <a:off x="3752577" y="779807"/>
            <a:ext cx="4962931" cy="462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عنوان 1">
            <a:extLst>
              <a:ext uri="{FF2B5EF4-FFF2-40B4-BE49-F238E27FC236}">
                <a16:creationId xmlns:a16="http://schemas.microsoft.com/office/drawing/2014/main" id="{D51607ED-11D2-480C-A3DF-C156842F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471" y="5484037"/>
            <a:ext cx="5427318" cy="1026353"/>
          </a:xfrm>
          <a:solidFill>
            <a:schemeClr val="bg1">
              <a:lumMod val="95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pPr algn="ctr"/>
            <a:r>
              <a:rPr lang="ar-KW" sz="6600" dirty="0">
                <a:cs typeface="PT Bold Heading" panose="02010400000000000000" pitchFamily="2" charset="-78"/>
              </a:rPr>
              <a:t>أجزاء العين</a:t>
            </a:r>
          </a:p>
        </p:txBody>
      </p:sp>
      <p:cxnSp>
        <p:nvCxnSpPr>
          <p:cNvPr id="10" name="رابط كسهم مستقيم 9"/>
          <p:cNvCxnSpPr/>
          <p:nvPr/>
        </p:nvCxnSpPr>
        <p:spPr>
          <a:xfrm flipH="1">
            <a:off x="7124700" y="1532722"/>
            <a:ext cx="838200" cy="996352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7658100" y="2562067"/>
            <a:ext cx="1057408" cy="98433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 flipV="1">
            <a:off x="6934200" y="4718179"/>
            <a:ext cx="1162050" cy="827993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3144624" y="3961932"/>
            <a:ext cx="1331811" cy="75624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3060700" y="3233894"/>
            <a:ext cx="1750118" cy="435129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3634754" y="1993900"/>
            <a:ext cx="1352896" cy="1040259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3060700" y="2903238"/>
            <a:ext cx="1638300" cy="75069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شكل بيضاوي 38"/>
          <p:cNvSpPr/>
          <p:nvPr/>
        </p:nvSpPr>
        <p:spPr>
          <a:xfrm>
            <a:off x="7962900" y="5328664"/>
            <a:ext cx="879761" cy="7433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1</a:t>
            </a:r>
          </a:p>
        </p:txBody>
      </p:sp>
      <p:sp>
        <p:nvSpPr>
          <p:cNvPr id="40" name="شكل بيضاوي 39"/>
          <p:cNvSpPr/>
          <p:nvPr/>
        </p:nvSpPr>
        <p:spPr>
          <a:xfrm>
            <a:off x="8715508" y="1848946"/>
            <a:ext cx="843309" cy="8942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2</a:t>
            </a:r>
          </a:p>
        </p:txBody>
      </p:sp>
      <p:sp>
        <p:nvSpPr>
          <p:cNvPr id="41" name="شكل بيضاوي 40"/>
          <p:cNvSpPr/>
          <p:nvPr/>
        </p:nvSpPr>
        <p:spPr>
          <a:xfrm>
            <a:off x="7810005" y="800327"/>
            <a:ext cx="829436" cy="87061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3</a:t>
            </a:r>
          </a:p>
        </p:txBody>
      </p:sp>
      <p:sp>
        <p:nvSpPr>
          <p:cNvPr id="42" name="شكل بيضاوي 41"/>
          <p:cNvSpPr/>
          <p:nvPr/>
        </p:nvSpPr>
        <p:spPr>
          <a:xfrm>
            <a:off x="2815197" y="1348408"/>
            <a:ext cx="819558" cy="7104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4</a:t>
            </a:r>
          </a:p>
        </p:txBody>
      </p:sp>
      <p:sp>
        <p:nvSpPr>
          <p:cNvPr id="43" name="شكل بيضاوي 42"/>
          <p:cNvSpPr/>
          <p:nvPr/>
        </p:nvSpPr>
        <p:spPr>
          <a:xfrm>
            <a:off x="2275239" y="2437944"/>
            <a:ext cx="903773" cy="83299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5</a:t>
            </a:r>
          </a:p>
        </p:txBody>
      </p:sp>
      <p:sp>
        <p:nvSpPr>
          <p:cNvPr id="44" name="شكل بيضاوي 43"/>
          <p:cNvSpPr/>
          <p:nvPr/>
        </p:nvSpPr>
        <p:spPr>
          <a:xfrm>
            <a:off x="2250121" y="3401895"/>
            <a:ext cx="894503" cy="77830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6</a:t>
            </a:r>
          </a:p>
        </p:txBody>
      </p:sp>
      <p:sp>
        <p:nvSpPr>
          <p:cNvPr id="47" name="شكل بيضاوي 46"/>
          <p:cNvSpPr/>
          <p:nvPr/>
        </p:nvSpPr>
        <p:spPr>
          <a:xfrm>
            <a:off x="2326511" y="4479899"/>
            <a:ext cx="894503" cy="77830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7</a:t>
            </a:r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8945713" y="5402607"/>
            <a:ext cx="1727200" cy="68952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الصلبة </a:t>
            </a:r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9607822" y="1872539"/>
            <a:ext cx="2479809" cy="68952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العصب البصري </a:t>
            </a:r>
          </a:p>
        </p:txBody>
      </p:sp>
      <p:sp>
        <p:nvSpPr>
          <p:cNvPr id="50" name="مستطيل مستدير الزوايا 49"/>
          <p:cNvSpPr/>
          <p:nvPr/>
        </p:nvSpPr>
        <p:spPr>
          <a:xfrm>
            <a:off x="8639441" y="624849"/>
            <a:ext cx="2479809" cy="68952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الشبكية </a:t>
            </a:r>
          </a:p>
        </p:txBody>
      </p:sp>
      <p:sp>
        <p:nvSpPr>
          <p:cNvPr id="52" name="مستطيل مستدير الزوايا 51"/>
          <p:cNvSpPr/>
          <p:nvPr/>
        </p:nvSpPr>
        <p:spPr>
          <a:xfrm>
            <a:off x="472158" y="4528132"/>
            <a:ext cx="1727200" cy="689528"/>
          </a:xfrm>
          <a:prstGeom prst="roundRect">
            <a:avLst/>
          </a:prstGeom>
          <a:solidFill>
            <a:srgbClr val="FF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القرنية</a:t>
            </a:r>
          </a:p>
        </p:txBody>
      </p:sp>
      <p:sp>
        <p:nvSpPr>
          <p:cNvPr id="53" name="مستطيل مستدير الزوايا 52"/>
          <p:cNvSpPr/>
          <p:nvPr/>
        </p:nvSpPr>
        <p:spPr>
          <a:xfrm>
            <a:off x="448826" y="3401895"/>
            <a:ext cx="1727200" cy="6895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البؤبؤ</a:t>
            </a:r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448826" y="2443376"/>
            <a:ext cx="1727200" cy="689528"/>
          </a:xfrm>
          <a:prstGeom prst="roundRect">
            <a:avLst/>
          </a:prstGeom>
          <a:solidFill>
            <a:srgbClr val="F39F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القزحية</a:t>
            </a:r>
          </a:p>
        </p:txBody>
      </p:sp>
      <p:sp>
        <p:nvSpPr>
          <p:cNvPr id="55" name="مستطيل مستدير الزوايا 54"/>
          <p:cNvSpPr/>
          <p:nvPr/>
        </p:nvSpPr>
        <p:spPr>
          <a:xfrm>
            <a:off x="1046562" y="1292818"/>
            <a:ext cx="1727200" cy="68952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PT Bold Heading" panose="02010400000000000000" pitchFamily="2" charset="-78"/>
              </a:rPr>
              <a:t>العدسة </a:t>
            </a:r>
          </a:p>
        </p:txBody>
      </p:sp>
    </p:spTree>
    <p:extLst>
      <p:ext uri="{BB962C8B-B14F-4D97-AF65-F5344CB8AC3E}">
        <p14:creationId xmlns:p14="http://schemas.microsoft.com/office/powerpoint/2010/main" val="296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4"/>
          <a:stretch/>
        </p:blipFill>
        <p:spPr bwMode="auto">
          <a:xfrm>
            <a:off x="165529" y="193300"/>
            <a:ext cx="11860942" cy="6580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مستطيل 2"/>
          <p:cNvSpPr/>
          <p:nvPr/>
        </p:nvSpPr>
        <p:spPr>
          <a:xfrm>
            <a:off x="-401925" y="865476"/>
            <a:ext cx="91572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هي الجزء الخارجي للعين ، و هي تحمي أجزاء العين الداخلية</a:t>
            </a:r>
            <a:endParaRPr kumimoji="0" lang="en-US" sz="32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1062138" y="1923674"/>
            <a:ext cx="1015116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هي الجزء الأمامي من الصُلبة ، و هي تُكبر الضوء بسبب محيطها الدائري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643389" y="2657423"/>
            <a:ext cx="964018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هي الجزء الملون من العين ، و تتحكم بحجم البؤبؤ و بكمية الضوء التي تدخل للعين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-149227" y="3842946"/>
            <a:ext cx="92382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هي عدسة محدبة ، تكسر و تُجمع الأشعة الضوئية لتكوّن الصور على الشبكية . و تُغير تحدبها لتغيير بعدها البؤري حتى تتكون الصور على الشبكية دائماً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401925" y="5077515"/>
            <a:ext cx="98394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تحتوي على خلايا تُحوِّل الصوّر إلى سيالات عصبية تُرسل للمخ ليُعيد تشكيل الصورة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-264682" y="6055289"/>
            <a:ext cx="9020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PT Bold Heading" pitchFamily="2" charset="-78"/>
              </a:rPr>
              <a:t>يحمل السيالات العصبية من خلايا الشبكية و يوصلها للمخ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07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5</Slides>
  <Notes>1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كيف نرى الأشياء من حولنا ؟</vt:lpstr>
      <vt:lpstr>عرض تقديمي في PowerPoint</vt:lpstr>
      <vt:lpstr>عرض تقديمي في PowerPoint</vt:lpstr>
      <vt:lpstr>أجزاء العين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5</cp:revision>
  <dcterms:created xsi:type="dcterms:W3CDTF">2023-10-01T17:54:15Z</dcterms:created>
  <dcterms:modified xsi:type="dcterms:W3CDTF">2023-10-01T17:58:42Z</dcterms:modified>
</cp:coreProperties>
</file>