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309" r:id="rId2"/>
    <p:sldId id="310" r:id="rId3"/>
    <p:sldId id="311" r:id="rId4"/>
    <p:sldId id="312" r:id="rId5"/>
    <p:sldId id="315" r:id="rId6"/>
    <p:sldId id="316" r:id="rId7"/>
    <p:sldId id="317" r:id="rId8"/>
    <p:sldId id="318" r:id="rId9"/>
    <p:sldId id="320" r:id="rId10"/>
    <p:sldId id="326" r:id="rId11"/>
    <p:sldId id="322" r:id="rId12"/>
    <p:sldId id="323" r:id="rId13"/>
    <p:sldId id="324" r:id="rId14"/>
    <p:sldId id="327" r:id="rId15"/>
    <p:sldId id="325" r:id="rId16"/>
    <p:sldId id="328" r:id="rId17"/>
    <p:sldId id="329" r:id="rId18"/>
    <p:sldId id="330" r:id="rId19"/>
  </p:sldIdLst>
  <p:sldSz cx="12192000" cy="6858000"/>
  <p:notesSz cx="6858000" cy="9144000"/>
  <p:defaultTextStyle>
    <a:defPPr>
      <a:defRPr lang="en-K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D3"/>
    <a:srgbClr val="8ED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114"/>
    <p:restoredTop sz="94710"/>
  </p:normalViewPr>
  <p:slideViewPr>
    <p:cSldViewPr snapToGrid="0" snapToObjects="1">
      <p:cViewPr>
        <p:scale>
          <a:sx n="81" d="100"/>
          <a:sy n="81" d="100"/>
        </p:scale>
        <p:origin x="696" y="1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48B27-832D-B649-B03D-93567F7F9326}" type="datetimeFigureOut">
              <a:rPr lang="en-KW" smtClean="0"/>
              <a:t>3/27/22</a:t>
            </a:fld>
            <a:endParaRPr lang="en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C875F-B4BD-3C45-9A6B-09D4128CAFAA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12568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322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4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3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2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28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8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10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3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5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49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93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3/27/22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9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Video 32">
            <a:extLst>
              <a:ext uri="{FF2B5EF4-FFF2-40B4-BE49-F238E27FC236}">
                <a16:creationId xmlns:a16="http://schemas.microsoft.com/office/drawing/2014/main" id="{002BF665-F72E-6440-9C74-21260D128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A64DA-3D54-3E49-8F4E-D0D8C4116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9520" y="1317808"/>
            <a:ext cx="5939127" cy="3792829"/>
          </a:xfrm>
          <a:solidFill>
            <a:schemeClr val="bg1">
              <a:alpha val="70000"/>
            </a:schemeClr>
          </a:solidFill>
        </p:spPr>
        <p:txBody>
          <a:bodyPr anchor="ctr">
            <a:normAutofit fontScale="90000"/>
          </a:bodyPr>
          <a:lstStyle/>
          <a:p>
            <a: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br>
              <a:rPr lang="en-GB" sz="88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Unit 8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Step 4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S.B p 66</a:t>
            </a:r>
            <a:br>
              <a:rPr lang="en-GB" sz="88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br>
              <a:rPr lang="en-GB" dirty="0">
                <a:solidFill>
                  <a:srgbClr val="FFFFFF"/>
                </a:solidFill>
              </a:rPr>
            </a:br>
            <a:endParaRPr lang="en-K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86294C-ECFB-9348-8FC7-65A914559037}"/>
              </a:ext>
            </a:extLst>
          </p:cNvPr>
          <p:cNvSpPr txBox="1">
            <a:spLocks/>
          </p:cNvSpPr>
          <p:nvPr/>
        </p:nvSpPr>
        <p:spPr>
          <a:xfrm>
            <a:off x="451518" y="402091"/>
            <a:ext cx="10213200" cy="44862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0900" b="1" dirty="0">
                <a:latin typeface="Comic Sans MS" panose="030F0902030302020204" pitchFamily="66" charset="0"/>
              </a:rPr>
              <a:t>This girl is very talented.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8EC7A-7E48-4746-9E0E-A437C856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609" y="3690256"/>
            <a:ext cx="3246391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B5113-01B5-EA43-9406-65D0520EA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800" y="3690256"/>
            <a:ext cx="1671865" cy="31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86294C-ECFB-9348-8FC7-65A914559037}"/>
              </a:ext>
            </a:extLst>
          </p:cNvPr>
          <p:cNvSpPr txBox="1">
            <a:spLocks/>
          </p:cNvSpPr>
          <p:nvPr/>
        </p:nvSpPr>
        <p:spPr>
          <a:xfrm>
            <a:off x="451518" y="402091"/>
            <a:ext cx="102132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7200" b="1" dirty="0">
                <a:latin typeface="Comic Sans MS" panose="030F0902030302020204" pitchFamily="66" charset="0"/>
              </a:rPr>
              <a:t>4- skillful (adj)</a:t>
            </a:r>
          </a:p>
          <a:p>
            <a:pPr marL="0" indent="0">
              <a:buNone/>
            </a:pPr>
            <a:r>
              <a:rPr lang="en-US" sz="6400" b="1" dirty="0">
                <a:ln>
                  <a:solidFill>
                    <a:sysClr val="windowText" lastClr="000000"/>
                  </a:solidFill>
                </a:ln>
                <a:latin typeface="Comic Sans MS" panose="030F0902030302020204" pitchFamily="66" charset="0"/>
              </a:rPr>
              <a:t>good at doing something</a:t>
            </a:r>
            <a:endParaRPr lang="en-US" sz="6400" b="1" dirty="0">
              <a:solidFill>
                <a:schemeClr val="bg2">
                  <a:lumMod val="90000"/>
                  <a:alpha val="60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A06A98-6AB0-A244-A848-6AFB69F7B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57" y="4147812"/>
            <a:ext cx="3788229" cy="23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44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B2B563-75EB-A14A-8C6D-5C531C57DBB7}"/>
              </a:ext>
            </a:extLst>
          </p:cNvPr>
          <p:cNvSpPr/>
          <p:nvPr/>
        </p:nvSpPr>
        <p:spPr>
          <a:xfrm>
            <a:off x="1235289" y="4532837"/>
            <a:ext cx="60415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Comic Sans MS" panose="030F0902030302020204" pitchFamily="66" charset="0"/>
              </a:rPr>
              <a:t>4- skillful (adj)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954E8-B352-8B4C-9315-E0218B7FCA21}"/>
              </a:ext>
            </a:extLst>
          </p:cNvPr>
          <p:cNvSpPr/>
          <p:nvPr/>
        </p:nvSpPr>
        <p:spPr>
          <a:xfrm>
            <a:off x="1235289" y="3541895"/>
            <a:ext cx="1226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Comic Sans MS" panose="030F0902030302020204" pitchFamily="66" charset="0"/>
              </a:rPr>
              <a:t>3- talented (adj)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394FCB-FACF-9D41-8EDB-3B40AC587A85}"/>
              </a:ext>
            </a:extLst>
          </p:cNvPr>
          <p:cNvSpPr txBox="1">
            <a:spLocks/>
          </p:cNvSpPr>
          <p:nvPr/>
        </p:nvSpPr>
        <p:spPr>
          <a:xfrm>
            <a:off x="1169975" y="2438951"/>
            <a:ext cx="10213200" cy="1319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1600" b="1" dirty="0">
                <a:latin typeface="Comic Sans MS" panose="030F0902030302020204" pitchFamily="66" charset="0"/>
              </a:rPr>
              <a:t>2- sensitive (adj)</a:t>
            </a:r>
          </a:p>
          <a:p>
            <a:pPr marL="0" indent="0">
              <a:buNone/>
            </a:pPr>
            <a:br>
              <a:rPr lang="en-US" sz="6000" dirty="0">
                <a:solidFill>
                  <a:schemeClr val="bg2">
                    <a:lumMod val="90000"/>
                    <a:alpha val="60000"/>
                  </a:schemeClr>
                </a:solidFill>
                <a:latin typeface="Comic Sans MS" panose="030F0902030302020204" pitchFamily="66" charset="0"/>
              </a:rPr>
            </a:br>
            <a:br>
              <a:rPr lang="en-US" sz="6000" dirty="0">
                <a:solidFill>
                  <a:schemeClr val="bg2">
                    <a:lumMod val="90000"/>
                    <a:alpha val="60000"/>
                  </a:schemeClr>
                </a:solidFill>
                <a:latin typeface="Comic Sans MS" panose="030F0902030302020204" pitchFamily="66" charset="0"/>
              </a:rPr>
            </a:br>
            <a:endParaRPr lang="en-US" sz="6000" b="1" dirty="0">
              <a:solidFill>
                <a:schemeClr val="bg2">
                  <a:lumMod val="90000"/>
                  <a:alpha val="6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9F4A23-49BA-B44D-B2BE-B64CB1C0B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289" y="1681462"/>
            <a:ext cx="10213200" cy="131980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21600" b="1" dirty="0">
                <a:latin typeface="Comic Sans MS" panose="030F0902030302020204" pitchFamily="66" charset="0"/>
              </a:rPr>
              <a:t>1- means (n)</a:t>
            </a:r>
          </a:p>
          <a:p>
            <a:pPr marL="0" indent="0">
              <a:buNone/>
            </a:pPr>
            <a:br>
              <a:rPr lang="en-US" sz="6000" dirty="0"/>
            </a:br>
            <a:br>
              <a:rPr lang="en-US" sz="6000" dirty="0"/>
            </a:br>
            <a:endParaRPr lang="en-US" sz="6000" b="1" dirty="0">
              <a:latin typeface="Comic Sans MS" panose="030F0902030302020204" pitchFamily="66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8A09701-DE71-9D45-91AD-089709572DA9}"/>
              </a:ext>
            </a:extLst>
          </p:cNvPr>
          <p:cNvSpPr txBox="1">
            <a:spLocks/>
          </p:cNvSpPr>
          <p:nvPr/>
        </p:nvSpPr>
        <p:spPr>
          <a:xfrm>
            <a:off x="743511" y="195813"/>
            <a:ext cx="102132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0900" b="1" u="sng" dirty="0">
                <a:latin typeface="Comic Sans MS" panose="030F0902030302020204" pitchFamily="66" charset="0"/>
              </a:rPr>
              <a:t>New </a:t>
            </a:r>
            <a:r>
              <a:rPr lang="en-US" sz="10900" b="1" u="sng" dirty="0" err="1">
                <a:latin typeface="Comic Sans MS" panose="030F0902030302020204" pitchFamily="66" charset="0"/>
              </a:rPr>
              <a:t>voc</a:t>
            </a:r>
            <a:r>
              <a:rPr lang="en-US" sz="10900" b="1" u="sng" dirty="0">
                <a:latin typeface="Comic Sans MS" panose="030F0902030302020204" pitchFamily="66" charset="0"/>
              </a:rPr>
              <a:t>:-</a:t>
            </a:r>
          </a:p>
          <a:p>
            <a:pPr marL="0" indent="0">
              <a:buFont typeface="Wingdings" panose="05000000000000000000" pitchFamily="2" charset="2"/>
              <a:buNone/>
            </a:pPr>
            <a:br>
              <a:rPr lang="en-US" sz="6000" dirty="0"/>
            </a:br>
            <a:br>
              <a:rPr lang="en-US" sz="6000" dirty="0"/>
            </a:br>
            <a:endParaRPr lang="en-US" sz="60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06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0823DA-A38F-D54B-9749-7934E8783CC4}"/>
              </a:ext>
            </a:extLst>
          </p:cNvPr>
          <p:cNvSpPr txBox="1"/>
          <p:nvPr/>
        </p:nvSpPr>
        <p:spPr>
          <a:xfrm>
            <a:off x="326571" y="415613"/>
            <a:ext cx="7110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W" sz="5400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S.B page 66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7C1F37-5A60-3D40-831F-DAC0AC68D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5" t="26667" r="23413" b="19523"/>
          <a:stretch/>
        </p:blipFill>
        <p:spPr>
          <a:xfrm>
            <a:off x="751114" y="1338943"/>
            <a:ext cx="9252857" cy="54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0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0823DA-A38F-D54B-9749-7934E8783CC4}"/>
              </a:ext>
            </a:extLst>
          </p:cNvPr>
          <p:cNvSpPr txBox="1"/>
          <p:nvPr/>
        </p:nvSpPr>
        <p:spPr>
          <a:xfrm>
            <a:off x="0" y="259306"/>
            <a:ext cx="7110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W" sz="5400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S.B page 66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C6EB206-9360-D24D-8EE3-587EE13B9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0" t="57143" r="23412" b="18571"/>
          <a:stretch/>
        </p:blipFill>
        <p:spPr>
          <a:xfrm>
            <a:off x="-56408" y="1680985"/>
            <a:ext cx="16986662" cy="5177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BD52B-B0FE-8E45-96E6-EE1A47DCD3CB}"/>
              </a:ext>
            </a:extLst>
          </p:cNvPr>
          <p:cNvSpPr txBox="1"/>
          <p:nvPr/>
        </p:nvSpPr>
        <p:spPr>
          <a:xfrm>
            <a:off x="294289" y="3044279"/>
            <a:ext cx="14714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ysClr val="windowText" lastClr="000000"/>
                  </a:solidFill>
                </a:ln>
                <a:latin typeface="Comic Sans MS" panose="030F0902030302020204" pitchFamily="66" charset="0"/>
              </a:rPr>
              <a:t>Famous actors are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both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latin typeface="Comic Sans MS" panose="030F0902030302020204" pitchFamily="66" charset="0"/>
              </a:rPr>
              <a:t>talented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and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latin typeface="Comic Sans MS" panose="030F0902030302020204" pitchFamily="66" charset="0"/>
              </a:rPr>
              <a:t> skillful.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68916D-97D3-0B4C-8AE4-4E5F8B9016A1}"/>
              </a:ext>
            </a:extLst>
          </p:cNvPr>
          <p:cNvSpPr txBox="1"/>
          <p:nvPr/>
        </p:nvSpPr>
        <p:spPr>
          <a:xfrm>
            <a:off x="294288" y="4566418"/>
            <a:ext cx="14714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Sky diving is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interesting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and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 dangerous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BCC4A3-FBC3-D84A-8AC0-7345A7D00BC4}"/>
              </a:ext>
            </a:extLst>
          </p:cNvPr>
          <p:cNvSpPr txBox="1">
            <a:spLocks/>
          </p:cNvSpPr>
          <p:nvPr/>
        </p:nvSpPr>
        <p:spPr>
          <a:xfrm>
            <a:off x="-567985" y="5257158"/>
            <a:ext cx="12759985" cy="4486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11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Both</a:t>
            </a:r>
            <a:r>
              <a:rPr lang="en-US" sz="110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 British </a:t>
            </a:r>
            <a:r>
              <a:rPr lang="en-US" sz="11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and</a:t>
            </a:r>
            <a:r>
              <a:rPr lang="en-US" sz="110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 American people speak English.</a:t>
            </a:r>
          </a:p>
          <a:p>
            <a:pPr marL="0" indent="0">
              <a:buNone/>
            </a:pPr>
            <a:br>
              <a:rPr lang="en-US" sz="11000" dirty="0">
                <a:solidFill>
                  <a:schemeClr val="bg2">
                    <a:lumMod val="90000"/>
                    <a:alpha val="60000"/>
                  </a:schemeClr>
                </a:solidFill>
                <a:latin typeface="Comic Sans MS" panose="030F0902030302020204" pitchFamily="66" charset="0"/>
              </a:rPr>
            </a:br>
            <a:br>
              <a:rPr lang="en-US" sz="6000" dirty="0">
                <a:solidFill>
                  <a:schemeClr val="bg2">
                    <a:lumMod val="90000"/>
                    <a:alpha val="60000"/>
                  </a:schemeClr>
                </a:solidFill>
                <a:latin typeface="Comic Sans MS" panose="030F0902030302020204" pitchFamily="66" charset="0"/>
              </a:rPr>
            </a:br>
            <a:endParaRPr lang="en-US" sz="6000" b="1" dirty="0">
              <a:solidFill>
                <a:schemeClr val="bg2">
                  <a:lumMod val="90000"/>
                  <a:alpha val="6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C27AF-E21E-5642-9F40-CDE5F1B83EE9}"/>
              </a:ext>
            </a:extLst>
          </p:cNvPr>
          <p:cNvSpPr txBox="1"/>
          <p:nvPr/>
        </p:nvSpPr>
        <p:spPr>
          <a:xfrm>
            <a:off x="11035862" y="157655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166137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86294C-ECFB-9348-8FC7-65A914559037}"/>
              </a:ext>
            </a:extLst>
          </p:cNvPr>
          <p:cNvSpPr txBox="1">
            <a:spLocks/>
          </p:cNvSpPr>
          <p:nvPr/>
        </p:nvSpPr>
        <p:spPr>
          <a:xfrm>
            <a:off x="435753" y="-1347881"/>
            <a:ext cx="10213200" cy="5825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sz="110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S.B page 66</a:t>
            </a:r>
            <a:endParaRPr lang="en-US" sz="11000" b="1" u="sng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br>
              <a:rPr lang="en-US" sz="11000" dirty="0">
                <a:solidFill>
                  <a:schemeClr val="bg2">
                    <a:lumMod val="90000"/>
                    <a:alpha val="60000"/>
                  </a:schemeClr>
                </a:solidFill>
                <a:latin typeface="Comic Sans MS" panose="030F0902030302020204" pitchFamily="66" charset="0"/>
              </a:rPr>
            </a:br>
            <a:br>
              <a:rPr lang="en-US" sz="6000" dirty="0">
                <a:solidFill>
                  <a:schemeClr val="bg2">
                    <a:lumMod val="90000"/>
                    <a:alpha val="60000"/>
                  </a:schemeClr>
                </a:solidFill>
                <a:latin typeface="Comic Sans MS" panose="030F0902030302020204" pitchFamily="66" charset="0"/>
              </a:rPr>
            </a:br>
            <a:endParaRPr lang="en-US" sz="6000" b="1" dirty="0">
              <a:solidFill>
                <a:schemeClr val="bg2">
                  <a:lumMod val="90000"/>
                  <a:alpha val="60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5202314-8952-A54B-AB73-B39F8EB8C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0" t="50000" r="35728" b="17931"/>
          <a:stretch/>
        </p:blipFill>
        <p:spPr>
          <a:xfrm>
            <a:off x="0" y="1245476"/>
            <a:ext cx="12360166" cy="56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55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86294C-ECFB-9348-8FC7-65A914559037}"/>
              </a:ext>
            </a:extLst>
          </p:cNvPr>
          <p:cNvSpPr txBox="1">
            <a:spLocks/>
          </p:cNvSpPr>
          <p:nvPr/>
        </p:nvSpPr>
        <p:spPr>
          <a:xfrm>
            <a:off x="41603" y="-1489773"/>
            <a:ext cx="10213200" cy="5825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sz="64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S.B page 66</a:t>
            </a:r>
            <a:endParaRPr lang="en-US" sz="6400" b="1" u="sng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br>
              <a:rPr lang="en-US" sz="11000" dirty="0">
                <a:solidFill>
                  <a:schemeClr val="bg2">
                    <a:lumMod val="90000"/>
                    <a:alpha val="60000"/>
                  </a:schemeClr>
                </a:solidFill>
                <a:latin typeface="Comic Sans MS" panose="030F0902030302020204" pitchFamily="66" charset="0"/>
              </a:rPr>
            </a:br>
            <a:br>
              <a:rPr lang="en-US" sz="6000" dirty="0">
                <a:solidFill>
                  <a:schemeClr val="bg2">
                    <a:lumMod val="90000"/>
                    <a:alpha val="60000"/>
                  </a:schemeClr>
                </a:solidFill>
                <a:latin typeface="Comic Sans MS" panose="030F0902030302020204" pitchFamily="66" charset="0"/>
              </a:rPr>
            </a:br>
            <a:endParaRPr lang="en-US" sz="6000" b="1" dirty="0">
              <a:solidFill>
                <a:schemeClr val="bg2">
                  <a:lumMod val="90000"/>
                  <a:alpha val="60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5202314-8952-A54B-AB73-B39F8EB8C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0" t="50000" r="35728" b="17931"/>
          <a:stretch/>
        </p:blipFill>
        <p:spPr>
          <a:xfrm>
            <a:off x="0" y="882858"/>
            <a:ext cx="12360166" cy="5825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34538-ACCB-6B4C-AD03-0E89A0B38921}"/>
              </a:ext>
            </a:extLst>
          </p:cNvPr>
          <p:cNvSpPr txBox="1"/>
          <p:nvPr/>
        </p:nvSpPr>
        <p:spPr>
          <a:xfrm>
            <a:off x="11776841" y="630621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DAFF6-D1C9-4F42-AB42-C181AF4FF198}"/>
              </a:ext>
            </a:extLst>
          </p:cNvPr>
          <p:cNvSpPr txBox="1"/>
          <p:nvPr/>
        </p:nvSpPr>
        <p:spPr>
          <a:xfrm>
            <a:off x="8544910" y="693683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A0DC79-18EF-8945-AE1F-3E9D3E6603BB}"/>
              </a:ext>
            </a:extLst>
          </p:cNvPr>
          <p:cNvSpPr txBox="1"/>
          <p:nvPr/>
        </p:nvSpPr>
        <p:spPr>
          <a:xfrm>
            <a:off x="5975130" y="-700408"/>
            <a:ext cx="6385036" cy="1945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KW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2CEF50-75DA-B54A-BA8B-A6C2A2CC613D}"/>
              </a:ext>
            </a:extLst>
          </p:cNvPr>
          <p:cNvSpPr txBox="1"/>
          <p:nvPr/>
        </p:nvSpPr>
        <p:spPr>
          <a:xfrm>
            <a:off x="10070" y="4731768"/>
            <a:ext cx="13343321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Both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 pigeons 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and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 bottles were used to send messages.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The weather is 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both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 rainy 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and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 cold.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Comic Sans MS" panose="030F0902030302020204" pitchFamily="66" charset="0"/>
            </a:endParaRPr>
          </a:p>
          <a:p>
            <a:pPr marL="514350" indent="-514350">
              <a:buFontTx/>
              <a:buAutoNum type="arabicPeriod"/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Both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 google 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and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 books can help us get a lot of information.</a:t>
            </a:r>
          </a:p>
          <a:p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4. The park is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both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  clean 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and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 quiet.</a:t>
            </a:r>
            <a:endParaRPr lang="ar-KW" sz="3200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Comic Sans MS" panose="030F0902030302020204" pitchFamily="66" charset="0"/>
            </a:endParaRPr>
          </a:p>
          <a:p>
            <a:endParaRPr lang="ar-KW" sz="32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  <a:p>
            <a:pPr marL="514350" indent="-514350">
              <a:buAutoNum type="arabicPeriod"/>
            </a:pPr>
            <a:endParaRPr lang="ar-KW" sz="3200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Comic Sans MS" panose="030F0902030302020204" pitchFamily="66" charset="0"/>
            </a:endParaRPr>
          </a:p>
          <a:p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2367121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90C4-3F0A-7C46-8519-1A0971E7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6" y="-250152"/>
            <a:ext cx="10213200" cy="1112836"/>
          </a:xfrm>
        </p:spPr>
        <p:txBody>
          <a:bodyPr/>
          <a:lstStyle/>
          <a:p>
            <a:r>
              <a:rPr lang="en-KW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Work book p 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A010C-F70C-6D43-9CDE-722B30045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9EF9D-EC6C-2243-B431-6A052BC556CA}"/>
              </a:ext>
            </a:extLst>
          </p:cNvPr>
          <p:cNvSpPr txBox="1"/>
          <p:nvPr/>
        </p:nvSpPr>
        <p:spPr>
          <a:xfrm>
            <a:off x="11477297" y="63062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DA77E-C3F5-DC46-8853-B3BA2FD93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943" t="56781"/>
          <a:stretch/>
        </p:blipFill>
        <p:spPr>
          <a:xfrm>
            <a:off x="79455" y="816375"/>
            <a:ext cx="11927814" cy="61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89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90C4-3F0A-7C46-8519-1A0971E7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6" y="-250152"/>
            <a:ext cx="10213200" cy="1112836"/>
          </a:xfrm>
        </p:spPr>
        <p:txBody>
          <a:bodyPr/>
          <a:lstStyle/>
          <a:p>
            <a:r>
              <a:rPr lang="en-KW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Work book p 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A010C-F70C-6D43-9CDE-722B30045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DA77E-C3F5-DC46-8853-B3BA2FD93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943" t="56781"/>
          <a:stretch/>
        </p:blipFill>
        <p:spPr>
          <a:xfrm>
            <a:off x="153824" y="862684"/>
            <a:ext cx="11927814" cy="6199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0BBDA5-E4DC-394A-84F4-EFFCF94A9F9E}"/>
              </a:ext>
            </a:extLst>
          </p:cNvPr>
          <p:cNvSpPr txBox="1"/>
          <p:nvPr/>
        </p:nvSpPr>
        <p:spPr>
          <a:xfrm>
            <a:off x="11745310" y="31531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E95827-BF97-A14C-914C-FE0EF98E2062}"/>
              </a:ext>
            </a:extLst>
          </p:cNvPr>
          <p:cNvSpPr txBox="1">
            <a:spLocks/>
          </p:cNvSpPr>
          <p:nvPr/>
        </p:nvSpPr>
        <p:spPr>
          <a:xfrm>
            <a:off x="5370786" y="1929211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skillful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DBB61D6-DD0C-D04A-8A37-DC07F363A8E4}"/>
              </a:ext>
            </a:extLst>
          </p:cNvPr>
          <p:cNvSpPr txBox="1">
            <a:spLocks/>
          </p:cNvSpPr>
          <p:nvPr/>
        </p:nvSpPr>
        <p:spPr>
          <a:xfrm>
            <a:off x="6117731" y="3706020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crave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F4D1CD-5A2B-9E47-A8E4-353C907A7262}"/>
              </a:ext>
            </a:extLst>
          </p:cNvPr>
          <p:cNvSpPr txBox="1">
            <a:spLocks/>
          </p:cNvSpPr>
          <p:nvPr/>
        </p:nvSpPr>
        <p:spPr>
          <a:xfrm>
            <a:off x="3619612" y="4159650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gradually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0AE254-8B75-5A4C-9CF4-F684565C8784}"/>
              </a:ext>
            </a:extLst>
          </p:cNvPr>
          <p:cNvSpPr txBox="1">
            <a:spLocks/>
          </p:cNvSpPr>
          <p:nvPr/>
        </p:nvSpPr>
        <p:spPr>
          <a:xfrm>
            <a:off x="3619612" y="4631782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various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C6D043-B478-B643-A0B6-C74F65D5B29D}"/>
              </a:ext>
            </a:extLst>
          </p:cNvPr>
          <p:cNvSpPr txBox="1">
            <a:spLocks/>
          </p:cNvSpPr>
          <p:nvPr/>
        </p:nvSpPr>
        <p:spPr>
          <a:xfrm>
            <a:off x="8726212" y="2817616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2941622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261F-C724-6F49-9745-FDD1431D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DA3DBBB-FD8C-5245-A3E9-4AC65397C38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2618" y="609601"/>
            <a:ext cx="10689982" cy="511651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2800" b="1" u="sng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+ past participle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GB" sz="16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KW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*Complete the sentence with the correct form of the verbs: -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He failed the test because he…………….... . (not study)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The baby ……………. (cry) before his  mother came.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She …………..…. (wash) her hands before she cooked the dinner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 returned home because I ……………....(forget) my notebook there.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When we arrived to the train, the train ……………..……..(leave).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When we reached school the bell ……………….……(ring)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E9D323-89E9-9945-A12E-1EADF8BDF6EE}"/>
              </a:ext>
            </a:extLst>
          </p:cNvPr>
          <p:cNvSpPr txBox="1"/>
          <p:nvPr/>
        </p:nvSpPr>
        <p:spPr>
          <a:xfrm>
            <a:off x="18181674" y="574158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139157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6BEA-ADC2-8D40-87D7-EFDFACB5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D8D47-F759-2044-88AC-7FCD74849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10840693-F16B-4342-9810-0DE4A0E51045}"/>
              </a:ext>
            </a:extLst>
          </p:cNvPr>
          <p:cNvSpPr txBox="1"/>
          <p:nvPr/>
        </p:nvSpPr>
        <p:spPr>
          <a:xfrm>
            <a:off x="410645" y="0"/>
            <a:ext cx="11781355" cy="45346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endParaRPr lang="en-GB" sz="1600" dirty="0">
              <a:effectLst/>
              <a:latin typeface="Comic Sans MS" panose="030F09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GB" sz="32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3200" b="1" u="sng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+ past participle</a:t>
            </a:r>
            <a:r>
              <a:rPr lang="en-GB" sz="32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15000"/>
              </a:lnSpc>
            </a:pPr>
            <a:endParaRPr lang="en-KW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GB" sz="16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KW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*Complete the sentence with the correct form of the verbs: -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He failed the test because he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hadn’t studied 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. (not study)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The baby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cried 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(cry) before his  mother came.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She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washed</a:t>
            </a:r>
            <a:r>
              <a:rPr lang="en-GB" sz="2800" b="1" dirty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(wash) her hands before she cooked the dinner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 returned home because I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forgotten 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(forget) my notebook there.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When we arrived to the train, the train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left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.(leave).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When we reached school the bell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rung 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(ring)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7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E1A1-37D8-5F43-907E-013AF605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20235D0-A795-8342-A283-2BA201C01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52" t="21455" r="30845" b="4046"/>
          <a:stretch/>
        </p:blipFill>
        <p:spPr>
          <a:xfrm>
            <a:off x="552450" y="-133349"/>
            <a:ext cx="10650150" cy="69991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D61143-7D8A-1243-91FE-13401A4B37A7}"/>
              </a:ext>
            </a:extLst>
          </p:cNvPr>
          <p:cNvSpPr txBox="1"/>
          <p:nvPr/>
        </p:nvSpPr>
        <p:spPr>
          <a:xfrm>
            <a:off x="11734800" y="601980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2286987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E1A1-37D8-5F43-907E-013AF605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20235D0-A795-8342-A283-2BA201C01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52" t="21455" r="30845" b="4046"/>
          <a:stretch/>
        </p:blipFill>
        <p:spPr>
          <a:xfrm>
            <a:off x="552450" y="-133349"/>
            <a:ext cx="10650150" cy="69991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D61143-7D8A-1243-91FE-13401A4B37A7}"/>
              </a:ext>
            </a:extLst>
          </p:cNvPr>
          <p:cNvSpPr txBox="1"/>
          <p:nvPr/>
        </p:nvSpPr>
        <p:spPr>
          <a:xfrm>
            <a:off x="11734800" y="601980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720839-AD19-DC46-BB92-BD80CFACD77B}"/>
              </a:ext>
            </a:extLst>
          </p:cNvPr>
          <p:cNvCxnSpPr>
            <a:cxnSpLocks/>
          </p:cNvCxnSpPr>
          <p:nvPr/>
        </p:nvCxnSpPr>
        <p:spPr>
          <a:xfrm flipV="1">
            <a:off x="3315900" y="1727941"/>
            <a:ext cx="4932750" cy="4291859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A72B16-026D-1E44-B278-2F154170C0B0}"/>
              </a:ext>
            </a:extLst>
          </p:cNvPr>
          <p:cNvCxnSpPr>
            <a:cxnSpLocks/>
          </p:cNvCxnSpPr>
          <p:nvPr/>
        </p:nvCxnSpPr>
        <p:spPr>
          <a:xfrm flipV="1">
            <a:off x="3886200" y="2781300"/>
            <a:ext cx="4057650" cy="13335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88974D-7F13-7B47-ACF4-004EC9F0987A}"/>
              </a:ext>
            </a:extLst>
          </p:cNvPr>
          <p:cNvCxnSpPr>
            <a:cxnSpLocks/>
          </p:cNvCxnSpPr>
          <p:nvPr/>
        </p:nvCxnSpPr>
        <p:spPr>
          <a:xfrm>
            <a:off x="3695700" y="3981450"/>
            <a:ext cx="4248150" cy="97155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A517ED-CC37-464D-9BA8-0A5FD242E990}"/>
              </a:ext>
            </a:extLst>
          </p:cNvPr>
          <p:cNvCxnSpPr>
            <a:cxnSpLocks/>
          </p:cNvCxnSpPr>
          <p:nvPr/>
        </p:nvCxnSpPr>
        <p:spPr>
          <a:xfrm flipV="1">
            <a:off x="3886200" y="3733800"/>
            <a:ext cx="4381500" cy="1352550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5B8E2A-ED01-F64B-A06F-5780526E19AA}"/>
              </a:ext>
            </a:extLst>
          </p:cNvPr>
          <p:cNvCxnSpPr>
            <a:cxnSpLocks/>
          </p:cNvCxnSpPr>
          <p:nvPr/>
        </p:nvCxnSpPr>
        <p:spPr>
          <a:xfrm>
            <a:off x="3848100" y="2152650"/>
            <a:ext cx="4248150" cy="4152900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878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1383-7EB1-FE47-87A2-EEB96531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53" y="26241"/>
            <a:ext cx="10213200" cy="1112836"/>
          </a:xfrm>
        </p:spPr>
        <p:txBody>
          <a:bodyPr>
            <a:normAutofit/>
          </a:bodyPr>
          <a:lstStyle/>
          <a:p>
            <a:r>
              <a:rPr lang="en-US" sz="5400" b="1" u="sng" dirty="0">
                <a:latin typeface="Comic Sans MS" panose="030F0902030302020204" pitchFamily="66" charset="0"/>
              </a:rPr>
              <a:t>N</a:t>
            </a:r>
            <a:r>
              <a:rPr lang="en-KW" sz="5400" b="1" u="sng" dirty="0">
                <a:latin typeface="Comic Sans MS" panose="030F0902030302020204" pitchFamily="66" charset="0"/>
              </a:rPr>
              <a:t>ew voc:-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662D8-CA0B-9A43-8EBD-849222BC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18" y="1185862"/>
            <a:ext cx="10213200" cy="448627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10900" b="1" dirty="0">
                <a:latin typeface="Comic Sans MS" panose="030F0902030302020204" pitchFamily="66" charset="0"/>
              </a:rPr>
              <a:t>1- means (n)</a:t>
            </a:r>
          </a:p>
          <a:p>
            <a:pPr marL="0" indent="0">
              <a:buNone/>
            </a:pP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Comic Sans MS" panose="030F0902030302020204" pitchFamily="66" charset="0"/>
              </a:rPr>
              <a:t>way of doing something</a:t>
            </a:r>
            <a:endParaRPr lang="en-US" sz="7300" dirty="0">
              <a:solidFill>
                <a:schemeClr val="bg2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br>
              <a:rPr lang="en-US" sz="6000" dirty="0"/>
            </a:br>
            <a:br>
              <a:rPr lang="en-US" sz="6000" dirty="0"/>
            </a:br>
            <a:endParaRPr lang="en-US" sz="6000" b="1" dirty="0">
              <a:latin typeface="Comic Sans MS" panose="030F09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C7472F-989D-CE48-96E9-E80948D32C2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W" dirty="0">
                <a:solidFill>
                  <a:srgbClr val="000000"/>
                </a:solidFill>
              </a:rPr>
              <a:t> </a:t>
            </a:r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395597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662D8-CA0B-9A43-8EBD-849222BC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69" y="101600"/>
            <a:ext cx="10213200" cy="448627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10900" b="1" dirty="0">
                <a:latin typeface="Comic Sans MS" panose="030F0902030302020204" pitchFamily="66" charset="0"/>
              </a:rPr>
              <a:t>Means of communication</a:t>
            </a:r>
            <a:br>
              <a:rPr lang="en-US" sz="6000" dirty="0"/>
            </a:br>
            <a:br>
              <a:rPr lang="en-US" sz="6000" dirty="0"/>
            </a:br>
            <a:endParaRPr lang="en-US" sz="6000" b="1" dirty="0">
              <a:latin typeface="Comic Sans MS" panose="030F09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C7472F-989D-CE48-96E9-E80948D32C2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W" dirty="0">
                <a:solidFill>
                  <a:srgbClr val="000000"/>
                </a:solidFill>
              </a:rPr>
              <a:t> </a:t>
            </a:r>
            <a:endParaRPr lang="en-KW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53B40F1-E128-7741-86E3-2EA0D6C26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1" t="34583" r="16567" b="6666"/>
          <a:stretch/>
        </p:blipFill>
        <p:spPr>
          <a:xfrm>
            <a:off x="136558" y="1392081"/>
            <a:ext cx="12055442" cy="5439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24B6C9-6505-5B4A-B625-2EC1BACDB5D6}"/>
              </a:ext>
            </a:extLst>
          </p:cNvPr>
          <p:cNvSpPr txBox="1"/>
          <p:nvPr/>
        </p:nvSpPr>
        <p:spPr>
          <a:xfrm>
            <a:off x="11084560" y="10160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424084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86294C-ECFB-9348-8FC7-65A914559037}"/>
              </a:ext>
            </a:extLst>
          </p:cNvPr>
          <p:cNvSpPr txBox="1">
            <a:spLocks/>
          </p:cNvSpPr>
          <p:nvPr/>
        </p:nvSpPr>
        <p:spPr>
          <a:xfrm>
            <a:off x="451518" y="402091"/>
            <a:ext cx="102132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0900" b="1" dirty="0">
                <a:latin typeface="Comic Sans MS" panose="030F0902030302020204" pitchFamily="66" charset="0"/>
              </a:rPr>
              <a:t>2- sensitive (adj)</a:t>
            </a:r>
          </a:p>
          <a:p>
            <a:pPr marL="0" indent="0">
              <a:buNone/>
            </a:pPr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90000"/>
                    <a:alpha val="60000"/>
                  </a:schemeClr>
                </a:solidFill>
                <a:latin typeface="Comic Sans MS" panose="030F0902030302020204" pitchFamily="66" charset="0"/>
              </a:rPr>
              <a:t>easily upset by the things people say or do</a:t>
            </a:r>
            <a:br>
              <a:rPr lang="en-US" sz="6000" dirty="0">
                <a:solidFill>
                  <a:schemeClr val="bg2">
                    <a:lumMod val="90000"/>
                    <a:alpha val="60000"/>
                  </a:schemeClr>
                </a:solidFill>
                <a:latin typeface="Comic Sans MS" panose="030F0902030302020204" pitchFamily="66" charset="0"/>
              </a:rPr>
            </a:br>
            <a:br>
              <a:rPr lang="en-US" sz="6000" dirty="0">
                <a:solidFill>
                  <a:schemeClr val="bg2">
                    <a:lumMod val="90000"/>
                    <a:alpha val="60000"/>
                  </a:schemeClr>
                </a:solidFill>
                <a:latin typeface="Comic Sans MS" panose="030F0902030302020204" pitchFamily="66" charset="0"/>
              </a:rPr>
            </a:br>
            <a:endParaRPr lang="en-US" sz="6000" b="1" dirty="0">
              <a:solidFill>
                <a:schemeClr val="bg2">
                  <a:lumMod val="90000"/>
                  <a:alpha val="60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BBD80-CAA2-5D44-B93E-668C27540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118" y="2773816"/>
            <a:ext cx="14732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53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86294C-ECFB-9348-8FC7-65A914559037}"/>
              </a:ext>
            </a:extLst>
          </p:cNvPr>
          <p:cNvSpPr txBox="1">
            <a:spLocks/>
          </p:cNvSpPr>
          <p:nvPr/>
        </p:nvSpPr>
        <p:spPr>
          <a:xfrm>
            <a:off x="451518" y="402091"/>
            <a:ext cx="102132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0900" b="1" dirty="0">
                <a:latin typeface="Comic Sans MS" panose="030F0902030302020204" pitchFamily="66" charset="0"/>
              </a:rPr>
              <a:t>3- talented (adj)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2">
                    <a:alpha val="60000"/>
                  </a:schemeClr>
                </a:solidFill>
                <a:latin typeface="Comic Sans MS" panose="030F0902030302020204" pitchFamily="66" charset="0"/>
              </a:rPr>
              <a:t>with talent</a:t>
            </a:r>
            <a:endParaRPr lang="ar-KW" sz="8000" dirty="0">
              <a:ln>
                <a:solidFill>
                  <a:schemeClr val="tx1"/>
                </a:solidFill>
              </a:ln>
              <a:solidFill>
                <a:schemeClr val="bg2">
                  <a:alpha val="60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8EC7A-7E48-4746-9E0E-A437C856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609" y="3690256"/>
            <a:ext cx="3246391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B5113-01B5-EA43-9406-65D0520EA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800" y="3690256"/>
            <a:ext cx="1671865" cy="31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8147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AnalogousFromLightSeedLeftStep">
      <a:dk1>
        <a:srgbClr val="000000"/>
      </a:dk1>
      <a:lt1>
        <a:srgbClr val="FFFFFF"/>
      </a:lt1>
      <a:dk2>
        <a:srgbClr val="412432"/>
      </a:dk2>
      <a:lt2>
        <a:srgbClr val="E2E3E8"/>
      </a:lt2>
      <a:accent1>
        <a:srgbClr val="AEA172"/>
      </a:accent1>
      <a:accent2>
        <a:srgbClr val="C89070"/>
      </a:accent2>
      <a:accent3>
        <a:srgbClr val="D28A8E"/>
      </a:accent3>
      <a:accent4>
        <a:srgbClr val="C8709A"/>
      </a:accent4>
      <a:accent5>
        <a:srgbClr val="D186C9"/>
      </a:accent5>
      <a:accent6>
        <a:srgbClr val="AD70C8"/>
      </a:accent6>
      <a:hlink>
        <a:srgbClr val="6979AE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394</Words>
  <Application>Microsoft Macintosh PowerPoint</Application>
  <PresentationFormat>Widescreen</PresentationFormat>
  <Paragraphs>70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Avenir Next LT Pro</vt:lpstr>
      <vt:lpstr>Calibri</vt:lpstr>
      <vt:lpstr>Comic Sans MS</vt:lpstr>
      <vt:lpstr>Garamond</vt:lpstr>
      <vt:lpstr>Goudy Old Style</vt:lpstr>
      <vt:lpstr>Wingdings</vt:lpstr>
      <vt:lpstr>FrostyVTI</vt:lpstr>
      <vt:lpstr> Unit 8 Step 4 S.B p 66  </vt:lpstr>
      <vt:lpstr>PowerPoint Presentation</vt:lpstr>
      <vt:lpstr>PowerPoint Presentation</vt:lpstr>
      <vt:lpstr>PowerPoint Presentation</vt:lpstr>
      <vt:lpstr>PowerPoint Presentation</vt:lpstr>
      <vt:lpstr>New voc:-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book p 25</vt:lpstr>
      <vt:lpstr>Work book p 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Unit 8 Step 1 S.B p 63  </dc:title>
  <dc:creator>maryam Maryam82</dc:creator>
  <cp:lastModifiedBy>maryam Maryam82</cp:lastModifiedBy>
  <cp:revision>7</cp:revision>
  <dcterms:created xsi:type="dcterms:W3CDTF">2022-03-18T16:53:19Z</dcterms:created>
  <dcterms:modified xsi:type="dcterms:W3CDTF">2022-03-27T19:02:44Z</dcterms:modified>
</cp:coreProperties>
</file>