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477" r:id="rId2"/>
    <p:sldId id="513" r:id="rId3"/>
    <p:sldId id="514" r:id="rId4"/>
    <p:sldId id="515" r:id="rId5"/>
    <p:sldId id="516" r:id="rId6"/>
    <p:sldId id="495" r:id="rId7"/>
    <p:sldId id="496" r:id="rId8"/>
    <p:sldId id="497" r:id="rId9"/>
    <p:sldId id="491" r:id="rId10"/>
    <p:sldId id="505" r:id="rId11"/>
    <p:sldId id="506" r:id="rId12"/>
    <p:sldId id="494" r:id="rId13"/>
    <p:sldId id="501" r:id="rId14"/>
    <p:sldId id="503" r:id="rId15"/>
    <p:sldId id="502" r:id="rId16"/>
    <p:sldId id="458" r:id="rId17"/>
    <p:sldId id="452" r:id="rId18"/>
    <p:sldId id="484" r:id="rId19"/>
    <p:sldId id="485" r:id="rId20"/>
    <p:sldId id="464" r:id="rId21"/>
    <p:sldId id="520" r:id="rId22"/>
    <p:sldId id="511" r:id="rId23"/>
    <p:sldId id="507" r:id="rId24"/>
    <p:sldId id="508" r:id="rId25"/>
    <p:sldId id="510" r:id="rId26"/>
    <p:sldId id="517" r:id="rId27"/>
    <p:sldId id="518" r:id="rId28"/>
    <p:sldId id="519" r:id="rId29"/>
    <p:sldId id="512" r:id="rId30"/>
    <p:sldId id="487" r:id="rId31"/>
    <p:sldId id="453" r:id="rId32"/>
    <p:sldId id="459" r:id="rId33"/>
    <p:sldId id="465" r:id="rId34"/>
    <p:sldId id="466" r:id="rId35"/>
    <p:sldId id="467" r:id="rId36"/>
    <p:sldId id="369" r:id="rId37"/>
    <p:sldId id="488" r:id="rId38"/>
    <p:sldId id="486" r:id="rId39"/>
    <p:sldId id="317" r:id="rId40"/>
  </p:sldIdLst>
  <p:sldSz cx="12192000" cy="6858000"/>
  <p:notesSz cx="6797675" cy="9929813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FFFF"/>
    <a:srgbClr val="0000CC"/>
    <a:srgbClr val="DAE3F3"/>
    <a:srgbClr val="FF99FF"/>
    <a:srgbClr val="CC0099"/>
    <a:srgbClr val="00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50" d="100"/>
          <a:sy n="50" d="100"/>
        </p:scale>
        <p:origin x="150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016B-1813-482C-8DCA-74B5D11BCE54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6C2D-5381-4626-A81C-AFE14F25D30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339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016B-1813-482C-8DCA-74B5D11BCE54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6C2D-5381-4626-A81C-AFE14F25D30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133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016B-1813-482C-8DCA-74B5D11BCE54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6C2D-5381-4626-A81C-AFE14F25D30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103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016B-1813-482C-8DCA-74B5D11BCE54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6C2D-5381-4626-A81C-AFE14F25D30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6209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016B-1813-482C-8DCA-74B5D11BCE54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6C2D-5381-4626-A81C-AFE14F25D30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320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016B-1813-482C-8DCA-74B5D11BCE54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6C2D-5381-4626-A81C-AFE14F25D30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551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016B-1813-482C-8DCA-74B5D11BCE54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6C2D-5381-4626-A81C-AFE14F25D30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147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016B-1813-482C-8DCA-74B5D11BCE54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6C2D-5381-4626-A81C-AFE14F25D30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9716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016B-1813-482C-8DCA-74B5D11BCE54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6C2D-5381-4626-A81C-AFE14F25D30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1902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016B-1813-482C-8DCA-74B5D11BCE54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6C2D-5381-4626-A81C-AFE14F25D30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227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016B-1813-482C-8DCA-74B5D11BCE54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6C2D-5381-4626-A81C-AFE14F25D30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3079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3016B-1813-482C-8DCA-74B5D11BCE54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56C2D-5381-4626-A81C-AFE14F25D30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454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nar.redsoft.org/EducationShow.aspx?edu=645&amp;tp=23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0" y="428698"/>
            <a:ext cx="6040581" cy="133003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b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MV Boli" panose="02000500030200090000" pitchFamily="2" charset="0"/>
              </a:rPr>
              <a:t>Unit 11</a:t>
            </a:r>
          </a:p>
          <a:p>
            <a:pPr algn="ctr"/>
            <a:endParaRPr lang="en-US" sz="8800" b="1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MV Boli" panose="02000500030200090000" pitchFamily="2" charset="0"/>
            </a:endParaRPr>
          </a:p>
          <a:p>
            <a:pPr algn="l"/>
            <a:r>
              <a:rPr lang="en-US" sz="8800" b="1" dirty="0" smtClean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MV Boli" panose="02000500030200090000" pitchFamily="2" charset="0"/>
              </a:rPr>
              <a:t>        </a:t>
            </a:r>
            <a:endParaRPr lang="en-US" sz="8800" b="1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MV Boli" panose="02000500030200090000" pitchFamily="2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724297" y="5748844"/>
            <a:ext cx="10189029" cy="110915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MV Boli" panose="02000500030200090000" pitchFamily="2" charset="0"/>
              </a:rPr>
              <a:t>Intelligence &amp; Creativity</a:t>
            </a:r>
          </a:p>
          <a:p>
            <a:pPr algn="ctr"/>
            <a:endParaRPr lang="en-US" sz="6600" b="1" dirty="0">
              <a:ln w="6350"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MV Boli" panose="02000500030200090000" pitchFamily="2" charset="0"/>
            </a:endParaRPr>
          </a:p>
          <a:p>
            <a:pPr algn="l"/>
            <a:r>
              <a:rPr lang="en-US" sz="6600" b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MV Boli" panose="02000500030200090000" pitchFamily="2" charset="0"/>
              </a:rPr>
              <a:t>        </a:t>
            </a:r>
            <a:endParaRPr lang="en-US" sz="6600" b="1" dirty="0">
              <a:ln w="6350"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2736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l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Do as shown between brackets: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56" y="122795"/>
            <a:ext cx="2421435" cy="807145"/>
          </a:xfrm>
          <a:prstGeom prst="rect">
            <a:avLst/>
          </a:prstGeom>
        </p:spPr>
      </p:pic>
      <p:sp>
        <p:nvSpPr>
          <p:cNvPr id="6" name="Rectangle 1"/>
          <p:cNvSpPr/>
          <p:nvPr/>
        </p:nvSpPr>
        <p:spPr>
          <a:xfrm>
            <a:off x="417944" y="1307735"/>
            <a:ext cx="11299439" cy="156966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1. We’ll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travel to Spain tomorrow.   </a:t>
            </a:r>
          </a:p>
          <a:p>
            <a:pPr algn="l">
              <a:spcBef>
                <a:spcPct val="0"/>
              </a:spcBef>
              <a:defRPr/>
            </a:pP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                                  ( make negative)</a:t>
            </a:r>
          </a:p>
        </p:txBody>
      </p:sp>
      <p:sp>
        <p:nvSpPr>
          <p:cNvPr id="7" name="Rectangle 1"/>
          <p:cNvSpPr/>
          <p:nvPr/>
        </p:nvSpPr>
        <p:spPr>
          <a:xfrm>
            <a:off x="417943" y="3602444"/>
            <a:ext cx="11299439" cy="156966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2.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Ali created a great invention last week.  </a:t>
            </a:r>
          </a:p>
          <a:p>
            <a:pPr algn="l">
              <a:spcBef>
                <a:spcPct val="0"/>
              </a:spcBef>
              <a:defRPr/>
            </a:pP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                        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        (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ask a question)</a:t>
            </a:r>
          </a:p>
        </p:txBody>
      </p:sp>
    </p:spTree>
    <p:extLst>
      <p:ext uri="{BB962C8B-B14F-4D97-AF65-F5344CB8AC3E}">
        <p14:creationId xmlns:p14="http://schemas.microsoft.com/office/powerpoint/2010/main" val="28477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668"/>
            <a:ext cx="12248299" cy="6889668"/>
          </a:xfrm>
          <a:prstGeom prst="rect">
            <a:avLst/>
          </a:prstGeom>
        </p:spPr>
      </p:pic>
      <p:sp>
        <p:nvSpPr>
          <p:cNvPr id="2" name="Title 2"/>
          <p:cNvSpPr txBox="1">
            <a:spLocks/>
          </p:cNvSpPr>
          <p:nvPr/>
        </p:nvSpPr>
        <p:spPr>
          <a:xfrm>
            <a:off x="3017520" y="1663031"/>
            <a:ext cx="7659057" cy="1014855"/>
          </a:xfrm>
          <a:prstGeom prst="rect">
            <a:avLst/>
          </a:prstGeom>
          <a:solidFill>
            <a:srgbClr val="FFFFFF">
              <a:alpha val="87843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Check your answers.</a:t>
            </a:r>
            <a:endParaRPr lang="en-US" sz="54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126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2736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l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Do as shown between brackets: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417944" y="1307735"/>
            <a:ext cx="11299439" cy="156966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1. We’ll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travel to Spain tomorrow.   </a:t>
            </a:r>
          </a:p>
          <a:p>
            <a:pPr algn="l">
              <a:spcBef>
                <a:spcPct val="0"/>
              </a:spcBef>
              <a:defRPr/>
            </a:pP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                                  ( make negative)</a:t>
            </a:r>
          </a:p>
        </p:txBody>
      </p:sp>
      <p:sp>
        <p:nvSpPr>
          <p:cNvPr id="10" name="Rectangle 1"/>
          <p:cNvSpPr/>
          <p:nvPr/>
        </p:nvSpPr>
        <p:spPr>
          <a:xfrm>
            <a:off x="446280" y="3227975"/>
            <a:ext cx="11299439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We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will not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travel to Spain tomorrow.   </a:t>
            </a:r>
          </a:p>
        </p:txBody>
      </p:sp>
      <p:sp>
        <p:nvSpPr>
          <p:cNvPr id="11" name="Rectangle 1"/>
          <p:cNvSpPr/>
          <p:nvPr/>
        </p:nvSpPr>
        <p:spPr>
          <a:xfrm>
            <a:off x="446279" y="4627488"/>
            <a:ext cx="11299439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We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won’t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travel to Spain tomorrow.   </a:t>
            </a:r>
          </a:p>
        </p:txBody>
      </p:sp>
    </p:spTree>
    <p:extLst>
      <p:ext uri="{BB962C8B-B14F-4D97-AF65-F5344CB8AC3E}">
        <p14:creationId xmlns:p14="http://schemas.microsoft.com/office/powerpoint/2010/main" val="31026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05212" cy="70278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2736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l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Do as shown between brackets: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193964" y="1290319"/>
            <a:ext cx="11299439" cy="156966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2.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Ali created a great invention last week.  </a:t>
            </a:r>
          </a:p>
          <a:p>
            <a:pPr algn="l">
              <a:spcBef>
                <a:spcPct val="0"/>
              </a:spcBef>
              <a:defRPr/>
            </a:pP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                        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        (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ask a question)</a:t>
            </a:r>
          </a:p>
        </p:txBody>
      </p:sp>
      <p:sp>
        <p:nvSpPr>
          <p:cNvPr id="10" name="Rectangle 1"/>
          <p:cNvSpPr/>
          <p:nvPr/>
        </p:nvSpPr>
        <p:spPr>
          <a:xfrm>
            <a:off x="193964" y="3209278"/>
            <a:ext cx="11299439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What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did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Ali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create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last week?   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193964" y="4287550"/>
            <a:ext cx="11299439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When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did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Ali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create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 great invention?   </a:t>
            </a:r>
          </a:p>
        </p:txBody>
      </p:sp>
    </p:spTree>
    <p:extLst>
      <p:ext uri="{BB962C8B-B14F-4D97-AF65-F5344CB8AC3E}">
        <p14:creationId xmlns:p14="http://schemas.microsoft.com/office/powerpoint/2010/main" val="230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3887" y="171267"/>
            <a:ext cx="10750799" cy="92333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00"/>
                </a:solidFill>
                <a:latin typeface="Garamond" panose="02020404030301010803" pitchFamily="18" charset="0"/>
              </a:rPr>
              <a:t>What is your </a:t>
            </a:r>
            <a:r>
              <a:rPr lang="en-US" sz="5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00"/>
                </a:solidFill>
                <a:latin typeface="Garamond" panose="02020404030301010803" pitchFamily="18" charset="0"/>
              </a:rPr>
              <a:t>favourite</a:t>
            </a: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00"/>
                </a:solidFill>
                <a:latin typeface="Garamond" panose="02020404030301010803" pitchFamily="18" charset="0"/>
              </a:rPr>
              <a:t> hobby?</a:t>
            </a:r>
            <a:endParaRPr lang="en-US" sz="5400" b="1" dirty="0">
              <a:ln>
                <a:solidFill>
                  <a:sysClr val="windowText" lastClr="000000"/>
                </a:solidFill>
              </a:ln>
              <a:solidFill>
                <a:srgbClr val="0033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2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7944" y="145142"/>
            <a:ext cx="113561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Do you think that taking up a hobby can improve creativity? How?</a:t>
            </a:r>
            <a:endParaRPr lang="en-US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99468"/>
            <a:ext cx="12192001" cy="49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435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6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7" y="403979"/>
            <a:ext cx="11969865" cy="55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13510" y="205714"/>
            <a:ext cx="117696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Things to remember: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First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Conditional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13510" y="1224618"/>
            <a:ext cx="1156062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first conditional is used to talk about things which are possible in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 present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and the possible future consequences of those things.</a:t>
            </a:r>
          </a:p>
          <a:p>
            <a:pPr algn="l"/>
            <a:endParaRPr lang="en-US" sz="5400" b="1" dirty="0" smtClean="0">
              <a:ln>
                <a:solidFill>
                  <a:schemeClr val="tx1"/>
                </a:solidFill>
              </a:ln>
              <a:solidFill>
                <a:srgbClr val="0000CC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If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+ present simple, will + 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infinitive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0000CC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59668" cy="6858001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349520" y="4425019"/>
            <a:ext cx="1156062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If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we </a:t>
            </a:r>
            <a:r>
              <a:rPr lang="en-US" sz="4800" b="1" u="sng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miss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 the meeting, the manager </a:t>
            </a:r>
            <a:r>
              <a:rPr lang="en-US" sz="4800" b="1" u="sng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will be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angry.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" y="226061"/>
            <a:ext cx="4020457" cy="15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070610"/>
            <a:ext cx="9334500" cy="233934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048433" y="4673889"/>
            <a:ext cx="79663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KW" sz="4000" dirty="0">
                <a:hlinkClick r:id="rId3"/>
              </a:rPr>
              <a:t>البوابة الكويتية لصعوبات التعلم (</a:t>
            </a:r>
            <a:r>
              <a:rPr lang="en-US" sz="4000" dirty="0">
                <a:hlinkClick r:id="rId3"/>
              </a:rPr>
              <a:t>redsoft.org)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2057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335" y="830997"/>
            <a:ext cx="117209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1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. If you save money, you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will be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able to buy what you need. Otherwise, you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will have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to ask for a loan.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4902"/>
            <a:ext cx="6667500" cy="3553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3304902"/>
            <a:ext cx="6448598" cy="365008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06335" y="0"/>
            <a:ext cx="6094465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Another example: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1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/>
          <p:nvPr/>
        </p:nvPicPr>
        <p:blipFill rotWithShape="1">
          <a:blip r:embed="rId2"/>
          <a:srcRect t="7142"/>
          <a:stretch/>
        </p:blipFill>
        <p:spPr bwMode="auto">
          <a:xfrm>
            <a:off x="0" y="133350"/>
            <a:ext cx="12192000" cy="640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01832" y="2008375"/>
            <a:ext cx="9571703" cy="2960409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9600" b="1" u="sng" dirty="0" smtClean="0">
                <a:ln w="76200">
                  <a:solidFill>
                    <a:srgbClr val="800080"/>
                  </a:solidFill>
                </a:ln>
                <a:solidFill>
                  <a:srgbClr val="800080"/>
                </a:solidFill>
                <a:latin typeface="Garamond" panose="02020404030301010803" pitchFamily="18" charset="0"/>
              </a:rPr>
              <a:t>Grammar </a:t>
            </a:r>
          </a:p>
          <a:p>
            <a:pPr algn="ctr" rtl="0"/>
            <a:r>
              <a:rPr lang="en-US" sz="9600" b="1" u="sng" dirty="0" smtClean="0">
                <a:ln w="76200">
                  <a:solidFill>
                    <a:srgbClr val="800080"/>
                  </a:solidFill>
                </a:ln>
                <a:solidFill>
                  <a:srgbClr val="800080"/>
                </a:solidFill>
                <a:latin typeface="Garamond" panose="02020404030301010803" pitchFamily="18" charset="0"/>
              </a:rPr>
              <a:t>Review</a:t>
            </a:r>
            <a:endParaRPr lang="ar-KW" sz="9600" b="1" u="sng" dirty="0">
              <a:ln w="76200">
                <a:solidFill>
                  <a:srgbClr val="800080"/>
                </a:solidFill>
              </a:ln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7650" y="285998"/>
            <a:ext cx="11601450" cy="65146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EX. (1) Choose the correct answer from a, b, c &amp; d: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 We ..................if we live a simple life.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would enjoy      b) enjoyed           c) will enjoy             d) enjoy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 If they want to be healthy, they ..................fresh vegetables and fruits.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l" rtl="0">
              <a:lnSpc>
                <a:spcPct val="200000"/>
              </a:lnSpc>
              <a:spcAft>
                <a:spcPts val="800"/>
              </a:spcAft>
              <a:buAutoNum type="alphaLcParenR"/>
            </a:pP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had                  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would have       c) will have             d) have </a:t>
            </a:r>
            <a:endParaRPr lang="en-US" sz="2800" dirty="0" smtClean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6286500" y="2118536"/>
            <a:ext cx="2705100" cy="1139138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6286500" y="4899712"/>
            <a:ext cx="2705100" cy="1139138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0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4300" y="0"/>
            <a:ext cx="11925300" cy="69660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5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 If children like to enjoy their time, grandparents ..............them stories.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5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would tell         b) tell                      c) will tell                  d) told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5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 Children .................the Internet if they want to play games.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l" rtl="0">
              <a:lnSpc>
                <a:spcPct val="250000"/>
              </a:lnSpc>
              <a:spcAft>
                <a:spcPts val="800"/>
              </a:spcAft>
              <a:buAutoNum type="alphaLcParenR"/>
            </a:pP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 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            b) surf                       c) would surf           d) 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surfed</a:t>
            </a:r>
          </a:p>
          <a:p>
            <a:pPr algn="l" rtl="0">
              <a:lnSpc>
                <a:spcPct val="250000"/>
              </a:lnSpc>
              <a:spcAft>
                <a:spcPts val="80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6076950" y="2480362"/>
            <a:ext cx="2705100" cy="1139138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114300" y="4937812"/>
            <a:ext cx="2705100" cy="1139138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2" y="589477"/>
            <a:ext cx="11211327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23850" y="1222112"/>
            <a:ext cx="11601450" cy="362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  <a:spcAft>
                <a:spcPts val="800"/>
              </a:spcAft>
            </a:pPr>
            <a:r>
              <a:rPr lang="en-US" sz="3600" b="1" u="sng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EX. (2) Do as shown between brackets: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1.If you get enough sleep, …………………………….......................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................................................ (Complete)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9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81000" y="1368797"/>
            <a:ext cx="11525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Salma will join a sports club if </a:t>
            </a:r>
            <a:r>
              <a:rPr lang="en-US" sz="4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</a:t>
            </a: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...................………………………........................…................................................................................(</a:t>
            </a: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Complete</a:t>
            </a:r>
            <a:r>
              <a:rPr lang="en-US" sz="4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45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04800" y="1262291"/>
            <a:ext cx="11601450" cy="2864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If I want to win the race, I (train) well to achieve my goals. (Correct the verb) 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50000"/>
              </a:lnSpc>
              <a:spcAft>
                <a:spcPts val="800"/>
              </a:spcAft>
            </a:pPr>
            <a:r>
              <a:rPr lang="en-US" sz="40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................................................................................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37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346" y="0"/>
            <a:ext cx="6528048" cy="6857999"/>
          </a:xfrm>
          <a:prstGeom prst="rect">
            <a:avLst/>
          </a:prstGeom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5951984" y="548680"/>
            <a:ext cx="5339838" cy="2016224"/>
          </a:xfrm>
          <a:prstGeom prst="rect">
            <a:avLst/>
          </a:prstGeom>
          <a:solidFill>
            <a:srgbClr val="FFFFFF">
              <a:alpha val="76078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5400" b="1" dirty="0" smtClean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Workbook</a:t>
            </a:r>
          </a:p>
          <a:p>
            <a:pPr rtl="0"/>
            <a:r>
              <a:rPr lang="en-US" sz="5400" b="1" dirty="0" smtClean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Page 32</a:t>
            </a:r>
            <a:endParaRPr lang="ar-KW" sz="5400" b="1" dirty="0">
              <a:ln w="6350"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5831" b="3787"/>
          <a:stretch/>
        </p:blipFill>
        <p:spPr>
          <a:xfrm>
            <a:off x="0" y="-1"/>
            <a:ext cx="567734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031968" y="2256582"/>
            <a:ext cx="950975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CHECK YOUR UNDERSTANDING!</a:t>
            </a:r>
            <a:endParaRPr lang="en-US" sz="6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16498" b="4139"/>
          <a:stretch/>
        </p:blipFill>
        <p:spPr>
          <a:xfrm>
            <a:off x="1" y="545152"/>
            <a:ext cx="10149840" cy="6051591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83609"/>
          <a:stretch/>
        </p:blipFill>
        <p:spPr>
          <a:xfrm>
            <a:off x="10162903" y="545152"/>
            <a:ext cx="1992358" cy="631284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309" y="1776548"/>
            <a:ext cx="1582238" cy="7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8579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6137563" y="2355273"/>
            <a:ext cx="6054437" cy="157941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ea typeface="+mj-ea"/>
                <a:cs typeface="Aharoni" pitchFamily="2" charset="-79"/>
              </a:rPr>
              <a:t>Read your answers!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50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383" y="275790"/>
            <a:ext cx="117209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2. If you read more often,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………………………………………………………………..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 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Or else,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…………………………………………………………………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70" y="2272144"/>
            <a:ext cx="4627530" cy="4585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2144"/>
            <a:ext cx="7564470" cy="4585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546" y="2437100"/>
            <a:ext cx="11720947" cy="2308324"/>
          </a:xfrm>
          <a:prstGeom prst="rect">
            <a:avLst/>
          </a:prstGeom>
          <a:solidFill>
            <a:srgbClr val="DAE3F3">
              <a:alpha val="78824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2. If you read more often,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you will get a lot of information and widen your imagination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. Or else,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you won’t be smart. 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383" y="275790"/>
            <a:ext cx="117209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3. If you give to the poor,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………………………………………………………………..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 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Otherwise,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…………………………………………………………………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91" y="2095501"/>
            <a:ext cx="6885710" cy="476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95500"/>
            <a:ext cx="5306291" cy="476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10" y="4364183"/>
            <a:ext cx="1567236" cy="24938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383" y="2260346"/>
            <a:ext cx="11720947" cy="2308324"/>
          </a:xfrm>
          <a:prstGeom prst="rect">
            <a:avLst/>
          </a:prstGeom>
          <a:solidFill>
            <a:srgbClr val="DAE3F3">
              <a:alpha val="78824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3.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If you give to the poor,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you will feel happy to save people’s lives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.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Otherwise,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many people will suffer from hunger. 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9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383" y="275790"/>
            <a:ext cx="117209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4. If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……………………………………………………..…………………………………..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 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If not,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…………………………………………………..…………………………………………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2507673"/>
            <a:ext cx="7273637" cy="4350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3" y="2959416"/>
            <a:ext cx="6091784" cy="36769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383" y="1843475"/>
            <a:ext cx="11720947" cy="2308324"/>
          </a:xfrm>
          <a:prstGeom prst="rect">
            <a:avLst/>
          </a:prstGeom>
          <a:solidFill>
            <a:srgbClr val="DAE3F3">
              <a:alpha val="78824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4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.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If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you take an umbrella with you,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you will protect yourself from the rain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.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Otherwise,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you will get wet.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37834" cy="68580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706766" y="1002645"/>
            <a:ext cx="5983026" cy="165618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Closure </a:t>
            </a:r>
            <a:endParaRPr lang="ar-KW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13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185650" cy="690492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9" y="-1"/>
            <a:ext cx="6006352" cy="69049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4298" y="511317"/>
            <a:ext cx="11720947" cy="1754326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Listen to the following song, and then write down the four parts of creativity.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1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ive Thinking Song by Sardis Search (gifted) students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1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36999" y="4794068"/>
            <a:ext cx="8003538" cy="129614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dobe Gothic Std B" panose="020B0800000000000000" pitchFamily="34" charset="-128"/>
              </a:rPr>
              <a:t>Thank you</a:t>
            </a:r>
            <a:endParaRPr lang="ar-KW" sz="13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936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0"/>
            <a:ext cx="615315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1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476374"/>
            <a:ext cx="9696836" cy="44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5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7709"/>
            <a:ext cx="10668000" cy="836712"/>
          </a:xfrm>
        </p:spPr>
        <p:txBody>
          <a:bodyPr>
            <a:normAutofit/>
          </a:bodyPr>
          <a:lstStyle/>
          <a:p>
            <a:pPr algn="l"/>
            <a:r>
              <a:rPr lang="en-US" sz="4000" b="1" u="sng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Fill in the spaces with words from the list.</a:t>
            </a:r>
            <a:endParaRPr lang="ar-KW" sz="4000" b="1" u="sng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6396" y="1855023"/>
            <a:ext cx="11887200" cy="998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1-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You need an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----------------------------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 to fix your computer.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7484" y="2998832"/>
            <a:ext cx="11887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2-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My brother has a positive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--------------------------------------------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 about the changes.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3352" y="944732"/>
            <a:ext cx="11593288" cy="934331"/>
          </a:xfrm>
          <a:prstGeom prst="rect">
            <a:avLst/>
          </a:prstGeom>
          <a:solidFill>
            <a:srgbClr val="7030A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sunset" dir="t"/>
          </a:scene3d>
          <a:sp3d>
            <a:bevelT prst="angle"/>
          </a:sp3d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assume 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– 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expert – attitude 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– 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approach 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- 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suffer</a:t>
            </a:r>
            <a:endParaRPr lang="ar-KW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7484" y="4279244"/>
            <a:ext cx="11887200" cy="998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3-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What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------------------------------------------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 do you think we should take to solve this problem?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7484" y="5490539"/>
            <a:ext cx="12053339" cy="123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4-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The people in this village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---------------------------------------------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 from many illnesses.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0" y="134373"/>
            <a:ext cx="2127030" cy="71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5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7183"/>
          </a:xfrm>
          <a:prstGeom prst="rect">
            <a:avLst/>
          </a:prstGeom>
        </p:spPr>
      </p:pic>
      <p:sp>
        <p:nvSpPr>
          <p:cNvPr id="2" name="Title 2"/>
          <p:cNvSpPr txBox="1">
            <a:spLocks/>
          </p:cNvSpPr>
          <p:nvPr/>
        </p:nvSpPr>
        <p:spPr>
          <a:xfrm>
            <a:off x="5763491" y="1663031"/>
            <a:ext cx="4913086" cy="1897587"/>
          </a:xfrm>
          <a:prstGeom prst="rect">
            <a:avLst/>
          </a:prstGeom>
          <a:solidFill>
            <a:srgbClr val="FFFFFF">
              <a:alpha val="87843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Check your answers.</a:t>
            </a:r>
            <a:endParaRPr lang="en-US" sz="54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67606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7709"/>
            <a:ext cx="10668000" cy="836712"/>
          </a:xfrm>
        </p:spPr>
        <p:txBody>
          <a:bodyPr>
            <a:normAutofit/>
          </a:bodyPr>
          <a:lstStyle/>
          <a:p>
            <a:pPr algn="l"/>
            <a:r>
              <a:rPr lang="en-US" sz="4000" b="1" u="sng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Fill in the spaces with words from the list.</a:t>
            </a:r>
            <a:endParaRPr lang="ar-KW" sz="4000" b="1" u="sng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6396" y="1855023"/>
            <a:ext cx="11887200" cy="998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1-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You need an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----------------------------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 to fix your computer.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7484" y="2998832"/>
            <a:ext cx="11887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2-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My brother has a positive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--------------------------------------------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 about the changes.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3352" y="944732"/>
            <a:ext cx="11593288" cy="934331"/>
          </a:xfrm>
          <a:prstGeom prst="rect">
            <a:avLst/>
          </a:prstGeom>
          <a:solidFill>
            <a:srgbClr val="7030A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sunset" dir="t"/>
          </a:scene3d>
          <a:sp3d>
            <a:bevelT prst="angle"/>
          </a:sp3d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assume 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– 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expert – attitude 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– 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approach 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- 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suffer</a:t>
            </a:r>
            <a:endParaRPr lang="ar-KW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7484" y="4279244"/>
            <a:ext cx="11887200" cy="998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3-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What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-----------------------------------------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 do you think we should take to solve this problem?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7484" y="5490539"/>
            <a:ext cx="12053339" cy="123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4-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The people in this village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------------------------------------------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ea typeface="+mj-ea"/>
                <a:cs typeface="+mj-cs"/>
              </a:rPr>
              <a:t> from many illnesses.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305590" y="1774809"/>
            <a:ext cx="2426402" cy="8821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952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MV Boli" panose="02000500030200090000" pitchFamily="2" charset="0"/>
              </a:rPr>
              <a:t>expert</a:t>
            </a:r>
            <a:endParaRPr lang="ar-KW" sz="6000" b="1" dirty="0">
              <a:ln w="9525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6336173" y="2722765"/>
            <a:ext cx="3121336" cy="8821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952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MV Boli" panose="02000500030200090000" pitchFamily="2" charset="0"/>
              </a:rPr>
              <a:t>attitude</a:t>
            </a:r>
            <a:endParaRPr lang="ar-KW" sz="6000" b="1" dirty="0">
              <a:ln w="9525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146015" y="3913080"/>
            <a:ext cx="2989062" cy="8821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952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MV Boli" panose="02000500030200090000" pitchFamily="2" charset="0"/>
              </a:rPr>
              <a:t>approach</a:t>
            </a:r>
            <a:endParaRPr lang="ar-KW" sz="6000" b="1" dirty="0">
              <a:ln w="9525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6683640" y="5220142"/>
            <a:ext cx="2426402" cy="8821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952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MV Boli" panose="02000500030200090000" pitchFamily="2" charset="0"/>
              </a:rPr>
              <a:t>suffer</a:t>
            </a:r>
            <a:endParaRPr lang="ar-KW" sz="6000" b="1" dirty="0">
              <a:ln w="9525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9382" y="3780025"/>
            <a:ext cx="9571703" cy="2960409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9600" b="1" dirty="0" smtClean="0">
                <a:ln w="76200">
                  <a:solidFill>
                    <a:srgbClr val="800080"/>
                  </a:solidFill>
                </a:ln>
                <a:solidFill>
                  <a:srgbClr val="800080"/>
                </a:solidFill>
                <a:latin typeface="Garamond" panose="02020404030301010803" pitchFamily="18" charset="0"/>
              </a:rPr>
              <a:t>Grammar </a:t>
            </a:r>
          </a:p>
          <a:p>
            <a:pPr algn="l" rtl="0"/>
            <a:r>
              <a:rPr lang="en-US" sz="9600" b="1" dirty="0" smtClean="0">
                <a:ln w="76200">
                  <a:solidFill>
                    <a:srgbClr val="800080"/>
                  </a:solidFill>
                </a:ln>
                <a:solidFill>
                  <a:srgbClr val="800080"/>
                </a:solidFill>
                <a:latin typeface="Garamond" panose="02020404030301010803" pitchFamily="18" charset="0"/>
              </a:rPr>
              <a:t>Review</a:t>
            </a:r>
            <a:endParaRPr lang="ar-KW" sz="9600" b="1" dirty="0">
              <a:ln w="76200">
                <a:solidFill>
                  <a:srgbClr val="800080"/>
                </a:solidFill>
              </a:ln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1224</TotalTime>
  <Words>693</Words>
  <Application>Microsoft Office PowerPoint</Application>
  <PresentationFormat>شاشة عريضة</PresentationFormat>
  <Paragraphs>84</Paragraphs>
  <Slides>39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51" baseType="lpstr">
      <vt:lpstr>Adobe Gothic Std B</vt:lpstr>
      <vt:lpstr>Aharoni</vt:lpstr>
      <vt:lpstr>Arial</vt:lpstr>
      <vt:lpstr>BrowalliaUPC</vt:lpstr>
      <vt:lpstr>Calibri</vt:lpstr>
      <vt:lpstr>Calibri Light</vt:lpstr>
      <vt:lpstr>Century Gothic</vt:lpstr>
      <vt:lpstr>Consolas</vt:lpstr>
      <vt:lpstr>Garamond</vt:lpstr>
      <vt:lpstr>MV Boli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Fill in the spaces with words from the list.</vt:lpstr>
      <vt:lpstr>عرض تقديمي في PowerPoint</vt:lpstr>
      <vt:lpstr>Fill in the spaces with words from the list.</vt:lpstr>
      <vt:lpstr>عرض تقديمي في PowerPoint</vt:lpstr>
      <vt:lpstr>Do as shown between brackets:</vt:lpstr>
      <vt:lpstr>عرض تقديمي في PowerPoint</vt:lpstr>
      <vt:lpstr>Do as shown between brackets:</vt:lpstr>
      <vt:lpstr>Do as shown between brackets: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غزيل عامر سعود المرى</cp:lastModifiedBy>
  <cp:revision>164</cp:revision>
  <cp:lastPrinted>2024-04-15T05:00:21Z</cp:lastPrinted>
  <dcterms:created xsi:type="dcterms:W3CDTF">2014-10-24T15:16:00Z</dcterms:created>
  <dcterms:modified xsi:type="dcterms:W3CDTF">2024-04-15T05:00:38Z</dcterms:modified>
</cp:coreProperties>
</file>