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  <p:sldMasterId id="2147483780" r:id="rId2"/>
    <p:sldMasterId id="2147483792" r:id="rId3"/>
  </p:sldMasterIdLst>
  <p:notesMasterIdLst>
    <p:notesMasterId r:id="rId28"/>
  </p:notesMasterIdLst>
  <p:sldIdLst>
    <p:sldId id="513" r:id="rId4"/>
    <p:sldId id="500" r:id="rId5"/>
    <p:sldId id="530" r:id="rId6"/>
    <p:sldId id="256" r:id="rId7"/>
    <p:sldId id="271" r:id="rId8"/>
    <p:sldId id="270" r:id="rId9"/>
    <p:sldId id="268" r:id="rId10"/>
    <p:sldId id="267" r:id="rId11"/>
    <p:sldId id="266" r:id="rId12"/>
    <p:sldId id="300" r:id="rId13"/>
    <p:sldId id="265" r:id="rId14"/>
    <p:sldId id="273" r:id="rId15"/>
    <p:sldId id="264" r:id="rId16"/>
    <p:sldId id="272" r:id="rId17"/>
    <p:sldId id="263" r:id="rId18"/>
    <p:sldId id="274" r:id="rId19"/>
    <p:sldId id="261" r:id="rId20"/>
    <p:sldId id="260" r:id="rId21"/>
    <p:sldId id="259" r:id="rId22"/>
    <p:sldId id="531" r:id="rId23"/>
    <p:sldId id="296" r:id="rId24"/>
    <p:sldId id="303" r:id="rId25"/>
    <p:sldId id="269" r:id="rId26"/>
    <p:sldId id="304" r:id="rId27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4" autoAdjust="0"/>
    <p:restoredTop sz="94660"/>
  </p:normalViewPr>
  <p:slideViewPr>
    <p:cSldViewPr>
      <p:cViewPr>
        <p:scale>
          <a:sx n="60" d="100"/>
          <a:sy n="60" d="100"/>
        </p:scale>
        <p:origin x="1594" y="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0C431-3EEC-4A4F-99F1-AE083EE2D20C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ECF445E-A050-44DD-B10C-A8B9B52A89C1}">
      <dgm:prSet phldrT="[نص]"/>
      <dgm:spPr/>
      <dgm:t>
        <a:bodyPr/>
        <a:lstStyle/>
        <a:p>
          <a:r>
            <a:rPr lang="ar-KW" dirty="0"/>
            <a:t>التجوية</a:t>
          </a:r>
          <a:endParaRPr lang="en-GB" dirty="0"/>
        </a:p>
      </dgm:t>
    </dgm:pt>
    <dgm:pt modelId="{A9A82606-255F-49B7-BFFC-3965DE869515}" type="parTrans" cxnId="{4B0785E4-E081-4CCF-AF7A-E10F4DE25619}">
      <dgm:prSet/>
      <dgm:spPr/>
      <dgm:t>
        <a:bodyPr/>
        <a:lstStyle/>
        <a:p>
          <a:endParaRPr lang="en-GB"/>
        </a:p>
      </dgm:t>
    </dgm:pt>
    <dgm:pt modelId="{AC351C93-B72F-42E0-8428-98AFBBC0CBD4}" type="sibTrans" cxnId="{4B0785E4-E081-4CCF-AF7A-E10F4DE25619}">
      <dgm:prSet/>
      <dgm:spPr/>
      <dgm:t>
        <a:bodyPr/>
        <a:lstStyle/>
        <a:p>
          <a:endParaRPr lang="en-GB"/>
        </a:p>
      </dgm:t>
    </dgm:pt>
    <dgm:pt modelId="{ED49FF4B-34D5-42A0-A617-9E29591BD782}">
      <dgm:prSet phldrT="[نص]"/>
      <dgm:spPr/>
      <dgm:t>
        <a:bodyPr/>
        <a:lstStyle/>
        <a:p>
          <a:r>
            <a:rPr lang="ar-KW" dirty="0"/>
            <a:t>ميكانيكيه</a:t>
          </a:r>
          <a:endParaRPr lang="en-GB" dirty="0"/>
        </a:p>
      </dgm:t>
    </dgm:pt>
    <dgm:pt modelId="{A7137424-52C6-43B3-984A-630DC798EB9A}" type="parTrans" cxnId="{8BA2A077-A4DC-4FE9-9BDE-C8A4153E59B9}">
      <dgm:prSet/>
      <dgm:spPr/>
      <dgm:t>
        <a:bodyPr/>
        <a:lstStyle/>
        <a:p>
          <a:endParaRPr lang="en-GB"/>
        </a:p>
      </dgm:t>
    </dgm:pt>
    <dgm:pt modelId="{A9CAA853-9B56-4706-B407-3856B730F6ED}" type="sibTrans" cxnId="{8BA2A077-A4DC-4FE9-9BDE-C8A4153E59B9}">
      <dgm:prSet/>
      <dgm:spPr/>
      <dgm:t>
        <a:bodyPr/>
        <a:lstStyle/>
        <a:p>
          <a:endParaRPr lang="en-GB"/>
        </a:p>
      </dgm:t>
    </dgm:pt>
    <dgm:pt modelId="{2473C646-13BC-49B5-BAD3-3934728E6BAF}">
      <dgm:prSet phldrT="[نص]"/>
      <dgm:spPr/>
      <dgm:t>
        <a:bodyPr/>
        <a:lstStyle/>
        <a:p>
          <a:r>
            <a:rPr lang="ar-KW" dirty="0"/>
            <a:t>كيميائية</a:t>
          </a:r>
          <a:endParaRPr lang="en-GB" dirty="0"/>
        </a:p>
      </dgm:t>
    </dgm:pt>
    <dgm:pt modelId="{705DBFF6-CB37-469B-A630-9FAE5645F9A6}" type="parTrans" cxnId="{865187BA-899B-4014-8F1C-7F75B6D79716}">
      <dgm:prSet/>
      <dgm:spPr/>
      <dgm:t>
        <a:bodyPr/>
        <a:lstStyle/>
        <a:p>
          <a:endParaRPr lang="en-GB"/>
        </a:p>
      </dgm:t>
    </dgm:pt>
    <dgm:pt modelId="{F00D5B1A-76B0-4362-AC08-D4D6676523E3}" type="sibTrans" cxnId="{865187BA-899B-4014-8F1C-7F75B6D79716}">
      <dgm:prSet/>
      <dgm:spPr/>
      <dgm:t>
        <a:bodyPr/>
        <a:lstStyle/>
        <a:p>
          <a:endParaRPr lang="en-GB"/>
        </a:p>
      </dgm:t>
    </dgm:pt>
    <dgm:pt modelId="{39456FA6-7B49-4821-B1E4-63FE7ACE49EE}">
      <dgm:prSet phldrT="[نص]"/>
      <dgm:spPr/>
      <dgm:t>
        <a:bodyPr/>
        <a:lstStyle/>
        <a:p>
          <a:r>
            <a:rPr lang="ar-KW" dirty="0"/>
            <a:t>بيولوجية</a:t>
          </a:r>
          <a:endParaRPr lang="en-GB" dirty="0"/>
        </a:p>
      </dgm:t>
    </dgm:pt>
    <dgm:pt modelId="{D5A2214E-5D7F-48FA-B551-78D88E991C3E}" type="parTrans" cxnId="{4D785335-95A0-46AE-B060-F447FA4A5667}">
      <dgm:prSet/>
      <dgm:spPr/>
      <dgm:t>
        <a:bodyPr/>
        <a:lstStyle/>
        <a:p>
          <a:endParaRPr lang="en-GB"/>
        </a:p>
      </dgm:t>
    </dgm:pt>
    <dgm:pt modelId="{9F4F954B-8B6D-4B1C-AF1F-C3F1DF877F32}" type="sibTrans" cxnId="{4D785335-95A0-46AE-B060-F447FA4A5667}">
      <dgm:prSet/>
      <dgm:spPr/>
      <dgm:t>
        <a:bodyPr/>
        <a:lstStyle/>
        <a:p>
          <a:endParaRPr lang="en-GB"/>
        </a:p>
      </dgm:t>
    </dgm:pt>
    <dgm:pt modelId="{81AA1D8C-F7DF-4F2D-B004-201D9AF9E18B}" type="pres">
      <dgm:prSet presAssocID="{9700C431-3EEC-4A4F-99F1-AE083EE2D2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A0A1AF-0E61-48C0-9668-2D6557BDF263}" type="pres">
      <dgm:prSet presAssocID="{BECF445E-A050-44DD-B10C-A8B9B52A89C1}" presName="centerShape" presStyleLbl="node0" presStyleIdx="0" presStyleCnt="1"/>
      <dgm:spPr/>
    </dgm:pt>
    <dgm:pt modelId="{1D36A51E-047B-42F4-BE79-68B1E157341D}" type="pres">
      <dgm:prSet presAssocID="{A7137424-52C6-43B3-984A-630DC798EB9A}" presName="Name9" presStyleLbl="parChTrans1D2" presStyleIdx="0" presStyleCnt="3"/>
      <dgm:spPr/>
    </dgm:pt>
    <dgm:pt modelId="{B852F9D1-CFED-4D33-BB0B-B0DD7C8CCB1C}" type="pres">
      <dgm:prSet presAssocID="{A7137424-52C6-43B3-984A-630DC798EB9A}" presName="connTx" presStyleLbl="parChTrans1D2" presStyleIdx="0" presStyleCnt="3"/>
      <dgm:spPr/>
    </dgm:pt>
    <dgm:pt modelId="{D3A96332-17D8-4290-810D-F36A14A39E95}" type="pres">
      <dgm:prSet presAssocID="{ED49FF4B-34D5-42A0-A617-9E29591BD782}" presName="node" presStyleLbl="node1" presStyleIdx="0" presStyleCnt="3">
        <dgm:presLayoutVars>
          <dgm:bulletEnabled val="1"/>
        </dgm:presLayoutVars>
      </dgm:prSet>
      <dgm:spPr/>
    </dgm:pt>
    <dgm:pt modelId="{E4F84697-C74E-493D-9C20-4616B250FF4C}" type="pres">
      <dgm:prSet presAssocID="{705DBFF6-CB37-469B-A630-9FAE5645F9A6}" presName="Name9" presStyleLbl="parChTrans1D2" presStyleIdx="1" presStyleCnt="3"/>
      <dgm:spPr/>
    </dgm:pt>
    <dgm:pt modelId="{A464F0E4-3AF3-4491-95E4-BC24EB195511}" type="pres">
      <dgm:prSet presAssocID="{705DBFF6-CB37-469B-A630-9FAE5645F9A6}" presName="connTx" presStyleLbl="parChTrans1D2" presStyleIdx="1" presStyleCnt="3"/>
      <dgm:spPr/>
    </dgm:pt>
    <dgm:pt modelId="{06F47480-06AA-443F-A075-B0B4C9AA847B}" type="pres">
      <dgm:prSet presAssocID="{2473C646-13BC-49B5-BAD3-3934728E6BAF}" presName="node" presStyleLbl="node1" presStyleIdx="1" presStyleCnt="3">
        <dgm:presLayoutVars>
          <dgm:bulletEnabled val="1"/>
        </dgm:presLayoutVars>
      </dgm:prSet>
      <dgm:spPr/>
    </dgm:pt>
    <dgm:pt modelId="{489FC8C6-BA13-450B-88CF-372E1E16B4F6}" type="pres">
      <dgm:prSet presAssocID="{D5A2214E-5D7F-48FA-B551-78D88E991C3E}" presName="Name9" presStyleLbl="parChTrans1D2" presStyleIdx="2" presStyleCnt="3"/>
      <dgm:spPr/>
    </dgm:pt>
    <dgm:pt modelId="{44F5D179-4675-423B-B315-86D0A3C37220}" type="pres">
      <dgm:prSet presAssocID="{D5A2214E-5D7F-48FA-B551-78D88E991C3E}" presName="connTx" presStyleLbl="parChTrans1D2" presStyleIdx="2" presStyleCnt="3"/>
      <dgm:spPr/>
    </dgm:pt>
    <dgm:pt modelId="{75360817-5E53-47E9-A31A-A005054840A5}" type="pres">
      <dgm:prSet presAssocID="{39456FA6-7B49-4821-B1E4-63FE7ACE49EE}" presName="node" presStyleLbl="node1" presStyleIdx="2" presStyleCnt="3">
        <dgm:presLayoutVars>
          <dgm:bulletEnabled val="1"/>
        </dgm:presLayoutVars>
      </dgm:prSet>
      <dgm:spPr/>
    </dgm:pt>
  </dgm:ptLst>
  <dgm:cxnLst>
    <dgm:cxn modelId="{04FCF105-B917-4518-89D0-85498902C427}" type="presOf" srcId="{39456FA6-7B49-4821-B1E4-63FE7ACE49EE}" destId="{75360817-5E53-47E9-A31A-A005054840A5}" srcOrd="0" destOrd="0" presId="urn:microsoft.com/office/officeart/2005/8/layout/radial1"/>
    <dgm:cxn modelId="{176D6223-DCF2-49D4-B2CD-97DFB118FBE1}" type="presOf" srcId="{705DBFF6-CB37-469B-A630-9FAE5645F9A6}" destId="{A464F0E4-3AF3-4491-95E4-BC24EB195511}" srcOrd="1" destOrd="0" presId="urn:microsoft.com/office/officeart/2005/8/layout/radial1"/>
    <dgm:cxn modelId="{4D785335-95A0-46AE-B060-F447FA4A5667}" srcId="{BECF445E-A050-44DD-B10C-A8B9B52A89C1}" destId="{39456FA6-7B49-4821-B1E4-63FE7ACE49EE}" srcOrd="2" destOrd="0" parTransId="{D5A2214E-5D7F-48FA-B551-78D88E991C3E}" sibTransId="{9F4F954B-8B6D-4B1C-AF1F-C3F1DF877F32}"/>
    <dgm:cxn modelId="{25429856-81B9-44B5-A37B-712F2BF929AA}" type="presOf" srcId="{2473C646-13BC-49B5-BAD3-3934728E6BAF}" destId="{06F47480-06AA-443F-A075-B0B4C9AA847B}" srcOrd="0" destOrd="0" presId="urn:microsoft.com/office/officeart/2005/8/layout/radial1"/>
    <dgm:cxn modelId="{8BA2A077-A4DC-4FE9-9BDE-C8A4153E59B9}" srcId="{BECF445E-A050-44DD-B10C-A8B9B52A89C1}" destId="{ED49FF4B-34D5-42A0-A617-9E29591BD782}" srcOrd="0" destOrd="0" parTransId="{A7137424-52C6-43B3-984A-630DC798EB9A}" sibTransId="{A9CAA853-9B56-4706-B407-3856B730F6ED}"/>
    <dgm:cxn modelId="{A181F392-EA60-43CB-BC89-75411232754F}" type="presOf" srcId="{D5A2214E-5D7F-48FA-B551-78D88E991C3E}" destId="{489FC8C6-BA13-450B-88CF-372E1E16B4F6}" srcOrd="0" destOrd="0" presId="urn:microsoft.com/office/officeart/2005/8/layout/radial1"/>
    <dgm:cxn modelId="{A6BA0996-AE15-469E-BB0E-74EC170252C9}" type="presOf" srcId="{ED49FF4B-34D5-42A0-A617-9E29591BD782}" destId="{D3A96332-17D8-4290-810D-F36A14A39E95}" srcOrd="0" destOrd="0" presId="urn:microsoft.com/office/officeart/2005/8/layout/radial1"/>
    <dgm:cxn modelId="{BA1B9D9C-BDEE-4C04-A576-1A21ECFC9CFE}" type="presOf" srcId="{BECF445E-A050-44DD-B10C-A8B9B52A89C1}" destId="{15A0A1AF-0E61-48C0-9668-2D6557BDF263}" srcOrd="0" destOrd="0" presId="urn:microsoft.com/office/officeart/2005/8/layout/radial1"/>
    <dgm:cxn modelId="{865187BA-899B-4014-8F1C-7F75B6D79716}" srcId="{BECF445E-A050-44DD-B10C-A8B9B52A89C1}" destId="{2473C646-13BC-49B5-BAD3-3934728E6BAF}" srcOrd="1" destOrd="0" parTransId="{705DBFF6-CB37-469B-A630-9FAE5645F9A6}" sibTransId="{F00D5B1A-76B0-4362-AC08-D4D6676523E3}"/>
    <dgm:cxn modelId="{99CD67C5-91D0-4513-8509-0F99DDADF793}" type="presOf" srcId="{D5A2214E-5D7F-48FA-B551-78D88E991C3E}" destId="{44F5D179-4675-423B-B315-86D0A3C37220}" srcOrd="1" destOrd="0" presId="urn:microsoft.com/office/officeart/2005/8/layout/radial1"/>
    <dgm:cxn modelId="{EA8E90CC-6E88-4062-B14F-FC0C79E091CB}" type="presOf" srcId="{A7137424-52C6-43B3-984A-630DC798EB9A}" destId="{B852F9D1-CFED-4D33-BB0B-B0DD7C8CCB1C}" srcOrd="1" destOrd="0" presId="urn:microsoft.com/office/officeart/2005/8/layout/radial1"/>
    <dgm:cxn modelId="{DF5198CC-B238-4318-9FA8-9423EA8CCA08}" type="presOf" srcId="{A7137424-52C6-43B3-984A-630DC798EB9A}" destId="{1D36A51E-047B-42F4-BE79-68B1E157341D}" srcOrd="0" destOrd="0" presId="urn:microsoft.com/office/officeart/2005/8/layout/radial1"/>
    <dgm:cxn modelId="{23B2FFD4-7E8A-4D86-9CB9-A41B9A2EA3E4}" type="presOf" srcId="{705DBFF6-CB37-469B-A630-9FAE5645F9A6}" destId="{E4F84697-C74E-493D-9C20-4616B250FF4C}" srcOrd="0" destOrd="0" presId="urn:microsoft.com/office/officeart/2005/8/layout/radial1"/>
    <dgm:cxn modelId="{4B0785E4-E081-4CCF-AF7A-E10F4DE25619}" srcId="{9700C431-3EEC-4A4F-99F1-AE083EE2D20C}" destId="{BECF445E-A050-44DD-B10C-A8B9B52A89C1}" srcOrd="0" destOrd="0" parTransId="{A9A82606-255F-49B7-BFFC-3965DE869515}" sibTransId="{AC351C93-B72F-42E0-8428-98AFBBC0CBD4}"/>
    <dgm:cxn modelId="{D76D25EC-0C4D-4092-8836-B3EB79781AA4}" type="presOf" srcId="{9700C431-3EEC-4A4F-99F1-AE083EE2D20C}" destId="{81AA1D8C-F7DF-4F2D-B004-201D9AF9E18B}" srcOrd="0" destOrd="0" presId="urn:microsoft.com/office/officeart/2005/8/layout/radial1"/>
    <dgm:cxn modelId="{A67EDD0D-6DEF-42DF-8D94-5D43C3CAD0E5}" type="presParOf" srcId="{81AA1D8C-F7DF-4F2D-B004-201D9AF9E18B}" destId="{15A0A1AF-0E61-48C0-9668-2D6557BDF263}" srcOrd="0" destOrd="0" presId="urn:microsoft.com/office/officeart/2005/8/layout/radial1"/>
    <dgm:cxn modelId="{C306CC82-723B-41CA-8A17-8896AAE9303F}" type="presParOf" srcId="{81AA1D8C-F7DF-4F2D-B004-201D9AF9E18B}" destId="{1D36A51E-047B-42F4-BE79-68B1E157341D}" srcOrd="1" destOrd="0" presId="urn:microsoft.com/office/officeart/2005/8/layout/radial1"/>
    <dgm:cxn modelId="{2277AC3B-3A1E-442B-81B1-87F369A85497}" type="presParOf" srcId="{1D36A51E-047B-42F4-BE79-68B1E157341D}" destId="{B852F9D1-CFED-4D33-BB0B-B0DD7C8CCB1C}" srcOrd="0" destOrd="0" presId="urn:microsoft.com/office/officeart/2005/8/layout/radial1"/>
    <dgm:cxn modelId="{6334507C-BE80-449F-8F28-903B6F9FB592}" type="presParOf" srcId="{81AA1D8C-F7DF-4F2D-B004-201D9AF9E18B}" destId="{D3A96332-17D8-4290-810D-F36A14A39E95}" srcOrd="2" destOrd="0" presId="urn:microsoft.com/office/officeart/2005/8/layout/radial1"/>
    <dgm:cxn modelId="{0090FFA1-2E14-46F2-A769-8FCAA9635A88}" type="presParOf" srcId="{81AA1D8C-F7DF-4F2D-B004-201D9AF9E18B}" destId="{E4F84697-C74E-493D-9C20-4616B250FF4C}" srcOrd="3" destOrd="0" presId="urn:microsoft.com/office/officeart/2005/8/layout/radial1"/>
    <dgm:cxn modelId="{F3CA5DD5-C75A-4AD1-8BA4-0B3BDF39176D}" type="presParOf" srcId="{E4F84697-C74E-493D-9C20-4616B250FF4C}" destId="{A464F0E4-3AF3-4491-95E4-BC24EB195511}" srcOrd="0" destOrd="0" presId="urn:microsoft.com/office/officeart/2005/8/layout/radial1"/>
    <dgm:cxn modelId="{E79C6E7E-1416-4AF2-BA8A-24BA4BAA4612}" type="presParOf" srcId="{81AA1D8C-F7DF-4F2D-B004-201D9AF9E18B}" destId="{06F47480-06AA-443F-A075-B0B4C9AA847B}" srcOrd="4" destOrd="0" presId="urn:microsoft.com/office/officeart/2005/8/layout/radial1"/>
    <dgm:cxn modelId="{A39E6FD5-B767-402E-944E-3E2A5732A23B}" type="presParOf" srcId="{81AA1D8C-F7DF-4F2D-B004-201D9AF9E18B}" destId="{489FC8C6-BA13-450B-88CF-372E1E16B4F6}" srcOrd="5" destOrd="0" presId="urn:microsoft.com/office/officeart/2005/8/layout/radial1"/>
    <dgm:cxn modelId="{948BA1F4-FB1C-4807-9AF0-8E5C8F469CE4}" type="presParOf" srcId="{489FC8C6-BA13-450B-88CF-372E1E16B4F6}" destId="{44F5D179-4675-423B-B315-86D0A3C37220}" srcOrd="0" destOrd="0" presId="urn:microsoft.com/office/officeart/2005/8/layout/radial1"/>
    <dgm:cxn modelId="{9C68AC52-F235-4AF8-B574-6421A6E33ACC}" type="presParOf" srcId="{81AA1D8C-F7DF-4F2D-B004-201D9AF9E18B}" destId="{75360817-5E53-47E9-A31A-A005054840A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678CB-B19E-45BD-BF06-E03B8F1FCD9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16FD90-8B05-4423-84CA-B303D412610B}">
      <dgm:prSet phldrT="[نص]"/>
      <dgm:spPr/>
      <dgm:t>
        <a:bodyPr/>
        <a:lstStyle/>
        <a:p>
          <a:r>
            <a:rPr lang="ar-KW" dirty="0"/>
            <a:t>تعرية</a:t>
          </a:r>
          <a:endParaRPr lang="en-US" dirty="0"/>
        </a:p>
      </dgm:t>
    </dgm:pt>
    <dgm:pt modelId="{D09E1EB5-272B-46B4-AAF1-187AB3211C1F}" type="parTrans" cxnId="{C8FC75FB-B81B-442B-B8C4-282D7C29BB41}">
      <dgm:prSet/>
      <dgm:spPr/>
      <dgm:t>
        <a:bodyPr/>
        <a:lstStyle/>
        <a:p>
          <a:endParaRPr lang="en-US"/>
        </a:p>
      </dgm:t>
    </dgm:pt>
    <dgm:pt modelId="{43A749BD-614A-413C-B0CD-1C2CE726810F}" type="sibTrans" cxnId="{C8FC75FB-B81B-442B-B8C4-282D7C29BB41}">
      <dgm:prSet/>
      <dgm:spPr/>
      <dgm:t>
        <a:bodyPr/>
        <a:lstStyle/>
        <a:p>
          <a:endParaRPr lang="en-US"/>
        </a:p>
      </dgm:t>
    </dgm:pt>
    <dgm:pt modelId="{D164A02A-1FA3-490C-964C-BFF383410A81}">
      <dgm:prSet phldrT="[نص]"/>
      <dgm:spPr/>
      <dgm:t>
        <a:bodyPr/>
        <a:lstStyle/>
        <a:p>
          <a:r>
            <a:rPr lang="ar-KW" dirty="0"/>
            <a:t>تجويه</a:t>
          </a:r>
          <a:endParaRPr lang="en-US" dirty="0"/>
        </a:p>
      </dgm:t>
    </dgm:pt>
    <dgm:pt modelId="{137DC7BC-852A-48C6-8B21-D96990410390}" type="parTrans" cxnId="{D554E2AB-1BF0-4FCE-A98D-2C8B309B9001}">
      <dgm:prSet/>
      <dgm:spPr/>
      <dgm:t>
        <a:bodyPr/>
        <a:lstStyle/>
        <a:p>
          <a:endParaRPr lang="en-US"/>
        </a:p>
      </dgm:t>
    </dgm:pt>
    <dgm:pt modelId="{EC8C3F2B-75AD-4509-8012-4DC55526CA3A}" type="sibTrans" cxnId="{D554E2AB-1BF0-4FCE-A98D-2C8B309B9001}">
      <dgm:prSet/>
      <dgm:spPr/>
      <dgm:t>
        <a:bodyPr/>
        <a:lstStyle/>
        <a:p>
          <a:endParaRPr lang="en-US"/>
        </a:p>
      </dgm:t>
    </dgm:pt>
    <dgm:pt modelId="{A1429D2D-E008-4BB0-A112-F34D4599262D}">
      <dgm:prSet phldrT="[نص]"/>
      <dgm:spPr/>
      <dgm:t>
        <a:bodyPr/>
        <a:lstStyle/>
        <a:p>
          <a:r>
            <a:rPr lang="ar-KW" dirty="0"/>
            <a:t>ترسيب</a:t>
          </a:r>
          <a:endParaRPr lang="en-US" dirty="0"/>
        </a:p>
      </dgm:t>
    </dgm:pt>
    <dgm:pt modelId="{13689D69-2459-413C-8B87-6342B4BFE34A}" type="parTrans" cxnId="{4BFCA395-171B-483A-934C-9BD0C12F5FEC}">
      <dgm:prSet/>
      <dgm:spPr/>
      <dgm:t>
        <a:bodyPr/>
        <a:lstStyle/>
        <a:p>
          <a:endParaRPr lang="en-US"/>
        </a:p>
      </dgm:t>
    </dgm:pt>
    <dgm:pt modelId="{F401FB6A-44C5-44AB-ACC7-3A712591C339}" type="sibTrans" cxnId="{4BFCA395-171B-483A-934C-9BD0C12F5FEC}">
      <dgm:prSet/>
      <dgm:spPr/>
      <dgm:t>
        <a:bodyPr/>
        <a:lstStyle/>
        <a:p>
          <a:endParaRPr lang="en-US"/>
        </a:p>
      </dgm:t>
    </dgm:pt>
    <dgm:pt modelId="{B677E901-7E81-4921-A0ED-43C6B4CCDE1A}" type="pres">
      <dgm:prSet presAssocID="{B8B678CB-B19E-45BD-BF06-E03B8F1FCD9C}" presName="diagram" presStyleCnt="0">
        <dgm:presLayoutVars>
          <dgm:dir/>
          <dgm:resizeHandles val="exact"/>
        </dgm:presLayoutVars>
      </dgm:prSet>
      <dgm:spPr/>
    </dgm:pt>
    <dgm:pt modelId="{DA347404-91B4-4C71-A739-57C64A2CDD20}" type="pres">
      <dgm:prSet presAssocID="{2716FD90-8B05-4423-84CA-B303D412610B}" presName="node" presStyleLbl="node1" presStyleIdx="0" presStyleCnt="3">
        <dgm:presLayoutVars>
          <dgm:bulletEnabled val="1"/>
        </dgm:presLayoutVars>
      </dgm:prSet>
      <dgm:spPr/>
    </dgm:pt>
    <dgm:pt modelId="{E27A4009-D955-4F1B-91F3-F07CA461DCAA}" type="pres">
      <dgm:prSet presAssocID="{43A749BD-614A-413C-B0CD-1C2CE726810F}" presName="sibTrans" presStyleCnt="0"/>
      <dgm:spPr/>
    </dgm:pt>
    <dgm:pt modelId="{748C95A3-D5E8-437F-B92A-B1455AC7E681}" type="pres">
      <dgm:prSet presAssocID="{D164A02A-1FA3-490C-964C-BFF383410A81}" presName="node" presStyleLbl="node1" presStyleIdx="1" presStyleCnt="3">
        <dgm:presLayoutVars>
          <dgm:bulletEnabled val="1"/>
        </dgm:presLayoutVars>
      </dgm:prSet>
      <dgm:spPr/>
    </dgm:pt>
    <dgm:pt modelId="{5F09BEF6-AF30-4CAD-80BD-8AED11A9367D}" type="pres">
      <dgm:prSet presAssocID="{EC8C3F2B-75AD-4509-8012-4DC55526CA3A}" presName="sibTrans" presStyleCnt="0"/>
      <dgm:spPr/>
    </dgm:pt>
    <dgm:pt modelId="{F959BAC2-CA4C-4B4D-A6EA-69AD8035E244}" type="pres">
      <dgm:prSet presAssocID="{A1429D2D-E008-4BB0-A112-F34D4599262D}" presName="node" presStyleLbl="node1" presStyleIdx="2" presStyleCnt="3">
        <dgm:presLayoutVars>
          <dgm:bulletEnabled val="1"/>
        </dgm:presLayoutVars>
      </dgm:prSet>
      <dgm:spPr/>
    </dgm:pt>
  </dgm:ptLst>
  <dgm:cxnLst>
    <dgm:cxn modelId="{43A43464-7EBC-41D2-9D0A-02C054AFC4AB}" type="presOf" srcId="{2716FD90-8B05-4423-84CA-B303D412610B}" destId="{DA347404-91B4-4C71-A739-57C64A2CDD20}" srcOrd="0" destOrd="0" presId="urn:microsoft.com/office/officeart/2005/8/layout/default"/>
    <dgm:cxn modelId="{2363C250-FB81-4582-9F33-2BB7A665CAFD}" type="presOf" srcId="{A1429D2D-E008-4BB0-A112-F34D4599262D}" destId="{F959BAC2-CA4C-4B4D-A6EA-69AD8035E244}" srcOrd="0" destOrd="0" presId="urn:microsoft.com/office/officeart/2005/8/layout/default"/>
    <dgm:cxn modelId="{A8A16F87-2AC7-4054-9ADC-374B3AC4ED03}" type="presOf" srcId="{D164A02A-1FA3-490C-964C-BFF383410A81}" destId="{748C95A3-D5E8-437F-B92A-B1455AC7E681}" srcOrd="0" destOrd="0" presId="urn:microsoft.com/office/officeart/2005/8/layout/default"/>
    <dgm:cxn modelId="{4BFCA395-171B-483A-934C-9BD0C12F5FEC}" srcId="{B8B678CB-B19E-45BD-BF06-E03B8F1FCD9C}" destId="{A1429D2D-E008-4BB0-A112-F34D4599262D}" srcOrd="2" destOrd="0" parTransId="{13689D69-2459-413C-8B87-6342B4BFE34A}" sibTransId="{F401FB6A-44C5-44AB-ACC7-3A712591C339}"/>
    <dgm:cxn modelId="{D554E2AB-1BF0-4FCE-A98D-2C8B309B9001}" srcId="{B8B678CB-B19E-45BD-BF06-E03B8F1FCD9C}" destId="{D164A02A-1FA3-490C-964C-BFF383410A81}" srcOrd="1" destOrd="0" parTransId="{137DC7BC-852A-48C6-8B21-D96990410390}" sibTransId="{EC8C3F2B-75AD-4509-8012-4DC55526CA3A}"/>
    <dgm:cxn modelId="{D91116C6-6105-4B58-B172-B3D97D749C1B}" type="presOf" srcId="{B8B678CB-B19E-45BD-BF06-E03B8F1FCD9C}" destId="{B677E901-7E81-4921-A0ED-43C6B4CCDE1A}" srcOrd="0" destOrd="0" presId="urn:microsoft.com/office/officeart/2005/8/layout/default"/>
    <dgm:cxn modelId="{C8FC75FB-B81B-442B-B8C4-282D7C29BB41}" srcId="{B8B678CB-B19E-45BD-BF06-E03B8F1FCD9C}" destId="{2716FD90-8B05-4423-84CA-B303D412610B}" srcOrd="0" destOrd="0" parTransId="{D09E1EB5-272B-46B4-AAF1-187AB3211C1F}" sibTransId="{43A749BD-614A-413C-B0CD-1C2CE726810F}"/>
    <dgm:cxn modelId="{2ED050F9-1414-4BF2-BF99-3F35901E26EF}" type="presParOf" srcId="{B677E901-7E81-4921-A0ED-43C6B4CCDE1A}" destId="{DA347404-91B4-4C71-A739-57C64A2CDD20}" srcOrd="0" destOrd="0" presId="urn:microsoft.com/office/officeart/2005/8/layout/default"/>
    <dgm:cxn modelId="{605132C1-4AB3-4A58-9AC3-1688EDECF6CB}" type="presParOf" srcId="{B677E901-7E81-4921-A0ED-43C6B4CCDE1A}" destId="{E27A4009-D955-4F1B-91F3-F07CA461DCAA}" srcOrd="1" destOrd="0" presId="urn:microsoft.com/office/officeart/2005/8/layout/default"/>
    <dgm:cxn modelId="{59EC94C5-33A5-44D5-8269-ACA12D4DFBC4}" type="presParOf" srcId="{B677E901-7E81-4921-A0ED-43C6B4CCDE1A}" destId="{748C95A3-D5E8-437F-B92A-B1455AC7E681}" srcOrd="2" destOrd="0" presId="urn:microsoft.com/office/officeart/2005/8/layout/default"/>
    <dgm:cxn modelId="{BE3B3D9A-D8C5-41EC-B6A7-D520E39747CE}" type="presParOf" srcId="{B677E901-7E81-4921-A0ED-43C6B4CCDE1A}" destId="{5F09BEF6-AF30-4CAD-80BD-8AED11A9367D}" srcOrd="3" destOrd="0" presId="urn:microsoft.com/office/officeart/2005/8/layout/default"/>
    <dgm:cxn modelId="{14376469-3825-4012-99E9-7C1CB16588F0}" type="presParOf" srcId="{B677E901-7E81-4921-A0ED-43C6B4CCDE1A}" destId="{F959BAC2-CA4C-4B4D-A6EA-69AD8035E24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0A1AF-0E61-48C0-9668-2D6557BDF263}">
      <dsp:nvSpPr>
        <dsp:cNvPr id="0" name=""/>
        <dsp:cNvSpPr/>
      </dsp:nvSpPr>
      <dsp:spPr>
        <a:xfrm>
          <a:off x="2835322" y="2204561"/>
          <a:ext cx="1693642" cy="16936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100" kern="1200" dirty="0"/>
            <a:t>التجوية</a:t>
          </a:r>
          <a:endParaRPr lang="en-GB" sz="3100" kern="1200" dirty="0"/>
        </a:p>
      </dsp:txBody>
      <dsp:txXfrm>
        <a:off x="3083350" y="2452589"/>
        <a:ext cx="1197586" cy="1197586"/>
      </dsp:txXfrm>
    </dsp:sp>
    <dsp:sp modelId="{1D36A51E-047B-42F4-BE79-68B1E157341D}">
      <dsp:nvSpPr>
        <dsp:cNvPr id="0" name=""/>
        <dsp:cNvSpPr/>
      </dsp:nvSpPr>
      <dsp:spPr>
        <a:xfrm rot="16200000">
          <a:off x="3427617" y="1929337"/>
          <a:ext cx="509052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509052" y="2069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69417" y="1937308"/>
        <a:ext cx="25452" cy="25452"/>
      </dsp:txXfrm>
    </dsp:sp>
    <dsp:sp modelId="{D3A96332-17D8-4290-810D-F36A14A39E95}">
      <dsp:nvSpPr>
        <dsp:cNvPr id="0" name=""/>
        <dsp:cNvSpPr/>
      </dsp:nvSpPr>
      <dsp:spPr>
        <a:xfrm>
          <a:off x="2835322" y="1866"/>
          <a:ext cx="1693642" cy="16936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kern="1200" dirty="0"/>
            <a:t>ميكانيكيه</a:t>
          </a:r>
          <a:endParaRPr lang="en-GB" sz="2400" kern="1200" dirty="0"/>
        </a:p>
      </dsp:txBody>
      <dsp:txXfrm>
        <a:off x="3083350" y="249894"/>
        <a:ext cx="1197586" cy="1197586"/>
      </dsp:txXfrm>
    </dsp:sp>
    <dsp:sp modelId="{E4F84697-C74E-493D-9C20-4616B250FF4C}">
      <dsp:nvSpPr>
        <dsp:cNvPr id="0" name=""/>
        <dsp:cNvSpPr/>
      </dsp:nvSpPr>
      <dsp:spPr>
        <a:xfrm rot="1800000">
          <a:off x="4381412" y="3581358"/>
          <a:ext cx="509052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509052" y="2069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623212" y="3589330"/>
        <a:ext cx="25452" cy="25452"/>
      </dsp:txXfrm>
    </dsp:sp>
    <dsp:sp modelId="{06F47480-06AA-443F-A075-B0B4C9AA847B}">
      <dsp:nvSpPr>
        <dsp:cNvPr id="0" name=""/>
        <dsp:cNvSpPr/>
      </dsp:nvSpPr>
      <dsp:spPr>
        <a:xfrm>
          <a:off x="4742912" y="3305908"/>
          <a:ext cx="1693642" cy="1693642"/>
        </a:xfrm>
        <a:prstGeom prst="ellipse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kern="1200" dirty="0"/>
            <a:t>كيميائية</a:t>
          </a:r>
          <a:endParaRPr lang="en-GB" sz="2400" kern="1200" dirty="0"/>
        </a:p>
      </dsp:txBody>
      <dsp:txXfrm>
        <a:off x="4990940" y="3553936"/>
        <a:ext cx="1197586" cy="1197586"/>
      </dsp:txXfrm>
    </dsp:sp>
    <dsp:sp modelId="{489FC8C6-BA13-450B-88CF-372E1E16B4F6}">
      <dsp:nvSpPr>
        <dsp:cNvPr id="0" name=""/>
        <dsp:cNvSpPr/>
      </dsp:nvSpPr>
      <dsp:spPr>
        <a:xfrm rot="9000000">
          <a:off x="2473822" y="3581358"/>
          <a:ext cx="509052" cy="41396"/>
        </a:xfrm>
        <a:custGeom>
          <a:avLst/>
          <a:gdLst/>
          <a:ahLst/>
          <a:cxnLst/>
          <a:rect l="0" t="0" r="0" b="0"/>
          <a:pathLst>
            <a:path>
              <a:moveTo>
                <a:pt x="0" y="20698"/>
              </a:moveTo>
              <a:lnTo>
                <a:pt x="509052" y="2069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715622" y="3589330"/>
        <a:ext cx="25452" cy="25452"/>
      </dsp:txXfrm>
    </dsp:sp>
    <dsp:sp modelId="{75360817-5E53-47E9-A31A-A005054840A5}">
      <dsp:nvSpPr>
        <dsp:cNvPr id="0" name=""/>
        <dsp:cNvSpPr/>
      </dsp:nvSpPr>
      <dsp:spPr>
        <a:xfrm>
          <a:off x="927733" y="3305908"/>
          <a:ext cx="1693642" cy="1693642"/>
        </a:xfrm>
        <a:prstGeom prst="ellipse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400" kern="1200" dirty="0"/>
            <a:t>بيولوجية</a:t>
          </a:r>
          <a:endParaRPr lang="en-GB" sz="2400" kern="1200" dirty="0"/>
        </a:p>
      </dsp:txBody>
      <dsp:txXfrm>
        <a:off x="1175761" y="3553936"/>
        <a:ext cx="1197586" cy="1197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47404-91B4-4C71-A739-57C64A2CDD20}">
      <dsp:nvSpPr>
        <dsp:cNvPr id="0" name=""/>
        <dsp:cNvSpPr/>
      </dsp:nvSpPr>
      <dsp:spPr>
        <a:xfrm>
          <a:off x="684476" y="218"/>
          <a:ext cx="2571332" cy="15427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5600" kern="1200" dirty="0"/>
            <a:t>تعرية</a:t>
          </a:r>
          <a:endParaRPr lang="en-US" sz="5600" kern="1200" dirty="0"/>
        </a:p>
      </dsp:txBody>
      <dsp:txXfrm>
        <a:off x="684476" y="218"/>
        <a:ext cx="2571332" cy="1542799"/>
      </dsp:txXfrm>
    </dsp:sp>
    <dsp:sp modelId="{748C95A3-D5E8-437F-B92A-B1455AC7E681}">
      <dsp:nvSpPr>
        <dsp:cNvPr id="0" name=""/>
        <dsp:cNvSpPr/>
      </dsp:nvSpPr>
      <dsp:spPr>
        <a:xfrm>
          <a:off x="3512942" y="218"/>
          <a:ext cx="2571332" cy="15427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5600" kern="1200" dirty="0"/>
            <a:t>تجويه</a:t>
          </a:r>
          <a:endParaRPr lang="en-US" sz="5600" kern="1200" dirty="0"/>
        </a:p>
      </dsp:txBody>
      <dsp:txXfrm>
        <a:off x="3512942" y="218"/>
        <a:ext cx="2571332" cy="1542799"/>
      </dsp:txXfrm>
    </dsp:sp>
    <dsp:sp modelId="{F959BAC2-CA4C-4B4D-A6EA-69AD8035E244}">
      <dsp:nvSpPr>
        <dsp:cNvPr id="0" name=""/>
        <dsp:cNvSpPr/>
      </dsp:nvSpPr>
      <dsp:spPr>
        <a:xfrm>
          <a:off x="2098709" y="1800151"/>
          <a:ext cx="2571332" cy="15427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5600" kern="1200" dirty="0"/>
            <a:t>ترسيب</a:t>
          </a:r>
          <a:endParaRPr lang="en-US" sz="5600" kern="1200" dirty="0"/>
        </a:p>
      </dsp:txBody>
      <dsp:txXfrm>
        <a:off x="2098709" y="1800151"/>
        <a:ext cx="2571332" cy="154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16C49CC3-3EB7-4CBC-A0FE-9003FA0E24E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2587DB5-EF61-49FE-8090-FD529AC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87DB5-EF61-49FE-8090-FD529AC1F4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827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5694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1726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1331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17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51078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68792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83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80364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89792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25222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5487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1767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8245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3549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80619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1518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328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3558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1133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77134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292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35968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647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563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6157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232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58BE1-648F-4E4B-BA70-EB39AD2C3976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DB71-21F3-4E6B-975D-553EE5DAB48C}" type="datetimeFigureOut">
              <a:rPr lang="ar-KW" smtClean="0"/>
              <a:t>01/05/1444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49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01/05/1444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16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fzUMvpTwS84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scxscKDLW0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__bNjF-xR1U?start=8&amp;feature=oembed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bAF4nGQMv0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-4Lo3vMnLM?list=PL6-a16Kc5naJt3Fey67bCzJhKn3RCxAP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uRVMYWz4A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2GIkjlCH7Y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video" Target="https://www.youtube.com/embed/__bNjF-xR1U?start=8&amp;feature=oembed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89335E-39C7-4948-AAE2-9D2B86714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D826CB-3F2B-46F8-A6B8-879ED0A34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ﾧ￘ﾭ￘ﾪ￘ﾱ￘ﾧ￙ﾅ ￘ﾧ￙ﾄ￙ﾂ￙ﾈ￘ﾧ￙ﾆ￙ﾊ￙ﾆ">
            <a:hlinkClick r:id="" action="ppaction://media"/>
            <a:extLst>
              <a:ext uri="{FF2B5EF4-FFF2-40B4-BE49-F238E27FC236}">
                <a16:creationId xmlns:a16="http://schemas.microsoft.com/office/drawing/2014/main" id="{0441628F-6FD6-4D20-B104-BB3F53BC91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9355" y="1363662"/>
            <a:ext cx="7917832" cy="4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55"/>
          <p:cNvSpPr txBox="1"/>
          <p:nvPr/>
        </p:nvSpPr>
        <p:spPr>
          <a:xfrm>
            <a:off x="493395" y="3267710"/>
            <a:ext cx="3609340" cy="11290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12910" y="4953362"/>
            <a:ext cx="9177512" cy="1938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تـلـعـب الـتـعـرية دورا هاما في تكوين التربة و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إظهار الطبقات التي تحت السطح و التي تحوي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معادن مهمة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595656" y="50800"/>
            <a:ext cx="2468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* التعرية</a:t>
            </a: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: </a:t>
            </a:r>
            <a:endParaRPr kumimoji="0" lang="ar-KW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6557" y="872698"/>
            <a:ext cx="8170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هي عملية تآكل الفتات الصخري الناتج عن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عملية التجوية و نقله و ترسيبه 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66230" y="2348880"/>
            <a:ext cx="5219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من أهم عوامل التعرية :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112494" y="3259723"/>
            <a:ext cx="2066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1) الرياح 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56914" y="4227463"/>
            <a:ext cx="160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2) الماء 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" y="2123567"/>
            <a:ext cx="4073152" cy="290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" y="68942"/>
            <a:ext cx="791027" cy="6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08520" y="3501008"/>
            <a:ext cx="8480207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7030A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1) المناطق الصحراوية الفقيرة بالغطاء النباتي تتأثر تأثرا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7030A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بالغا بالرياح لآن التربة مفككة .</a:t>
            </a:r>
            <a:endParaRPr lang="en-US" sz="3200" b="1" dirty="0">
              <a:solidFill>
                <a:srgbClr val="7030A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7030A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3" name="مربع نص 310"/>
          <p:cNvSpPr txBox="1"/>
          <p:nvPr/>
        </p:nvSpPr>
        <p:spPr>
          <a:xfrm>
            <a:off x="226695" y="9882505"/>
            <a:ext cx="436880" cy="5956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KW" sz="1600" b="1">
                <a:effectLst/>
                <a:latin typeface="Times New Roman"/>
                <a:ea typeface="Calibri"/>
                <a:cs typeface="Simplified Arabic"/>
              </a:rPr>
              <a:t>8</a:t>
            </a:r>
            <a:endParaRPr lang="en-US" sz="1600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6013176" y="5027692"/>
            <a:ext cx="14358482" cy="15081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2) المناطق المزروعة أقل تأثرا بالرياح لأن جذور النباتات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تعمل على تثبيت التربة و تماسكها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29795" y="116632"/>
            <a:ext cx="2714205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* الترسيب :</a:t>
            </a:r>
            <a:r>
              <a:rPr lang="ar-KW" sz="40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endParaRPr lang="ar-KW" sz="40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56287" y="824518"/>
            <a:ext cx="8480207" cy="13234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KW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هي عملية تحدث عندما تقل ســــرعة الرياح </a:t>
            </a:r>
          </a:p>
          <a:p>
            <a:r>
              <a:rPr lang="ar-KW" sz="4000" b="1" dirty="0">
                <a:solidFill>
                  <a:srgbClr val="0070C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المحملة بالمواد فتلقي بحمولتها على الأرض.</a:t>
            </a:r>
            <a:endParaRPr lang="en-US" sz="4000" b="1" dirty="0">
              <a:solidFill>
                <a:srgbClr val="0070C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56287" y="2348880"/>
            <a:ext cx="9200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FF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تتأثر بعض المناطق أكثر من غيرها بعملية نقل التربة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FF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و ترسيبها بواسطة الرياح كما يلي :-</a:t>
            </a:r>
            <a:r>
              <a:rPr lang="ar-KW" sz="3600" b="1" dirty="0">
                <a:solidFill>
                  <a:srgbClr val="FF0000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40"/>
    </mc:Choice>
    <mc:Fallback xmlns="">
      <p:transition spd="slow" advTm="84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71371D-053F-483B-AE00-5A1A66CF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F904EBE-CEFA-4501-B551-D2B48D29CC5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694480"/>
              </p:ext>
            </p:extLst>
          </p:nvPr>
        </p:nvGraphicFramePr>
        <p:xfrm>
          <a:off x="1115616" y="3140968"/>
          <a:ext cx="6768752" cy="334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صخر رسوبي - ويكيبيديا">
            <a:extLst>
              <a:ext uri="{FF2B5EF4-FFF2-40B4-BE49-F238E27FC236}">
                <a16:creationId xmlns:a16="http://schemas.microsoft.com/office/drawing/2014/main" id="{E129160F-AD00-442F-857D-3B6EB805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60" y="0"/>
            <a:ext cx="651251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3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04251" cy="141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180528" y="1124744"/>
            <a:ext cx="9292683" cy="28623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4000" b="1" dirty="0">
                <a:solidFill>
                  <a:schemeClr val="dk1"/>
                </a:solidFill>
                <a:latin typeface="Times New Roman"/>
                <a:ea typeface="Calibri"/>
                <a:cs typeface="PT Bold Heading"/>
              </a:rPr>
              <a:t>- تسـببت الأمطار في هدم أكثر من 500 منزل في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4000" b="1" dirty="0">
                <a:solidFill>
                  <a:schemeClr val="dk1"/>
                </a:solidFill>
                <a:latin typeface="Times New Roman"/>
                <a:ea typeface="Calibri"/>
                <a:cs typeface="PT Bold Heading"/>
              </a:rPr>
              <a:t>  الكويت في عام 1934 م و لذلك سُــــمِيَّت هذه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4000" b="1" dirty="0">
                <a:latin typeface="Times New Roman"/>
                <a:ea typeface="Calibri"/>
                <a:cs typeface="PT Bold Heading"/>
              </a:rPr>
              <a:t>  </a:t>
            </a:r>
            <a:r>
              <a:rPr lang="ar-KW" sz="4000" b="1" dirty="0">
                <a:solidFill>
                  <a:schemeClr val="dk1"/>
                </a:solidFill>
                <a:latin typeface="Times New Roman"/>
                <a:ea typeface="Calibri"/>
                <a:cs typeface="PT Bold Heading"/>
              </a:rPr>
              <a:t>السنة بسنة الهدامة .</a:t>
            </a:r>
            <a:endParaRPr lang="en-US" sz="4000" b="1" dirty="0">
              <a:solidFill>
                <a:schemeClr val="dk1"/>
              </a:solidFill>
              <a:latin typeface="Times New Roman"/>
              <a:ea typeface="Calibri"/>
              <a:cs typeface="PT Bold Heading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09837" y="4077072"/>
            <a:ext cx="9218341" cy="29523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PT Bold Heading"/>
              </a:rPr>
              <a:t>- لقطرات المطر القدرة على تفتيت الصـــــــخور و هي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PT Bold Heading"/>
              </a:rPr>
              <a:t>  من العوامل المؤثرة في تجوية الصخور ، و تسـاعد على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PT Bold Heading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PT Bold Heading"/>
              </a:rPr>
              <a:t>  نقل حبيبات التربة و ترسيبها في مكانٍ أخر 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PT Bold Heading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31"/>
    </mc:Choice>
    <mc:Fallback xmlns="">
      <p:transition spd="slow" advTm="4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612510-1A96-46F8-A567-A284C283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ﾪ￘ﾬ￘ﾱ￘ﾨ￘ﾩ ￘ﾧ￙ﾆ￘ﾬ￘ﾱ￘ﾧ￙ﾁ ￘ﾧ￙ﾄ￘ﾪ￘ﾱ￘ﾨ￘ﾩ">
            <a:hlinkClick r:id="" action="ppaction://media"/>
            <a:extLst>
              <a:ext uri="{FF2B5EF4-FFF2-40B4-BE49-F238E27FC236}">
                <a16:creationId xmlns:a16="http://schemas.microsoft.com/office/drawing/2014/main" id="{6BB69D84-E5F6-428A-9141-56AAAA7FCC62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350" y="1052736"/>
            <a:ext cx="8851300" cy="50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6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243"/>
          <p:cNvSpPr txBox="1"/>
          <p:nvPr/>
        </p:nvSpPr>
        <p:spPr>
          <a:xfrm>
            <a:off x="3059832" y="3739928"/>
            <a:ext cx="2947784" cy="697184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KW" sz="2800" b="1" dirty="0">
                <a:effectLst/>
                <a:latin typeface="Times New Roman"/>
                <a:ea typeface="Calibri"/>
                <a:cs typeface="PT Bold Heading"/>
              </a:rPr>
              <a:t>حركة الرمال سريعة</a:t>
            </a:r>
            <a:endParaRPr lang="en-US" sz="2800" dirty="0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5" name="مربع نص 244"/>
          <p:cNvSpPr txBox="1"/>
          <p:nvPr/>
        </p:nvSpPr>
        <p:spPr>
          <a:xfrm>
            <a:off x="35496" y="3789040"/>
            <a:ext cx="2952328" cy="697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KW" sz="2800" b="1" dirty="0">
                <a:effectLst/>
                <a:latin typeface="Times New Roman"/>
                <a:ea typeface="Calibri"/>
                <a:cs typeface="PT Bold Heading"/>
              </a:rPr>
              <a:t>حركة الرمال بطيئة </a:t>
            </a:r>
            <a:endParaRPr lang="en-US" sz="2800" dirty="0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مربع نص 245"/>
          <p:cNvSpPr txBox="1"/>
          <p:nvPr/>
        </p:nvSpPr>
        <p:spPr>
          <a:xfrm>
            <a:off x="3059832" y="4519643"/>
            <a:ext cx="2947784" cy="1051212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KW" sz="24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PT Bold Heading"/>
              </a:rPr>
              <a:t>يتكون ممر مائي بسبب حركة الرمل السريعة</a:t>
            </a:r>
            <a:endParaRPr lang="en-US" sz="2400" dirty="0">
              <a:solidFill>
                <a:srgbClr val="0070C0"/>
              </a:solidFill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7" name="مربع نص 246"/>
          <p:cNvSpPr txBox="1"/>
          <p:nvPr/>
        </p:nvSpPr>
        <p:spPr>
          <a:xfrm>
            <a:off x="-36512" y="4653136"/>
            <a:ext cx="3168352" cy="1051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KW" sz="2100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PT Bold Heading"/>
              </a:rPr>
              <a:t>تتحرك حبيبات الرمل بسرعة أقل و لا يتكون ممر مائي</a:t>
            </a:r>
            <a:endParaRPr lang="en-US" sz="2100" dirty="0">
              <a:solidFill>
                <a:srgbClr val="0070C0"/>
              </a:solidFill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8" name="مربع نص 248"/>
          <p:cNvSpPr txBox="1"/>
          <p:nvPr/>
        </p:nvSpPr>
        <p:spPr>
          <a:xfrm>
            <a:off x="-36512" y="5538683"/>
            <a:ext cx="6007615" cy="12026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KW" sz="32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PT Bold Heading"/>
              </a:rPr>
              <a:t>يُعتبر الماء عاملا مهما في نقل الرمال و يزداد أثره في المناطق غير الزراعية .</a:t>
            </a:r>
            <a:endParaRPr lang="en-US" sz="3200" dirty="0">
              <a:solidFill>
                <a:srgbClr val="C00000"/>
              </a:solidFill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وسائط عبر الإنترنت 8" title="2 Minute Timer with Music [ELECTRIC] ⚡">
            <a:hlinkClick r:id="" action="ppaction://media"/>
            <a:extLst>
              <a:ext uri="{FF2B5EF4-FFF2-40B4-BE49-F238E27FC236}">
                <a16:creationId xmlns:a16="http://schemas.microsoft.com/office/drawing/2014/main" id="{0DB55A50-40F1-ABFF-FF2B-30C0F672E42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79512" y="314970"/>
            <a:ext cx="1647865" cy="931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75"/>
    </mc:Choice>
    <mc:Fallback xmlns="">
      <p:transition spd="slow" advTm="103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6A28A7-44DC-4C57-A48B-547039D8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ﾥ￙ﾆ￘ﾬ￘ﾱ￘ﾧ￙ﾁ ￘ﾧ￙ﾄ￘ﾪ￘ﾱ￘ﾨ￘ﾩ">
            <a:hlinkClick r:id="" action="ppaction://media"/>
            <a:extLst>
              <a:ext uri="{FF2B5EF4-FFF2-40B4-BE49-F238E27FC236}">
                <a16:creationId xmlns:a16="http://schemas.microsoft.com/office/drawing/2014/main" id="{76011A49-F8C7-473A-A725-A5CC7C6572F5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631" y="1124744"/>
            <a:ext cx="8978737" cy="507342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C2A9226-293F-FA26-467F-95A5FEE3A351}"/>
              </a:ext>
            </a:extLst>
          </p:cNvPr>
          <p:cNvSpPr/>
          <p:nvPr/>
        </p:nvSpPr>
        <p:spPr>
          <a:xfrm>
            <a:off x="2411760" y="226566"/>
            <a:ext cx="393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فيديو تعليمي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8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9"/>
          <a:stretch/>
        </p:blipFill>
        <p:spPr bwMode="auto">
          <a:xfrm>
            <a:off x="-34026" y="0"/>
            <a:ext cx="916957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219135" y="4941168"/>
            <a:ext cx="9324528" cy="18607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تزداد كميات حبيبات التربة المنقولة لزيادة حركة الماء تحت تأثير الجاذبية الأرضية 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PT Bold Heading"/>
            </a:endParaRPr>
          </a:p>
        </p:txBody>
      </p:sp>
      <p:pic>
        <p:nvPicPr>
          <p:cNvPr id="10249" name="Picture 9" descr="Image result for â«Ø³ÙÙÙ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" y="1268760"/>
            <a:ext cx="799453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051720" y="1196752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سيول</a:t>
            </a:r>
            <a:endParaRPr kumimoji="0" lang="ar-K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253"/>
          <p:cNvSpPr txBox="1"/>
          <p:nvPr/>
        </p:nvSpPr>
        <p:spPr>
          <a:xfrm>
            <a:off x="-180528" y="2484211"/>
            <a:ext cx="8328873" cy="10058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عند سقوط أمطار غزيرة على التربة فإنها تعمل على تحريك حبيبات الرمل بصورة واضحة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مربع نص 254"/>
          <p:cNvSpPr txBox="1"/>
          <p:nvPr/>
        </p:nvSpPr>
        <p:spPr>
          <a:xfrm>
            <a:off x="-180528" y="3548102"/>
            <a:ext cx="8136904" cy="16090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spcAft>
                <a:spcPts val="1000"/>
              </a:spcAft>
              <a:defRPr sz="3200" b="1">
                <a:solidFill>
                  <a:srgbClr val="0070C0"/>
                </a:solidFill>
                <a:effectLst/>
                <a:latin typeface="Times New Roman"/>
                <a:ea typeface="Calibri"/>
                <a:cs typeface="PT Bold Heading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cs typeface="PT Bold Heading"/>
              </a:rPr>
              <a:t>يبقى الرمل أسفل الصخرة ، أو أسفل العملة المعدنية بينما تتــحرك حبيبات الرمل حولـها مبتعدة مع الماء مكونة عمودا قصيرا من الرمل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cs typeface="PT Bold Heading"/>
            </a:endParaRPr>
          </a:p>
        </p:txBody>
      </p:sp>
      <p:sp>
        <p:nvSpPr>
          <p:cNvPr id="7" name="مربع نص 237"/>
          <p:cNvSpPr txBox="1"/>
          <p:nvPr/>
        </p:nvSpPr>
        <p:spPr>
          <a:xfrm>
            <a:off x="-199453" y="4984148"/>
            <a:ext cx="8328873" cy="16090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spcAft>
                <a:spcPts val="1000"/>
              </a:spcAft>
              <a:defRPr sz="3200" b="1">
                <a:solidFill>
                  <a:srgbClr val="7030A0"/>
                </a:solidFill>
                <a:effectLst/>
                <a:latin typeface="Times New Roman"/>
                <a:ea typeface="Calibri"/>
                <a:cs typeface="PT Bold Heading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70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Times New Roman"/>
                <a:cs typeface="PT Bold Heading"/>
              </a:rPr>
              <a:t>عند سقوط الأمطار على أرض صخرية شديدة الصلابة تقوم بحماية المادة الترابية أسفلها بينما تتأثر الرمال حول المنطقة الصخرية و تتحرك مبتعدة مما يساهم في تكوين تشكيلات أرضية .</a:t>
            </a:r>
            <a:r>
              <a:rPr kumimoji="0" lang="ar-KW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PT Bold Heading"/>
              </a:rPr>
              <a:t>( أعمدة)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cs typeface="PT Bold Heading"/>
            </a:endParaRPr>
          </a:p>
        </p:txBody>
      </p:sp>
      <p:sp>
        <p:nvSpPr>
          <p:cNvPr id="8" name="مربع نص 247"/>
          <p:cNvSpPr txBox="1"/>
          <p:nvPr/>
        </p:nvSpPr>
        <p:spPr>
          <a:xfrm>
            <a:off x="452755" y="2959735"/>
            <a:ext cx="1884045" cy="14389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666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2477694"/>
            <a:ext cx="2912269" cy="21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83856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D736491-4593-AB38-37F2-6075789741ED}"/>
              </a:ext>
            </a:extLst>
          </p:cNvPr>
          <p:cNvSpPr/>
          <p:nvPr/>
        </p:nvSpPr>
        <p:spPr>
          <a:xfrm>
            <a:off x="1547664" y="785067"/>
            <a:ext cx="495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أنواع التجوية ؟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77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FC5270-E440-49EE-08EE-32DC4423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44" y="476672"/>
            <a:ext cx="6512511" cy="1143000"/>
          </a:xfrm>
        </p:spPr>
        <p:txBody>
          <a:bodyPr/>
          <a:lstStyle/>
          <a:p>
            <a:r>
              <a:rPr lang="ar-KW" dirty="0"/>
              <a:t>كيف تشكلت الشواطئ ؟</a:t>
            </a:r>
            <a:endParaRPr lang="en-GB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48AF19C-4173-67EB-818C-5D1C7A07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63" y="2348880"/>
            <a:ext cx="6512511" cy="43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5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" y="0"/>
            <a:ext cx="90973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251"/>
          <p:cNvSpPr txBox="1"/>
          <p:nvPr/>
        </p:nvSpPr>
        <p:spPr>
          <a:xfrm>
            <a:off x="-108520" y="5373216"/>
            <a:ext cx="8208912" cy="8836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Calibri"/>
              <a:cs typeface="PT Bold Heading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تتسبب الأمواج في تكوين الكثير من التضاريس مثل الجروف و الكهوف و الأقواس .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08520" y="4253026"/>
            <a:ext cx="8172400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تقوم الأمواج بنحت الصخور ونقل الرواسب المفتتة و ترسيبها على خط الساحل</a:t>
            </a:r>
            <a:endParaRPr kumimoji="0" lang="ar-KW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08520" y="4941168"/>
            <a:ext cx="8172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تيارات المد والجزر لها دور كبير في تشكيل خط الساحل</a:t>
            </a:r>
            <a:endParaRPr kumimoji="0" lang="ar-KW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21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08520" y="34133"/>
            <a:ext cx="9252520" cy="27853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- التعرية لها تأثيرات سلبية مثل انحسار الأراضي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  الزراعية بســــبب انجراف التربة بواسطة الماء أو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  الرياح و تكوّن الكثبان الرملية 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Calibri"/>
              <a:cs typeface="PT Bold Heading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" y="2996952"/>
            <a:ext cx="9121169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267FE-12D8-46DA-81EC-ADD8C9C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ﾧ￙ﾄ￘ﾹ￙ﾄ￙ﾈ￙ﾅ  - ￘ﾧ￙ﾄ￘ﾵ￙ﾁ ￘ﾧ￙ﾄ￘ﾫ￘ﾧ￙ﾅ￙ﾆ  - ￘ﾧ￙ﾄ￘ﾯ￘ﾱ￘ﾳ ￘ﾧ￙ﾄ￘ﾳ￘ﾧ￘ﾯ￘ﾳ ￘ﾹ￘ﾴ￘ﾱ">
            <a:hlinkClick r:id="" action="ppaction://media"/>
            <a:extLst>
              <a:ext uri="{FF2B5EF4-FFF2-40B4-BE49-F238E27FC236}">
                <a16:creationId xmlns:a16="http://schemas.microsoft.com/office/drawing/2014/main" id="{5FF424CC-FB1D-4EBB-B666-7BB8A11094FC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9331" y="1342832"/>
            <a:ext cx="8465337" cy="47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223"/>
          <p:cNvSpPr txBox="1"/>
          <p:nvPr/>
        </p:nvSpPr>
        <p:spPr>
          <a:xfrm>
            <a:off x="5004048" y="1853862"/>
            <a:ext cx="3024336" cy="556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الأمواج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5" name="مربع نص 256"/>
          <p:cNvSpPr txBox="1"/>
          <p:nvPr/>
        </p:nvSpPr>
        <p:spPr>
          <a:xfrm>
            <a:off x="2771800" y="1628800"/>
            <a:ext cx="2736304" cy="556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كهوف بحرية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مربع نص 257"/>
          <p:cNvSpPr txBox="1"/>
          <p:nvPr/>
        </p:nvSpPr>
        <p:spPr>
          <a:xfrm>
            <a:off x="5004048" y="5393020"/>
            <a:ext cx="3168352" cy="556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الأمواج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7" name="مربع نص 258"/>
          <p:cNvSpPr txBox="1"/>
          <p:nvPr/>
        </p:nvSpPr>
        <p:spPr>
          <a:xfrm>
            <a:off x="3059832" y="5085184"/>
            <a:ext cx="2232247" cy="556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srgbClr val="A7EA52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الشواطئ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A7EA52">
                  <a:lumMod val="50000"/>
                </a:srgbClr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8" name="مربع نص 259"/>
          <p:cNvSpPr txBox="1"/>
          <p:nvPr/>
        </p:nvSpPr>
        <p:spPr>
          <a:xfrm>
            <a:off x="5004048" y="3656213"/>
            <a:ext cx="3024336" cy="556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الرياح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9" name="مربع نص 260"/>
          <p:cNvSpPr txBox="1"/>
          <p:nvPr/>
        </p:nvSpPr>
        <p:spPr>
          <a:xfrm>
            <a:off x="2771800" y="3573016"/>
            <a:ext cx="2736304" cy="5562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15000"/>
              </a:lnSpc>
              <a:spcAft>
                <a:spcPts val="1000"/>
              </a:spcAft>
              <a:defRPr sz="3200">
                <a:effectLst/>
                <a:latin typeface="Times New Roman"/>
                <a:ea typeface="Calibri"/>
                <a:cs typeface="PT Bold Heading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cs typeface="PT Bold Heading"/>
              </a:rPr>
              <a:t>الكثبان الرملية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cs typeface="PT Bold Heading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D4A79E4-57AF-5050-BEA7-C5876332B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532" y="432989"/>
            <a:ext cx="1454839" cy="12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D1D158-18DA-AE29-36B5-BD342596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A5A61FB3-6F9C-0560-E607-7E817706303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11560" y="513750"/>
          <a:ext cx="7364288" cy="500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36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60527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" y="2564904"/>
            <a:ext cx="4541591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0088"/>
            <a:ext cx="454522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DBC49-EDAB-4091-B604-4BE9810F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ﾧ￙ﾄ￘ﾪ￘ﾬ￙ﾈ￙ﾊ￘ﾩ">
            <a:hlinkClick r:id="" action="ppaction://media"/>
            <a:extLst>
              <a:ext uri="{FF2B5EF4-FFF2-40B4-BE49-F238E27FC236}">
                <a16:creationId xmlns:a16="http://schemas.microsoft.com/office/drawing/2014/main" id="{9B5E35EF-4A63-49A7-A51B-7F224CFC8D2B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631" y="1052736"/>
            <a:ext cx="8978737" cy="50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580EFA-1098-4DD3-A672-7CEAD603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وسائط عبر الإنترنت 5" title="￘ﾧ￙ﾄ￘ﾪ￘ﾹ￘ﾱ￙ﾊ￘ﾩ">
            <a:hlinkClick r:id="" action="ppaction://media"/>
            <a:extLst>
              <a:ext uri="{FF2B5EF4-FFF2-40B4-BE49-F238E27FC236}">
                <a16:creationId xmlns:a16="http://schemas.microsoft.com/office/drawing/2014/main" id="{06AF6B32-E3B5-4B4C-8D5A-1E2DF4406583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350" y="928291"/>
            <a:ext cx="8851300" cy="50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1" y="0"/>
            <a:ext cx="7960443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24289" y="1351508"/>
            <a:ext cx="9073008" cy="2339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KW" sz="4000" b="1" dirty="0">
                <a:latin typeface="Times New Roman"/>
                <a:ea typeface="Calibri"/>
                <a:cs typeface="PT Bold Heading"/>
              </a:rPr>
              <a:t>تؤثر على الصخور بعد تعرضها للتجوية عوامل التـعـرية مثل الماء و الرياح و الجاذبية و تنقلها من مكان لأخر، من المعروف أن الماء و الرياح من عوامل التجوية و لكن يســـــــتمر عملهم بعد التفتت لتصبح من عوامل تعرية. </a:t>
            </a:r>
            <a:endParaRPr lang="en-US" sz="4000" b="1" dirty="0">
              <a:latin typeface="Times New Roman"/>
              <a:ea typeface="Calibri"/>
              <a:cs typeface="PT Bold Heading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80"/>
    </mc:Choice>
    <mc:Fallback xmlns="">
      <p:transition spd="slow" advTm="48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171"/>
            <a:ext cx="6352051" cy="129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126"/>
            <a:ext cx="9123851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232"/>
          <p:cNvSpPr txBox="1"/>
          <p:nvPr/>
        </p:nvSpPr>
        <p:spPr>
          <a:xfrm>
            <a:off x="2956173" y="4825424"/>
            <a:ext cx="3127995" cy="907832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00000"/>
              </a:lnSpc>
              <a:spcAft>
                <a:spcPts val="1000"/>
              </a:spcAft>
              <a:defRPr sz="2800" b="1"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dirty="0"/>
              <a:t>تتطاير حبيبات الرمل</a:t>
            </a:r>
            <a:endParaRPr lang="en-US" dirty="0"/>
          </a:p>
        </p:txBody>
      </p:sp>
      <p:sp>
        <p:nvSpPr>
          <p:cNvPr id="6" name="مربع نص 233"/>
          <p:cNvSpPr txBox="1"/>
          <p:nvPr/>
        </p:nvSpPr>
        <p:spPr>
          <a:xfrm>
            <a:off x="1" y="4514078"/>
            <a:ext cx="3070410" cy="931146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00000"/>
              </a:lnSpc>
              <a:spcAft>
                <a:spcPts val="1000"/>
              </a:spcAft>
              <a:defRPr sz="2800" b="1">
                <a:latin typeface="Times New Roman"/>
                <a:ea typeface="Calibri"/>
                <a:cs typeface="PT Bold Heading"/>
              </a:defRPr>
            </a:lvl1pPr>
          </a:lstStyle>
          <a:p>
            <a:pPr algn="ctr"/>
            <a:r>
              <a:rPr lang="ar-KW" dirty="0"/>
              <a:t>تتطاير كمية قليلة جدا من الرمل</a:t>
            </a:r>
            <a:endParaRPr lang="en-US" dirty="0"/>
          </a:p>
        </p:txBody>
      </p:sp>
      <p:sp>
        <p:nvSpPr>
          <p:cNvPr id="7" name="مربع نص 234"/>
          <p:cNvSpPr txBox="1"/>
          <p:nvPr/>
        </p:nvSpPr>
        <p:spPr>
          <a:xfrm>
            <a:off x="2997466" y="5386042"/>
            <a:ext cx="3045408" cy="987235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00000"/>
              </a:lnSpc>
              <a:spcAft>
                <a:spcPts val="1000"/>
              </a:spcAft>
              <a:defRPr sz="2800" b="1"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dirty="0">
                <a:solidFill>
                  <a:srgbClr val="0070C0"/>
                </a:solidFill>
              </a:rPr>
              <a:t>تتطاير كميات أكبر من الرمل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مربع نص 235"/>
          <p:cNvSpPr txBox="1"/>
          <p:nvPr/>
        </p:nvSpPr>
        <p:spPr>
          <a:xfrm>
            <a:off x="1" y="5465445"/>
            <a:ext cx="3070411" cy="947420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00000"/>
              </a:lnSpc>
              <a:spcAft>
                <a:spcPts val="1000"/>
              </a:spcAft>
              <a:defRPr sz="2800" b="1">
                <a:solidFill>
                  <a:srgbClr val="0070C0"/>
                </a:solidFill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dirty="0"/>
              <a:t>تتطاير كمية قليلة من الرمل</a:t>
            </a:r>
            <a:endParaRPr lang="en-US" dirty="0"/>
          </a:p>
        </p:txBody>
      </p:sp>
      <p:sp>
        <p:nvSpPr>
          <p:cNvPr id="9" name="مربع نص 236"/>
          <p:cNvSpPr txBox="1"/>
          <p:nvPr/>
        </p:nvSpPr>
        <p:spPr>
          <a:xfrm>
            <a:off x="1" y="6344746"/>
            <a:ext cx="6029246" cy="468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 algn="ctr">
              <a:lnSpc>
                <a:spcPct val="100000"/>
              </a:lnSpc>
              <a:spcAft>
                <a:spcPts val="1000"/>
              </a:spcAft>
              <a:defRPr sz="2800" b="1">
                <a:solidFill>
                  <a:srgbClr val="0070C0"/>
                </a:solidFill>
                <a:latin typeface="Times New Roman"/>
                <a:ea typeface="Calibri"/>
                <a:cs typeface="PT Bold Heading"/>
              </a:defRPr>
            </a:lvl1pPr>
          </a:lstStyle>
          <a:p>
            <a:r>
              <a:rPr lang="ar-KW" sz="2400" dirty="0">
                <a:solidFill>
                  <a:schemeClr val="accent6">
                    <a:lumMod val="50000"/>
                  </a:schemeClr>
                </a:solidFill>
              </a:rPr>
              <a:t>يؤثر الهواء المتحرك في الرمال الجافة أكثر من المزروعة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Smoke gif png, Smoke gif png Transparent FREE for download on  WebStockReview 2021">
            <a:extLst>
              <a:ext uri="{FF2B5EF4-FFF2-40B4-BE49-F238E27FC236}">
                <a16:creationId xmlns:a16="http://schemas.microsoft.com/office/drawing/2014/main" id="{63894F15-5AAF-4826-8ED5-D85E28E84C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3722">
            <a:off x="-710264" y="3086563"/>
            <a:ext cx="1934688" cy="145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oke gif png, Smoke gif png Transparent FREE for download on  WebStockReview 2021">
            <a:extLst>
              <a:ext uri="{FF2B5EF4-FFF2-40B4-BE49-F238E27FC236}">
                <a16:creationId xmlns:a16="http://schemas.microsoft.com/office/drawing/2014/main" id="{FF55B49A-F0FD-4161-AC2A-40A12C581F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3104" y="4102027"/>
            <a:ext cx="1864261" cy="13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moke gif png, Smoke gif png Transparent FREE for download on  WebStockReview 2021">
            <a:extLst>
              <a:ext uri="{FF2B5EF4-FFF2-40B4-BE49-F238E27FC236}">
                <a16:creationId xmlns:a16="http://schemas.microsoft.com/office/drawing/2014/main" id="{BF278158-E323-424A-99B7-638B07297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3504">
            <a:off x="4661113" y="4476208"/>
            <a:ext cx="3278088" cy="24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9 ملايين دونم أرض صالحة للزِّراعة في الأردن - Alghad">
            <a:extLst>
              <a:ext uri="{FF2B5EF4-FFF2-40B4-BE49-F238E27FC236}">
                <a16:creationId xmlns:a16="http://schemas.microsoft.com/office/drawing/2014/main" id="{E5AA9B4B-A03F-4D96-B09E-4A8D9F7A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24" y="3371621"/>
            <a:ext cx="111561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الأرشيف: آمان بسيوة تقسيط وخصم 100 فدان تصلح قرية سياحية و أرض القطعة 5  فدان سيوة - OLX Egypt">
            <a:extLst>
              <a:ext uri="{FF2B5EF4-FFF2-40B4-BE49-F238E27FC236}">
                <a16:creationId xmlns:a16="http://schemas.microsoft.com/office/drawing/2014/main" id="{6E42037B-8531-478B-84D4-4D50CCE8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25" y="3429000"/>
            <a:ext cx="1065514" cy="79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وسائط عبر الإنترنت 9" title="2 Minute Timer with Music [ELECTRIC] ⚡">
            <a:hlinkClick r:id="" action="ppaction://media"/>
            <a:extLst>
              <a:ext uri="{FF2B5EF4-FFF2-40B4-BE49-F238E27FC236}">
                <a16:creationId xmlns:a16="http://schemas.microsoft.com/office/drawing/2014/main" id="{10B4C60D-5C8A-ECF3-057F-3006A471E08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395536" y="157342"/>
            <a:ext cx="1418444" cy="801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25"/>
    </mc:Choice>
    <mc:Fallback xmlns="">
      <p:transition spd="slow" advTm="117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08519" y="3537999"/>
            <a:ext cx="9256757" cy="3707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ar-KW" sz="4000" b="1" dirty="0">
                <a:solidFill>
                  <a:srgbClr val="0070C0"/>
                </a:solidFill>
                <a:latin typeface="Times New Roman"/>
                <a:ea typeface="Calibri"/>
                <a:cs typeface="PT Bold Heading"/>
              </a:rPr>
              <a:t>- </a:t>
            </a:r>
            <a:r>
              <a:rPr lang="ar-KW" sz="3200" b="1" u="sng" dirty="0">
                <a:solidFill>
                  <a:srgbClr val="0070C0"/>
                </a:solidFill>
                <a:latin typeface="Times New Roman"/>
                <a:ea typeface="Calibri"/>
                <a:cs typeface="PT Bold Heading"/>
              </a:rPr>
              <a:t>الرياح القوية </a:t>
            </a:r>
            <a:r>
              <a:rPr lang="ar-KW" sz="3200" b="1" dirty="0">
                <a:solidFill>
                  <a:srgbClr val="0070C0"/>
                </a:solidFill>
                <a:latin typeface="Times New Roman"/>
                <a:ea typeface="Calibri"/>
                <a:cs typeface="PT Bold Heading"/>
              </a:rPr>
              <a:t>لها طاقة كبيرة تســــــــتطيع نقل </a:t>
            </a:r>
          </a:p>
          <a:p>
            <a:pPr>
              <a:spcAft>
                <a:spcPts val="1000"/>
              </a:spcAft>
            </a:pPr>
            <a:r>
              <a:rPr lang="ar-KW" sz="3200" b="1" dirty="0">
                <a:solidFill>
                  <a:srgbClr val="0070C0"/>
                </a:solidFill>
                <a:latin typeface="Times New Roman"/>
                <a:ea typeface="Calibri"/>
                <a:cs typeface="PT Bold Heading"/>
              </a:rPr>
              <a:t>  الحبيبات الثقيلة و الحصى الصغير لمســافات إلى </a:t>
            </a:r>
          </a:p>
          <a:p>
            <a:pPr>
              <a:spcAft>
                <a:spcPts val="1000"/>
              </a:spcAft>
            </a:pPr>
            <a:r>
              <a:rPr lang="ar-KW" sz="3200" b="1" dirty="0">
                <a:solidFill>
                  <a:srgbClr val="0070C0"/>
                </a:solidFill>
                <a:latin typeface="Times New Roman"/>
                <a:ea typeface="Calibri"/>
                <a:cs typeface="PT Bold Heading"/>
              </a:rPr>
              <a:t>  أن تقل ســرعتها و تقل طاقتها فتلقي حمولتها </a:t>
            </a:r>
          </a:p>
          <a:p>
            <a:pPr>
              <a:spcAft>
                <a:spcPts val="1000"/>
              </a:spcAft>
            </a:pPr>
            <a:r>
              <a:rPr lang="ar-KW" sz="3200" b="1" dirty="0">
                <a:solidFill>
                  <a:srgbClr val="0070C0"/>
                </a:solidFill>
                <a:latin typeface="Times New Roman"/>
                <a:ea typeface="Calibri"/>
                <a:cs typeface="PT Bold Heading"/>
              </a:rPr>
              <a:t>  من حصى و رمال ( ترسيب )</a:t>
            </a:r>
            <a:endParaRPr lang="en-US" sz="4000" b="1" dirty="0">
              <a:solidFill>
                <a:srgbClr val="0070C0"/>
              </a:solidFill>
              <a:latin typeface="Times New Roman"/>
              <a:ea typeface="Calibri"/>
              <a:cs typeface="PT Bold Heading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08519" y="0"/>
            <a:ext cx="9246886" cy="18607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ar-KW" sz="4000" b="1" dirty="0">
                <a:solidFill>
                  <a:schemeClr val="dk1"/>
                </a:solidFill>
                <a:latin typeface="Times New Roman"/>
                <a:ea typeface="Calibri"/>
                <a:cs typeface="PT Bold Heading"/>
              </a:rPr>
              <a:t>- تتســـــبب الرياح بنقل المواد السطحية الجافة و </a:t>
            </a:r>
          </a:p>
          <a:p>
            <a:pPr>
              <a:spcAft>
                <a:spcPts val="1000"/>
              </a:spcAft>
            </a:pPr>
            <a:r>
              <a:rPr lang="ar-KW" sz="4000" b="1" dirty="0">
                <a:solidFill>
                  <a:schemeClr val="dk1"/>
                </a:solidFill>
                <a:latin typeface="Times New Roman"/>
                <a:ea typeface="Calibri"/>
                <a:cs typeface="PT Bold Heading"/>
              </a:rPr>
              <a:t>   المفككة التي نتجت عن التجوية .</a:t>
            </a:r>
            <a:endParaRPr lang="en-US" sz="4000" b="1" dirty="0">
              <a:solidFill>
                <a:schemeClr val="dk1"/>
              </a:solidFill>
              <a:latin typeface="Times New Roman"/>
              <a:ea typeface="Calibri"/>
              <a:cs typeface="PT Bold Heading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08519" y="1700808"/>
            <a:ext cx="9195443" cy="1860766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ar-KW" sz="40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PT Bold Heading"/>
              </a:rPr>
              <a:t>- </a:t>
            </a:r>
            <a:r>
              <a:rPr lang="ar-KW" sz="3600" b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PT Bold Heading"/>
              </a:rPr>
              <a:t>الرياح الضــعيفة </a:t>
            </a:r>
            <a:r>
              <a:rPr lang="ar-KW" sz="3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PT Bold Heading"/>
              </a:rPr>
              <a:t>لها طاقة صغيرة تستطيع نقل </a:t>
            </a:r>
          </a:p>
          <a:p>
            <a:pPr>
              <a:spcAft>
                <a:spcPts val="1000"/>
              </a:spcAft>
            </a:pPr>
            <a:r>
              <a:rPr lang="ar-KW" sz="36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PT Bold Heading"/>
              </a:rPr>
              <a:t>   الحبيبات الصغيرة فقط 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PT Bold Heading"/>
            </a:endParaRPr>
          </a:p>
        </p:txBody>
      </p:sp>
      <p:pic>
        <p:nvPicPr>
          <p:cNvPr id="3074" name="Picture 2" descr="Smoke gif png, Smoke gif png Transparent FREE for download on  WebStockReview 2021">
            <a:extLst>
              <a:ext uri="{FF2B5EF4-FFF2-40B4-BE49-F238E27FC236}">
                <a16:creationId xmlns:a16="http://schemas.microsoft.com/office/drawing/2014/main" id="{9453013E-8571-4703-BC63-D6AB9FD19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0810" y="3599038"/>
            <a:ext cx="7278555" cy="54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oke gif png, Smoke gif png Transparent FREE for download on  WebStockReview 2021">
            <a:extLst>
              <a:ext uri="{FF2B5EF4-FFF2-40B4-BE49-F238E27FC236}">
                <a16:creationId xmlns:a16="http://schemas.microsoft.com/office/drawing/2014/main" id="{DC66945F-6A9D-41F6-BE8B-3A9D8D2A2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9119">
            <a:off x="1751334" y="1464568"/>
            <a:ext cx="3486247" cy="26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كيف يمكنك الاستفادة من الرمل في عدة مصنوعات يدوية؟ • تسعة">
            <a:extLst>
              <a:ext uri="{FF2B5EF4-FFF2-40B4-BE49-F238E27FC236}">
                <a16:creationId xmlns:a16="http://schemas.microsoft.com/office/drawing/2014/main" id="{730A2579-4D41-4870-9A48-4AF34B4D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348880"/>
            <a:ext cx="2539686" cy="12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حبيبات رمل خشنة GHIAIA - mm 4÷6 By VAGA">
            <a:extLst>
              <a:ext uri="{FF2B5EF4-FFF2-40B4-BE49-F238E27FC236}">
                <a16:creationId xmlns:a16="http://schemas.microsoft.com/office/drawing/2014/main" id="{F3FF90D5-14AA-4DFC-BA6A-279B7055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2333"/>
            <a:ext cx="1660991" cy="15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13"/>
    </mc:Choice>
    <mc:Fallback xmlns="">
      <p:transition spd="slow" advTm="38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6|41.4|4|16.4|8.4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3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5|20.7|10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8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7|10.6|10.6|13.4|10.5"/>
</p:tagLst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6386</TotalTime>
  <Words>513</Words>
  <Application>Microsoft Office PowerPoint</Application>
  <PresentationFormat>عرض على الشاشة (4:3)</PresentationFormat>
  <Paragraphs>73</Paragraphs>
  <Slides>24</Slides>
  <Notes>1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24</vt:i4>
      </vt:variant>
    </vt:vector>
  </HeadingPairs>
  <TitlesOfParts>
    <vt:vector size="34" baseType="lpstr">
      <vt:lpstr>Arial</vt:lpstr>
      <vt:lpstr>Calibri</vt:lpstr>
      <vt:lpstr>Georgia</vt:lpstr>
      <vt:lpstr>Simplified Arabic</vt:lpstr>
      <vt:lpstr>Times New Roman</vt:lpstr>
      <vt:lpstr>Trebuchet MS</vt:lpstr>
      <vt:lpstr>Wingdings 3</vt:lpstr>
      <vt:lpstr>دفق الهواء</vt:lpstr>
      <vt:lpstr>1_نسق Office</vt:lpstr>
      <vt:lpstr>Facet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 تشكلت الشواطئ ؟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زهراء محمد امان على</cp:lastModifiedBy>
  <cp:revision>84</cp:revision>
  <cp:lastPrinted>2022-11-24T06:13:29Z</cp:lastPrinted>
  <dcterms:created xsi:type="dcterms:W3CDTF">2019-06-28T13:51:20Z</dcterms:created>
  <dcterms:modified xsi:type="dcterms:W3CDTF">2022-11-27T09:28:04Z</dcterms:modified>
</cp:coreProperties>
</file>