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53" r:id="rId2"/>
    <p:sldId id="365" r:id="rId3"/>
    <p:sldId id="366" r:id="rId4"/>
    <p:sldId id="367" r:id="rId5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B9D2BF-A1A0-46E0-1CDE-A22944096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A39C28A-1EA3-FA41-7085-08931E7C7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FA6287-E7E4-076A-A20D-CDC7B9A40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97056D-1FEA-3F52-B96E-A77FF3BE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4F49A6-CB21-4959-706F-0E09F384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088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034C0D-F920-E5FC-61DD-883D942A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95C3004-27E4-2167-2C58-69581C3F9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4A4580-4017-601F-32E5-17F6BC9F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9B2DB16-7C59-6BD7-1DDD-47D07A38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A7DC98-2FEF-11C2-94FF-13913946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359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6B80436-040E-00ED-F708-8EB728CB3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24DCFC6-899D-2FF2-F9DE-B4E8F950E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57CD2D-9A05-5C0E-12B0-6C129148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455B71-64FF-D183-E459-C3E58B1F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84FFA2-C971-533D-BA36-5EBBE3CFF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9019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EB185B-7684-B7C7-8AD9-CFA9766F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9FBD6E4-A504-6F7A-9404-8B1C8E06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ABFD95-185E-A4DE-3E84-BCABFAB4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7D0223C-3329-7E97-0730-88E454E9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12C6C6-3494-F84E-006F-908697B5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3579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C3A0EB-72E1-F28B-0409-A555F184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B2736C8-BA66-D49D-9F6F-4A9859A5E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B7D9062-1FA3-92AD-F5F5-50F9F6F2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F18AE8-2919-8BDD-1CEF-EA8BDB01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583680-0220-0D81-C841-4745A1AB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9372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0BDBAB-F7EF-2086-9649-7E981910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F9B002-9646-F575-DCD5-274EB1E72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FBBBBB7-1258-4917-1863-0B813D07E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E6D2EE0-F4E7-41C6-466C-62492F0AB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A725179-FAFF-5061-D9C8-5506A79A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4D4E40A-2512-E1B5-800F-DD796A45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4862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0665A8-024D-1853-EE81-72314FF5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F432D2-A993-3F0A-2A11-57B7611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077D5D3-1583-58B2-0D69-3282787FB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52EB08D-C00D-B1BA-140A-07972F2CA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7120A9F-837E-A9C6-739B-78CC3AC77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D9EE5A4-FE4D-CF31-8CF6-FDC05317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54E52B3-3717-A45E-FDC7-04009356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680CB20-1052-1DA1-B526-143E48ED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7269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F979C0-6E40-5EE7-973F-C1535374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F4BB73F-E596-C5EA-E83F-BFF480AD4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C4B98D1-5881-61B9-F7D9-F566BDFB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F67C797-54C4-3D14-606E-B03E8D21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1612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4A2AF0F-9BF1-616B-AD76-E872E2B2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9FCF48B-3FE1-2C36-B646-2297DA32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06BA08B-B2CE-B0B5-113B-F5AAEA30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63645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59B4C9-437B-C1E5-1833-DE2BFF393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1F64266-3AA2-C649-92BE-CA6C4FD0F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077A081-0638-AE7F-9886-026045995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8D83068-04FA-B7D4-1238-191E0C60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D4F499E-E47C-39E6-2FD7-C983C83D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99A949B-79B8-D9F0-1881-498D62FD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7581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6F5726-C599-5677-451F-30555AC36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F6D5305-53F7-64E6-D525-29F9F7AEA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223D355-400E-AB1D-DE93-D197CA546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F405FAA-E2ED-EC45-F872-62C5015B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64909FE-2BF8-8092-2F00-7CD88337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A813F9D-E77F-5E55-B885-1E1D0FFD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12864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FF53DF0-59F6-1287-F51E-6E0DA42B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EC746E-D5E6-5115-BD94-BC689DFAC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8F9285-4832-F4C2-6214-5002E0F47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AB5E-5D8A-B142-8EF9-B8F977A32690}" type="datetimeFigureOut">
              <a:rPr lang="ar-KW" smtClean="0"/>
              <a:t>18‏/3‏/1445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5C6D80-D0D8-811D-288A-60E43A4C4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622E30-73DC-909D-4798-A9E9F3034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7848-08E0-9446-80F9-86DBC9088B3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4798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1607ED-11D2-480C-A3DF-C156842FB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519" y="3036236"/>
            <a:ext cx="10267674" cy="1026353"/>
          </a:xfrm>
          <a:solidFill>
            <a:schemeClr val="bg1">
              <a:lumMod val="95000"/>
            </a:schemeClr>
          </a:solidFill>
          <a:effectLst>
            <a:softEdge rad="317500"/>
          </a:effectLst>
        </p:spPr>
        <p:txBody>
          <a:bodyPr>
            <a:normAutofit fontScale="90000"/>
          </a:bodyPr>
          <a:lstStyle/>
          <a:p>
            <a:pPr algn="ctr"/>
            <a:r>
              <a:rPr lang="ar-KW" sz="6600" dirty="0">
                <a:cs typeface="PT Bold Heading" panose="02010400000000000000" pitchFamily="2" charset="-78"/>
              </a:rPr>
              <a:t>كيف تتكون الصورة في عين الانسان؟</a:t>
            </a:r>
          </a:p>
        </p:txBody>
      </p:sp>
    </p:spTree>
    <p:extLst>
      <p:ext uri="{BB962C8B-B14F-4D97-AF65-F5344CB8AC3E}">
        <p14:creationId xmlns:p14="http://schemas.microsoft.com/office/powerpoint/2010/main" val="324327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مستطيل 28">
            <a:extLst>
              <a:ext uri="{FF2B5EF4-FFF2-40B4-BE49-F238E27FC236}">
                <a16:creationId xmlns:a16="http://schemas.microsoft.com/office/drawing/2014/main" id="{00636067-EFB4-4823-84CF-20FED120512C}"/>
              </a:ext>
            </a:extLst>
          </p:cNvPr>
          <p:cNvSpPr/>
          <p:nvPr/>
        </p:nvSpPr>
        <p:spPr>
          <a:xfrm>
            <a:off x="357565" y="893377"/>
            <a:ext cx="5540991" cy="587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8" name="مستطيل 27">
            <a:extLst>
              <a:ext uri="{FF2B5EF4-FFF2-40B4-BE49-F238E27FC236}">
                <a16:creationId xmlns:a16="http://schemas.microsoft.com/office/drawing/2014/main" id="{068C7324-6758-4F32-9A67-86331701E21C}"/>
              </a:ext>
            </a:extLst>
          </p:cNvPr>
          <p:cNvSpPr/>
          <p:nvPr/>
        </p:nvSpPr>
        <p:spPr>
          <a:xfrm>
            <a:off x="6291945" y="980365"/>
            <a:ext cx="5597602" cy="578487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id="{612BE496-8FFA-4FA0-AD15-11F388E03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700" y="1241975"/>
            <a:ext cx="4104083" cy="17880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>
            <a:extLst>
              <a:ext uri="{FF2B5EF4-FFF2-40B4-BE49-F238E27FC236}">
                <a16:creationId xmlns:a16="http://schemas.microsoft.com/office/drawing/2014/main" id="{A80CD760-3312-4F76-AD47-1E7FCF4A9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17" y="1054002"/>
            <a:ext cx="4224295" cy="188284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ستطيل: زوايا علوية مستديرة 2">
            <a:extLst>
              <a:ext uri="{FF2B5EF4-FFF2-40B4-BE49-F238E27FC236}">
                <a16:creationId xmlns:a16="http://schemas.microsoft.com/office/drawing/2014/main" id="{2D724EFB-7974-46A1-A50B-94BFDD6D5621}"/>
              </a:ext>
            </a:extLst>
          </p:cNvPr>
          <p:cNvSpPr/>
          <p:nvPr/>
        </p:nvSpPr>
        <p:spPr>
          <a:xfrm>
            <a:off x="3239166" y="92765"/>
            <a:ext cx="6143374" cy="781967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ما هو علاج هذه العيوب؟</a:t>
            </a:r>
            <a:endParaRPr kumimoji="0" lang="ar-KW" sz="4800" i="0" u="none" strike="noStrike" kern="120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/>
              <a:ea typeface="+mn-ea"/>
              <a:cs typeface="PT Bold Heading" panose="02010400000000000000" pitchFamily="2" charset="-78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4574A4E2-5A14-4B72-85D2-72E50C014640}"/>
              </a:ext>
            </a:extLst>
          </p:cNvPr>
          <p:cNvSpPr/>
          <p:nvPr/>
        </p:nvSpPr>
        <p:spPr>
          <a:xfrm>
            <a:off x="7809505" y="2945288"/>
            <a:ext cx="28616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علاج 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AB5CBDDD-CB14-4CC6-AE70-8F8FB18B0241}"/>
              </a:ext>
            </a:extLst>
          </p:cNvPr>
          <p:cNvSpPr/>
          <p:nvPr/>
        </p:nvSpPr>
        <p:spPr>
          <a:xfrm>
            <a:off x="1697218" y="2862528"/>
            <a:ext cx="28616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علاج 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D74D9C13-FAB9-4FEA-9C4A-B0850F7E0D97}"/>
              </a:ext>
            </a:extLst>
          </p:cNvPr>
          <p:cNvSpPr/>
          <p:nvPr/>
        </p:nvSpPr>
        <p:spPr>
          <a:xfrm>
            <a:off x="8046068" y="3414946"/>
            <a:ext cx="2257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قصر النظر </a:t>
            </a:r>
            <a:endParaRPr kumimoji="0" lang="ar-KW" sz="40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effectLst/>
              <a:uLnTx/>
              <a:uFillTx/>
              <a:latin typeface="Simplified Arabic" pitchFamily="18" charset="-78"/>
              <a:ea typeface="Calibri" pitchFamily="34" charset="0"/>
              <a:cs typeface="PT Bold Heading" pitchFamily="2" charset="-78"/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6A5E5669-E718-4768-A770-B65E07BA4DE9}"/>
              </a:ext>
            </a:extLst>
          </p:cNvPr>
          <p:cNvSpPr/>
          <p:nvPr/>
        </p:nvSpPr>
        <p:spPr>
          <a:xfrm>
            <a:off x="1898938" y="3320984"/>
            <a:ext cx="2226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طول النظر</a:t>
            </a:r>
            <a:endParaRPr kumimoji="0" lang="en-US" sz="40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effectLst/>
              <a:uLnTx/>
              <a:uFillTx/>
              <a:latin typeface="Simplified Arabic" pitchFamily="18" charset="-78"/>
              <a:ea typeface="Calibri" pitchFamily="34" charset="0"/>
              <a:cs typeface="PT Bold Heading" pitchFamily="2" charset="-78"/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0A44021C-639A-4740-B8C3-432A83A4D968}"/>
              </a:ext>
            </a:extLst>
          </p:cNvPr>
          <p:cNvSpPr/>
          <p:nvPr/>
        </p:nvSpPr>
        <p:spPr>
          <a:xfrm>
            <a:off x="8837286" y="4040352"/>
            <a:ext cx="30522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يعالج باستخدام 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9292ACCF-D1F9-4A1A-AB1C-8EEBD2618AF0}"/>
              </a:ext>
            </a:extLst>
          </p:cNvPr>
          <p:cNvSpPr/>
          <p:nvPr/>
        </p:nvSpPr>
        <p:spPr>
          <a:xfrm>
            <a:off x="6620752" y="3978796"/>
            <a:ext cx="2619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6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عدسة مقعرة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1D5DC884-4705-4B21-A18A-5498DBE79433}"/>
              </a:ext>
            </a:extLst>
          </p:cNvPr>
          <p:cNvSpPr/>
          <p:nvPr/>
        </p:nvSpPr>
        <p:spPr>
          <a:xfrm>
            <a:off x="613714" y="3897122"/>
            <a:ext cx="2619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6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عدسة محدبة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A035A60F-A2E8-48F0-9591-2B2679C2F7C2}"/>
              </a:ext>
            </a:extLst>
          </p:cNvPr>
          <p:cNvSpPr/>
          <p:nvPr/>
        </p:nvSpPr>
        <p:spPr>
          <a:xfrm>
            <a:off x="2575919" y="3887590"/>
            <a:ext cx="30522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يعالج باستخدام </a:t>
            </a:r>
          </a:p>
        </p:txBody>
      </p:sp>
      <p:pic>
        <p:nvPicPr>
          <p:cNvPr id="22" name="Picture 2" descr="Image result for â«Ø¹Ø¯Ø³Ø© ÙÙØ¹Ø±Ø©â¬â">
            <a:extLst>
              <a:ext uri="{FF2B5EF4-FFF2-40B4-BE49-F238E27FC236}">
                <a16:creationId xmlns:a16="http://schemas.microsoft.com/office/drawing/2014/main" id="{9A69180C-B271-4923-90CF-9BF7B55946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9356"/>
          <a:stretch/>
        </p:blipFill>
        <p:spPr bwMode="auto">
          <a:xfrm>
            <a:off x="7677099" y="4700602"/>
            <a:ext cx="3809388" cy="1918184"/>
          </a:xfrm>
          <a:prstGeom prst="roundRect">
            <a:avLst>
              <a:gd name="adj" fmla="val 16667"/>
            </a:avLst>
          </a:prstGeom>
          <a:ln w="5715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â«Ø¹Ø¯Ø³Ø© ÙÙØ¹Ø±Ø©â¬â">
            <a:extLst>
              <a:ext uri="{FF2B5EF4-FFF2-40B4-BE49-F238E27FC236}">
                <a16:creationId xmlns:a16="http://schemas.microsoft.com/office/drawing/2014/main" id="{B96523F5-0CD5-4366-9DB0-4EB884EABE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t="7153" r="55199" b="15781"/>
          <a:stretch/>
        </p:blipFill>
        <p:spPr bwMode="auto">
          <a:xfrm rot="10800000">
            <a:off x="705514" y="4685028"/>
            <a:ext cx="3935822" cy="1933758"/>
          </a:xfrm>
          <a:prstGeom prst="roundRect">
            <a:avLst>
              <a:gd name="adj" fmla="val 16667"/>
            </a:avLst>
          </a:prstGeom>
          <a:ln w="5715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رابط مستقيم 23">
            <a:extLst>
              <a:ext uri="{FF2B5EF4-FFF2-40B4-BE49-F238E27FC236}">
                <a16:creationId xmlns:a16="http://schemas.microsoft.com/office/drawing/2014/main" id="{62D513E6-339F-4A03-A4DA-7287CFA61407}"/>
              </a:ext>
            </a:extLst>
          </p:cNvPr>
          <p:cNvCxnSpPr>
            <a:cxnSpLocks/>
          </p:cNvCxnSpPr>
          <p:nvPr/>
        </p:nvCxnSpPr>
        <p:spPr>
          <a:xfrm>
            <a:off x="7629565" y="1503585"/>
            <a:ext cx="0" cy="123245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>
            <a:extLst>
              <a:ext uri="{FF2B5EF4-FFF2-40B4-BE49-F238E27FC236}">
                <a16:creationId xmlns:a16="http://schemas.microsoft.com/office/drawing/2014/main" id="{FF63B572-47A0-44F9-B6C2-3B41DAAD149C}"/>
              </a:ext>
            </a:extLst>
          </p:cNvPr>
          <p:cNvCxnSpPr>
            <a:cxnSpLocks/>
          </p:cNvCxnSpPr>
          <p:nvPr/>
        </p:nvCxnSpPr>
        <p:spPr>
          <a:xfrm>
            <a:off x="1701013" y="1408490"/>
            <a:ext cx="0" cy="123245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4725925F-F071-4064-9E02-FF5F43A57BFD}"/>
              </a:ext>
            </a:extLst>
          </p:cNvPr>
          <p:cNvSpPr txBox="1"/>
          <p:nvPr/>
        </p:nvSpPr>
        <p:spPr>
          <a:xfrm>
            <a:off x="1037761" y="980365"/>
            <a:ext cx="115293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الشبكية</a:t>
            </a: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A268DC58-4094-4045-8DA2-CE8E4856A344}"/>
              </a:ext>
            </a:extLst>
          </p:cNvPr>
          <p:cNvSpPr txBox="1"/>
          <p:nvPr/>
        </p:nvSpPr>
        <p:spPr>
          <a:xfrm>
            <a:off x="6935238" y="1146880"/>
            <a:ext cx="115293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الشبكية</a:t>
            </a:r>
          </a:p>
        </p:txBody>
      </p:sp>
    </p:spTree>
    <p:extLst>
      <p:ext uri="{BB962C8B-B14F-4D97-AF65-F5344CB8AC3E}">
        <p14:creationId xmlns:p14="http://schemas.microsoft.com/office/powerpoint/2010/main" val="2874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55EACCC5-FC28-4D0A-9B06-BCCDBD5F1F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1" t="45217" r="11443" b="8406"/>
          <a:stretch/>
        </p:blipFill>
        <p:spPr>
          <a:xfrm>
            <a:off x="437444" y="176890"/>
            <a:ext cx="11569027" cy="6504219"/>
          </a:xfrm>
          <a:prstGeom prst="roundRect">
            <a:avLst>
              <a:gd name="adj" fmla="val 16667"/>
            </a:avLst>
          </a:prstGeom>
          <a:ln w="5715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" name="مربع نص 248">
            <a:extLst>
              <a:ext uri="{FF2B5EF4-FFF2-40B4-BE49-F238E27FC236}">
                <a16:creationId xmlns:a16="http://schemas.microsoft.com/office/drawing/2014/main" id="{0F87D867-6D67-4FC9-9392-7B40E935F953}"/>
              </a:ext>
            </a:extLst>
          </p:cNvPr>
          <p:cNvSpPr txBox="1"/>
          <p:nvPr/>
        </p:nvSpPr>
        <p:spPr>
          <a:xfrm>
            <a:off x="5150864" y="804960"/>
            <a:ext cx="3313797" cy="15144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أمام الشبكية</a:t>
            </a:r>
            <a:endParaRPr kumimoji="0" lang="en-US" sz="3200" b="1" i="1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/>
              <a:ea typeface="Calibri"/>
              <a:cs typeface="Simplified Arabic"/>
            </a:endParaRPr>
          </a:p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قبل الشبكية</a:t>
            </a:r>
            <a:endParaRPr kumimoji="0" lang="en-US" sz="3200" b="1" i="1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20" name="مربع نص 249">
            <a:extLst>
              <a:ext uri="{FF2B5EF4-FFF2-40B4-BE49-F238E27FC236}">
                <a16:creationId xmlns:a16="http://schemas.microsoft.com/office/drawing/2014/main" id="{44B2A5F1-8085-4A15-97BA-6233AAD47A4D}"/>
              </a:ext>
            </a:extLst>
          </p:cNvPr>
          <p:cNvSpPr txBox="1"/>
          <p:nvPr/>
        </p:nvSpPr>
        <p:spPr>
          <a:xfrm>
            <a:off x="1314749" y="796653"/>
            <a:ext cx="3312368" cy="1009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lnSpc>
                <a:spcPct val="115000"/>
              </a:lnSpc>
              <a:spcAft>
                <a:spcPts val="0"/>
              </a:spcAft>
              <a:defRPr sz="4000" b="1" i="0">
                <a:effectLst/>
                <a:latin typeface="Times New Roman"/>
                <a:ea typeface="Calibri"/>
                <a:cs typeface="PT Bold Heading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6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cs typeface="PT Bold Heading"/>
              </a:rPr>
              <a:t>خلف الشبكية</a:t>
            </a:r>
            <a:endParaRPr kumimoji="0" lang="en-US" sz="36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/>
              <a:uLnTx/>
              <a:uFillTx/>
              <a:latin typeface="Times New Roman"/>
              <a:cs typeface="PT Bold Heading"/>
            </a:endParaRPr>
          </a:p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6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cs typeface="PT Bold Heading"/>
              </a:rPr>
              <a:t>بعد الشبكية</a:t>
            </a:r>
            <a:endParaRPr kumimoji="0" lang="en-US" sz="36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/>
              <a:uLnTx/>
              <a:uFillTx/>
              <a:latin typeface="Times New Roman"/>
              <a:cs typeface="PT Bold Heading"/>
            </a:endParaRPr>
          </a:p>
        </p:txBody>
      </p:sp>
      <p:sp>
        <p:nvSpPr>
          <p:cNvPr id="21" name="مربع نص 252">
            <a:extLst>
              <a:ext uri="{FF2B5EF4-FFF2-40B4-BE49-F238E27FC236}">
                <a16:creationId xmlns:a16="http://schemas.microsoft.com/office/drawing/2014/main" id="{B46CF25B-C1E4-4A04-BDB8-A03B914C4C34}"/>
              </a:ext>
            </a:extLst>
          </p:cNvPr>
          <p:cNvSpPr txBox="1"/>
          <p:nvPr/>
        </p:nvSpPr>
        <p:spPr>
          <a:xfrm>
            <a:off x="5364202" y="2477375"/>
            <a:ext cx="2846308" cy="5880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lnSpc>
                <a:spcPct val="115000"/>
              </a:lnSpc>
              <a:spcAft>
                <a:spcPts val="0"/>
              </a:spcAft>
              <a:defRPr sz="4000" b="1" i="0">
                <a:effectLst/>
                <a:latin typeface="Times New Roman"/>
                <a:ea typeface="Calibri"/>
                <a:cs typeface="PT Bold Heading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cs typeface="PT Bold Heading"/>
              </a:rPr>
              <a:t>قصر النظر</a:t>
            </a:r>
            <a:endParaRPr kumimoji="0" lang="en-US" sz="40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effectLst/>
              <a:uLnTx/>
              <a:uFillTx/>
              <a:latin typeface="Times New Roman"/>
              <a:cs typeface="PT Bold Heading"/>
            </a:endParaRPr>
          </a:p>
        </p:txBody>
      </p:sp>
      <p:sp>
        <p:nvSpPr>
          <p:cNvPr id="22" name="مربع نص 253">
            <a:extLst>
              <a:ext uri="{FF2B5EF4-FFF2-40B4-BE49-F238E27FC236}">
                <a16:creationId xmlns:a16="http://schemas.microsoft.com/office/drawing/2014/main" id="{C0111225-D504-4286-AB0D-D7198FA1D9B1}"/>
              </a:ext>
            </a:extLst>
          </p:cNvPr>
          <p:cNvSpPr txBox="1"/>
          <p:nvPr/>
        </p:nvSpPr>
        <p:spPr>
          <a:xfrm>
            <a:off x="1715654" y="2477375"/>
            <a:ext cx="2510557" cy="5880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lnSpc>
                <a:spcPct val="115000"/>
              </a:lnSpc>
              <a:spcAft>
                <a:spcPts val="0"/>
              </a:spcAft>
              <a:defRPr sz="4000" b="1" i="0">
                <a:solidFill>
                  <a:srgbClr val="C00000"/>
                </a:solidFill>
                <a:effectLst/>
                <a:latin typeface="Times New Roman"/>
                <a:ea typeface="Calibri"/>
                <a:cs typeface="PT Bold Heading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cs typeface="PT Bold Heading"/>
              </a:rPr>
              <a:t>طول النظر</a:t>
            </a:r>
            <a:endParaRPr kumimoji="0" lang="en-US" sz="40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effectLst/>
              <a:uLnTx/>
              <a:uFillTx/>
              <a:latin typeface="Times New Roman"/>
              <a:cs typeface="PT Bold Heading"/>
            </a:endParaRPr>
          </a:p>
        </p:txBody>
      </p:sp>
      <p:sp>
        <p:nvSpPr>
          <p:cNvPr id="23" name="مربع نص 254">
            <a:extLst>
              <a:ext uri="{FF2B5EF4-FFF2-40B4-BE49-F238E27FC236}">
                <a16:creationId xmlns:a16="http://schemas.microsoft.com/office/drawing/2014/main" id="{369771E9-58D5-49B3-B799-408A595D03D9}"/>
              </a:ext>
            </a:extLst>
          </p:cNvPr>
          <p:cNvSpPr txBox="1"/>
          <p:nvPr/>
        </p:nvSpPr>
        <p:spPr>
          <a:xfrm>
            <a:off x="5634514" y="3792618"/>
            <a:ext cx="2305685" cy="5880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lnSpc>
                <a:spcPct val="115000"/>
              </a:lnSpc>
              <a:spcAft>
                <a:spcPts val="0"/>
              </a:spcAft>
              <a:defRPr sz="4000" b="1" i="0">
                <a:solidFill>
                  <a:srgbClr val="C00000"/>
                </a:solidFill>
                <a:effectLst/>
                <a:latin typeface="Times New Roman"/>
                <a:ea typeface="Calibri"/>
                <a:cs typeface="PT Bold Heading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cs typeface="PT Bold Heading"/>
              </a:rPr>
              <a:t>مقعرة</a:t>
            </a:r>
            <a:endParaRPr kumimoji="0" lang="en-US" sz="40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uLnTx/>
              <a:uFillTx/>
              <a:latin typeface="Times New Roman"/>
              <a:cs typeface="PT Bold Heading"/>
            </a:endParaRPr>
          </a:p>
        </p:txBody>
      </p:sp>
      <p:sp>
        <p:nvSpPr>
          <p:cNvPr id="24" name="مربع نص 255">
            <a:extLst>
              <a:ext uri="{FF2B5EF4-FFF2-40B4-BE49-F238E27FC236}">
                <a16:creationId xmlns:a16="http://schemas.microsoft.com/office/drawing/2014/main" id="{7F09ECCA-7244-4A23-8097-F13672293900}"/>
              </a:ext>
            </a:extLst>
          </p:cNvPr>
          <p:cNvSpPr txBox="1"/>
          <p:nvPr/>
        </p:nvSpPr>
        <p:spPr>
          <a:xfrm>
            <a:off x="1818089" y="3733685"/>
            <a:ext cx="2305685" cy="7947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lnSpc>
                <a:spcPct val="115000"/>
              </a:lnSpc>
              <a:spcAft>
                <a:spcPts val="0"/>
              </a:spcAft>
              <a:defRPr sz="4000" b="1" i="0">
                <a:solidFill>
                  <a:srgbClr val="7030A0"/>
                </a:solidFill>
                <a:effectLst/>
                <a:latin typeface="Times New Roman"/>
                <a:ea typeface="Calibri"/>
                <a:cs typeface="PT Bold Heading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cs typeface="PT Bold Heading"/>
              </a:rPr>
              <a:t>محدبة</a:t>
            </a:r>
            <a:endParaRPr kumimoji="0" lang="en-US" sz="40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uLnTx/>
              <a:uFillTx/>
              <a:latin typeface="Times New Roman"/>
              <a:cs typeface="PT Bold Heading"/>
            </a:endParaRPr>
          </a:p>
        </p:txBody>
      </p:sp>
      <p:sp>
        <p:nvSpPr>
          <p:cNvPr id="25" name="مربع نص 256">
            <a:extLst>
              <a:ext uri="{FF2B5EF4-FFF2-40B4-BE49-F238E27FC236}">
                <a16:creationId xmlns:a16="http://schemas.microsoft.com/office/drawing/2014/main" id="{F8BAC20F-E03F-40A2-8320-D5C30EBD41B8}"/>
              </a:ext>
            </a:extLst>
          </p:cNvPr>
          <p:cNvSpPr txBox="1"/>
          <p:nvPr/>
        </p:nvSpPr>
        <p:spPr>
          <a:xfrm>
            <a:off x="5150864" y="5146366"/>
            <a:ext cx="3272984" cy="151216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lnSpc>
                <a:spcPct val="115000"/>
              </a:lnSpc>
              <a:spcAft>
                <a:spcPts val="0"/>
              </a:spcAft>
              <a:defRPr sz="4000" b="1" i="0">
                <a:effectLst/>
                <a:latin typeface="Times New Roman"/>
                <a:ea typeface="Calibri"/>
                <a:cs typeface="PT Bold Heading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28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Times New Roman"/>
                <a:cs typeface="PT Bold Heading"/>
              </a:rPr>
              <a:t>لتُفرق الأشعة الضوئية حتى تسقط على الشبكية</a:t>
            </a:r>
            <a:endParaRPr kumimoji="0" lang="en-US" sz="28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/>
              <a:cs typeface="PT Bold Heading"/>
            </a:endParaRPr>
          </a:p>
        </p:txBody>
      </p:sp>
      <p:sp>
        <p:nvSpPr>
          <p:cNvPr id="26" name="مربع نص 257">
            <a:extLst>
              <a:ext uri="{FF2B5EF4-FFF2-40B4-BE49-F238E27FC236}">
                <a16:creationId xmlns:a16="http://schemas.microsoft.com/office/drawing/2014/main" id="{2840DDBF-55FD-4FFB-9448-3CE7BA4E3F57}"/>
              </a:ext>
            </a:extLst>
          </p:cNvPr>
          <p:cNvSpPr txBox="1"/>
          <p:nvPr/>
        </p:nvSpPr>
        <p:spPr>
          <a:xfrm>
            <a:off x="1023599" y="5051698"/>
            <a:ext cx="3312368" cy="10172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lnSpc>
                <a:spcPct val="115000"/>
              </a:lnSpc>
              <a:spcAft>
                <a:spcPts val="0"/>
              </a:spcAft>
              <a:defRPr sz="3200" b="1" i="0">
                <a:effectLst/>
                <a:latin typeface="Times New Roman"/>
                <a:ea typeface="Calibri"/>
                <a:cs typeface="PT Bold Heading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28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Times New Roman"/>
                <a:cs typeface="PT Bold Heading"/>
              </a:rPr>
              <a:t>لتُجمع الأشعة الضوئية حتى تسقط على الشبكية</a:t>
            </a:r>
            <a:endParaRPr kumimoji="0" lang="en-US" sz="28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/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294964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43" y="24027"/>
            <a:ext cx="8666922" cy="5450946"/>
          </a:xfrm>
          <a:prstGeom prst="roundRect">
            <a:avLst>
              <a:gd name="adj" fmla="val 16667"/>
            </a:avLst>
          </a:prstGeom>
          <a:ln w="76200">
            <a:solidFill>
              <a:schemeClr val="accent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6A13EA9-3184-4E71-876A-BAA17166F7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" b="15111"/>
          <a:stretch/>
        </p:blipFill>
        <p:spPr bwMode="auto">
          <a:xfrm>
            <a:off x="308229" y="2597426"/>
            <a:ext cx="4863549" cy="42365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CE14DFD-45D3-4ED4-8757-6E42FFADB7C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" r="1392"/>
          <a:stretch/>
        </p:blipFill>
        <p:spPr bwMode="auto">
          <a:xfrm>
            <a:off x="864279" y="2971181"/>
            <a:ext cx="3694469" cy="2846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مربع نص 262">
            <a:extLst>
              <a:ext uri="{FF2B5EF4-FFF2-40B4-BE49-F238E27FC236}">
                <a16:creationId xmlns:a16="http://schemas.microsoft.com/office/drawing/2014/main" id="{C49E8D45-9959-4A52-8E87-9DB3D995BBF4}"/>
              </a:ext>
            </a:extLst>
          </p:cNvPr>
          <p:cNvSpPr txBox="1"/>
          <p:nvPr/>
        </p:nvSpPr>
        <p:spPr>
          <a:xfrm>
            <a:off x="1703562" y="5986420"/>
            <a:ext cx="1609481" cy="5118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المركبة</a:t>
            </a:r>
            <a:endParaRPr kumimoji="0" lang="en-US" sz="4000" b="1" i="1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1E04F1F-899F-41FD-A1E7-5488D33539D0}"/>
              </a:ext>
            </a:extLst>
          </p:cNvPr>
          <p:cNvSpPr/>
          <p:nvPr/>
        </p:nvSpPr>
        <p:spPr>
          <a:xfrm>
            <a:off x="10809967" y="4715699"/>
            <a:ext cx="1169998" cy="10668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153</a:t>
            </a:r>
          </a:p>
        </p:txBody>
      </p:sp>
    </p:spTree>
    <p:extLst>
      <p:ext uri="{BB962C8B-B14F-4D97-AF65-F5344CB8AC3E}">
        <p14:creationId xmlns:p14="http://schemas.microsoft.com/office/powerpoint/2010/main" val="13384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كيف تتكون الصورة في عين الانسان؟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منى احمد حسن الشطي</dc:creator>
  <cp:lastModifiedBy>منى احمد حسن الشطي</cp:lastModifiedBy>
  <cp:revision>9</cp:revision>
  <dcterms:created xsi:type="dcterms:W3CDTF">2023-10-02T10:15:56Z</dcterms:created>
  <dcterms:modified xsi:type="dcterms:W3CDTF">2023-10-02T10:25:44Z</dcterms:modified>
</cp:coreProperties>
</file>