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8" r:id="rId1"/>
    <p:sldMasterId id="2147483780" r:id="rId2"/>
    <p:sldMasterId id="2147483792" r:id="rId3"/>
  </p:sldMasterIdLst>
  <p:sldIdLst>
    <p:sldId id="316" r:id="rId4"/>
    <p:sldId id="516" r:id="rId5"/>
    <p:sldId id="517" r:id="rId6"/>
    <p:sldId id="527" r:id="rId7"/>
    <p:sldId id="530" r:id="rId8"/>
    <p:sldId id="285" r:id="rId9"/>
    <p:sldId id="286" r:id="rId10"/>
    <p:sldId id="528" r:id="rId11"/>
    <p:sldId id="529" r:id="rId12"/>
    <p:sldId id="287" r:id="rId13"/>
    <p:sldId id="288" r:id="rId14"/>
    <p:sldId id="289" r:id="rId15"/>
    <p:sldId id="291" r:id="rId16"/>
    <p:sldId id="292" r:id="rId17"/>
    <p:sldId id="295" r:id="rId18"/>
    <p:sldId id="294" r:id="rId19"/>
    <p:sldId id="531" r:id="rId20"/>
  </p:sldIdLst>
  <p:sldSz cx="9144000" cy="6858000" type="screen4x3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4" d="100"/>
          <a:sy n="74" d="100"/>
        </p:scale>
        <p:origin x="171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00C431-3EEC-4A4F-99F1-AE083EE2D20C}" type="doc">
      <dgm:prSet loTypeId="urn:microsoft.com/office/officeart/2005/8/layout/radial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BECF445E-A050-44DD-B10C-A8B9B52A89C1}">
      <dgm:prSet phldrT="[نص]"/>
      <dgm:spPr/>
      <dgm:t>
        <a:bodyPr/>
        <a:lstStyle/>
        <a:p>
          <a:r>
            <a:rPr lang="ar-KW" dirty="0"/>
            <a:t>التجوية</a:t>
          </a:r>
          <a:endParaRPr lang="en-GB" dirty="0"/>
        </a:p>
      </dgm:t>
    </dgm:pt>
    <dgm:pt modelId="{A9A82606-255F-49B7-BFFC-3965DE869515}" type="parTrans" cxnId="{4B0785E4-E081-4CCF-AF7A-E10F4DE25619}">
      <dgm:prSet/>
      <dgm:spPr/>
      <dgm:t>
        <a:bodyPr/>
        <a:lstStyle/>
        <a:p>
          <a:endParaRPr lang="en-GB"/>
        </a:p>
      </dgm:t>
    </dgm:pt>
    <dgm:pt modelId="{AC351C93-B72F-42E0-8428-98AFBBC0CBD4}" type="sibTrans" cxnId="{4B0785E4-E081-4CCF-AF7A-E10F4DE25619}">
      <dgm:prSet/>
      <dgm:spPr/>
      <dgm:t>
        <a:bodyPr/>
        <a:lstStyle/>
        <a:p>
          <a:endParaRPr lang="en-GB"/>
        </a:p>
      </dgm:t>
    </dgm:pt>
    <dgm:pt modelId="{ED49FF4B-34D5-42A0-A617-9E29591BD782}">
      <dgm:prSet phldrT="[نص]"/>
      <dgm:spPr/>
      <dgm:t>
        <a:bodyPr/>
        <a:lstStyle/>
        <a:p>
          <a:r>
            <a:rPr lang="ar-KW" dirty="0"/>
            <a:t>ميكانيكيه</a:t>
          </a:r>
          <a:endParaRPr lang="en-GB" dirty="0"/>
        </a:p>
      </dgm:t>
    </dgm:pt>
    <dgm:pt modelId="{A7137424-52C6-43B3-984A-630DC798EB9A}" type="parTrans" cxnId="{8BA2A077-A4DC-4FE9-9BDE-C8A4153E59B9}">
      <dgm:prSet/>
      <dgm:spPr/>
      <dgm:t>
        <a:bodyPr/>
        <a:lstStyle/>
        <a:p>
          <a:endParaRPr lang="en-GB"/>
        </a:p>
      </dgm:t>
    </dgm:pt>
    <dgm:pt modelId="{A9CAA853-9B56-4706-B407-3856B730F6ED}" type="sibTrans" cxnId="{8BA2A077-A4DC-4FE9-9BDE-C8A4153E59B9}">
      <dgm:prSet/>
      <dgm:spPr/>
      <dgm:t>
        <a:bodyPr/>
        <a:lstStyle/>
        <a:p>
          <a:endParaRPr lang="en-GB"/>
        </a:p>
      </dgm:t>
    </dgm:pt>
    <dgm:pt modelId="{2473C646-13BC-49B5-BAD3-3934728E6BAF}">
      <dgm:prSet phldrT="[نص]"/>
      <dgm:spPr/>
      <dgm:t>
        <a:bodyPr/>
        <a:lstStyle/>
        <a:p>
          <a:r>
            <a:rPr lang="ar-KW" dirty="0"/>
            <a:t>كيميائية</a:t>
          </a:r>
          <a:endParaRPr lang="en-GB" dirty="0"/>
        </a:p>
      </dgm:t>
    </dgm:pt>
    <dgm:pt modelId="{705DBFF6-CB37-469B-A630-9FAE5645F9A6}" type="parTrans" cxnId="{865187BA-899B-4014-8F1C-7F75B6D79716}">
      <dgm:prSet/>
      <dgm:spPr/>
      <dgm:t>
        <a:bodyPr/>
        <a:lstStyle/>
        <a:p>
          <a:endParaRPr lang="en-GB"/>
        </a:p>
      </dgm:t>
    </dgm:pt>
    <dgm:pt modelId="{F00D5B1A-76B0-4362-AC08-D4D6676523E3}" type="sibTrans" cxnId="{865187BA-899B-4014-8F1C-7F75B6D79716}">
      <dgm:prSet/>
      <dgm:spPr/>
      <dgm:t>
        <a:bodyPr/>
        <a:lstStyle/>
        <a:p>
          <a:endParaRPr lang="en-GB"/>
        </a:p>
      </dgm:t>
    </dgm:pt>
    <dgm:pt modelId="{39456FA6-7B49-4821-B1E4-63FE7ACE49EE}">
      <dgm:prSet phldrT="[نص]"/>
      <dgm:spPr/>
      <dgm:t>
        <a:bodyPr/>
        <a:lstStyle/>
        <a:p>
          <a:r>
            <a:rPr lang="ar-KW" dirty="0"/>
            <a:t>بيولوجية</a:t>
          </a:r>
          <a:endParaRPr lang="en-GB" dirty="0"/>
        </a:p>
      </dgm:t>
    </dgm:pt>
    <dgm:pt modelId="{D5A2214E-5D7F-48FA-B551-78D88E991C3E}" type="parTrans" cxnId="{4D785335-95A0-46AE-B060-F447FA4A5667}">
      <dgm:prSet/>
      <dgm:spPr/>
      <dgm:t>
        <a:bodyPr/>
        <a:lstStyle/>
        <a:p>
          <a:endParaRPr lang="en-GB"/>
        </a:p>
      </dgm:t>
    </dgm:pt>
    <dgm:pt modelId="{9F4F954B-8B6D-4B1C-AF1F-C3F1DF877F32}" type="sibTrans" cxnId="{4D785335-95A0-46AE-B060-F447FA4A5667}">
      <dgm:prSet/>
      <dgm:spPr/>
      <dgm:t>
        <a:bodyPr/>
        <a:lstStyle/>
        <a:p>
          <a:endParaRPr lang="en-GB"/>
        </a:p>
      </dgm:t>
    </dgm:pt>
    <dgm:pt modelId="{81AA1D8C-F7DF-4F2D-B004-201D9AF9E18B}" type="pres">
      <dgm:prSet presAssocID="{9700C431-3EEC-4A4F-99F1-AE083EE2D20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5A0A1AF-0E61-48C0-9668-2D6557BDF263}" type="pres">
      <dgm:prSet presAssocID="{BECF445E-A050-44DD-B10C-A8B9B52A89C1}" presName="centerShape" presStyleLbl="node0" presStyleIdx="0" presStyleCnt="1"/>
      <dgm:spPr/>
    </dgm:pt>
    <dgm:pt modelId="{1D36A51E-047B-42F4-BE79-68B1E157341D}" type="pres">
      <dgm:prSet presAssocID="{A7137424-52C6-43B3-984A-630DC798EB9A}" presName="Name9" presStyleLbl="parChTrans1D2" presStyleIdx="0" presStyleCnt="3"/>
      <dgm:spPr/>
    </dgm:pt>
    <dgm:pt modelId="{B852F9D1-CFED-4D33-BB0B-B0DD7C8CCB1C}" type="pres">
      <dgm:prSet presAssocID="{A7137424-52C6-43B3-984A-630DC798EB9A}" presName="connTx" presStyleLbl="parChTrans1D2" presStyleIdx="0" presStyleCnt="3"/>
      <dgm:spPr/>
    </dgm:pt>
    <dgm:pt modelId="{D3A96332-17D8-4290-810D-F36A14A39E95}" type="pres">
      <dgm:prSet presAssocID="{ED49FF4B-34D5-42A0-A617-9E29591BD782}" presName="node" presStyleLbl="node1" presStyleIdx="0" presStyleCnt="3">
        <dgm:presLayoutVars>
          <dgm:bulletEnabled val="1"/>
        </dgm:presLayoutVars>
      </dgm:prSet>
      <dgm:spPr/>
    </dgm:pt>
    <dgm:pt modelId="{E4F84697-C74E-493D-9C20-4616B250FF4C}" type="pres">
      <dgm:prSet presAssocID="{705DBFF6-CB37-469B-A630-9FAE5645F9A6}" presName="Name9" presStyleLbl="parChTrans1D2" presStyleIdx="1" presStyleCnt="3"/>
      <dgm:spPr/>
    </dgm:pt>
    <dgm:pt modelId="{A464F0E4-3AF3-4491-95E4-BC24EB195511}" type="pres">
      <dgm:prSet presAssocID="{705DBFF6-CB37-469B-A630-9FAE5645F9A6}" presName="connTx" presStyleLbl="parChTrans1D2" presStyleIdx="1" presStyleCnt="3"/>
      <dgm:spPr/>
    </dgm:pt>
    <dgm:pt modelId="{06F47480-06AA-443F-A075-B0B4C9AA847B}" type="pres">
      <dgm:prSet presAssocID="{2473C646-13BC-49B5-BAD3-3934728E6BAF}" presName="node" presStyleLbl="node1" presStyleIdx="1" presStyleCnt="3">
        <dgm:presLayoutVars>
          <dgm:bulletEnabled val="1"/>
        </dgm:presLayoutVars>
      </dgm:prSet>
      <dgm:spPr/>
    </dgm:pt>
    <dgm:pt modelId="{489FC8C6-BA13-450B-88CF-372E1E16B4F6}" type="pres">
      <dgm:prSet presAssocID="{D5A2214E-5D7F-48FA-B551-78D88E991C3E}" presName="Name9" presStyleLbl="parChTrans1D2" presStyleIdx="2" presStyleCnt="3"/>
      <dgm:spPr/>
    </dgm:pt>
    <dgm:pt modelId="{44F5D179-4675-423B-B315-86D0A3C37220}" type="pres">
      <dgm:prSet presAssocID="{D5A2214E-5D7F-48FA-B551-78D88E991C3E}" presName="connTx" presStyleLbl="parChTrans1D2" presStyleIdx="2" presStyleCnt="3"/>
      <dgm:spPr/>
    </dgm:pt>
    <dgm:pt modelId="{75360817-5E53-47E9-A31A-A005054840A5}" type="pres">
      <dgm:prSet presAssocID="{39456FA6-7B49-4821-B1E4-63FE7ACE49EE}" presName="node" presStyleLbl="node1" presStyleIdx="2" presStyleCnt="3">
        <dgm:presLayoutVars>
          <dgm:bulletEnabled val="1"/>
        </dgm:presLayoutVars>
      </dgm:prSet>
      <dgm:spPr/>
    </dgm:pt>
  </dgm:ptLst>
  <dgm:cxnLst>
    <dgm:cxn modelId="{04FCF105-B917-4518-89D0-85498902C427}" type="presOf" srcId="{39456FA6-7B49-4821-B1E4-63FE7ACE49EE}" destId="{75360817-5E53-47E9-A31A-A005054840A5}" srcOrd="0" destOrd="0" presId="urn:microsoft.com/office/officeart/2005/8/layout/radial1"/>
    <dgm:cxn modelId="{176D6223-DCF2-49D4-B2CD-97DFB118FBE1}" type="presOf" srcId="{705DBFF6-CB37-469B-A630-9FAE5645F9A6}" destId="{A464F0E4-3AF3-4491-95E4-BC24EB195511}" srcOrd="1" destOrd="0" presId="urn:microsoft.com/office/officeart/2005/8/layout/radial1"/>
    <dgm:cxn modelId="{4D785335-95A0-46AE-B060-F447FA4A5667}" srcId="{BECF445E-A050-44DD-B10C-A8B9B52A89C1}" destId="{39456FA6-7B49-4821-B1E4-63FE7ACE49EE}" srcOrd="2" destOrd="0" parTransId="{D5A2214E-5D7F-48FA-B551-78D88E991C3E}" sibTransId="{9F4F954B-8B6D-4B1C-AF1F-C3F1DF877F32}"/>
    <dgm:cxn modelId="{25429856-81B9-44B5-A37B-712F2BF929AA}" type="presOf" srcId="{2473C646-13BC-49B5-BAD3-3934728E6BAF}" destId="{06F47480-06AA-443F-A075-B0B4C9AA847B}" srcOrd="0" destOrd="0" presId="urn:microsoft.com/office/officeart/2005/8/layout/radial1"/>
    <dgm:cxn modelId="{8BA2A077-A4DC-4FE9-9BDE-C8A4153E59B9}" srcId="{BECF445E-A050-44DD-B10C-A8B9B52A89C1}" destId="{ED49FF4B-34D5-42A0-A617-9E29591BD782}" srcOrd="0" destOrd="0" parTransId="{A7137424-52C6-43B3-984A-630DC798EB9A}" sibTransId="{A9CAA853-9B56-4706-B407-3856B730F6ED}"/>
    <dgm:cxn modelId="{A181F392-EA60-43CB-BC89-75411232754F}" type="presOf" srcId="{D5A2214E-5D7F-48FA-B551-78D88E991C3E}" destId="{489FC8C6-BA13-450B-88CF-372E1E16B4F6}" srcOrd="0" destOrd="0" presId="urn:microsoft.com/office/officeart/2005/8/layout/radial1"/>
    <dgm:cxn modelId="{A6BA0996-AE15-469E-BB0E-74EC170252C9}" type="presOf" srcId="{ED49FF4B-34D5-42A0-A617-9E29591BD782}" destId="{D3A96332-17D8-4290-810D-F36A14A39E95}" srcOrd="0" destOrd="0" presId="urn:microsoft.com/office/officeart/2005/8/layout/radial1"/>
    <dgm:cxn modelId="{BA1B9D9C-BDEE-4C04-A576-1A21ECFC9CFE}" type="presOf" srcId="{BECF445E-A050-44DD-B10C-A8B9B52A89C1}" destId="{15A0A1AF-0E61-48C0-9668-2D6557BDF263}" srcOrd="0" destOrd="0" presId="urn:microsoft.com/office/officeart/2005/8/layout/radial1"/>
    <dgm:cxn modelId="{865187BA-899B-4014-8F1C-7F75B6D79716}" srcId="{BECF445E-A050-44DD-B10C-A8B9B52A89C1}" destId="{2473C646-13BC-49B5-BAD3-3934728E6BAF}" srcOrd="1" destOrd="0" parTransId="{705DBFF6-CB37-469B-A630-9FAE5645F9A6}" sibTransId="{F00D5B1A-76B0-4362-AC08-D4D6676523E3}"/>
    <dgm:cxn modelId="{99CD67C5-91D0-4513-8509-0F99DDADF793}" type="presOf" srcId="{D5A2214E-5D7F-48FA-B551-78D88E991C3E}" destId="{44F5D179-4675-423B-B315-86D0A3C37220}" srcOrd="1" destOrd="0" presId="urn:microsoft.com/office/officeart/2005/8/layout/radial1"/>
    <dgm:cxn modelId="{EA8E90CC-6E88-4062-B14F-FC0C79E091CB}" type="presOf" srcId="{A7137424-52C6-43B3-984A-630DC798EB9A}" destId="{B852F9D1-CFED-4D33-BB0B-B0DD7C8CCB1C}" srcOrd="1" destOrd="0" presId="urn:microsoft.com/office/officeart/2005/8/layout/radial1"/>
    <dgm:cxn modelId="{DF5198CC-B238-4318-9FA8-9423EA8CCA08}" type="presOf" srcId="{A7137424-52C6-43B3-984A-630DC798EB9A}" destId="{1D36A51E-047B-42F4-BE79-68B1E157341D}" srcOrd="0" destOrd="0" presId="urn:microsoft.com/office/officeart/2005/8/layout/radial1"/>
    <dgm:cxn modelId="{23B2FFD4-7E8A-4D86-9CB9-A41B9A2EA3E4}" type="presOf" srcId="{705DBFF6-CB37-469B-A630-9FAE5645F9A6}" destId="{E4F84697-C74E-493D-9C20-4616B250FF4C}" srcOrd="0" destOrd="0" presId="urn:microsoft.com/office/officeart/2005/8/layout/radial1"/>
    <dgm:cxn modelId="{4B0785E4-E081-4CCF-AF7A-E10F4DE25619}" srcId="{9700C431-3EEC-4A4F-99F1-AE083EE2D20C}" destId="{BECF445E-A050-44DD-B10C-A8B9B52A89C1}" srcOrd="0" destOrd="0" parTransId="{A9A82606-255F-49B7-BFFC-3965DE869515}" sibTransId="{AC351C93-B72F-42E0-8428-98AFBBC0CBD4}"/>
    <dgm:cxn modelId="{D76D25EC-0C4D-4092-8836-B3EB79781AA4}" type="presOf" srcId="{9700C431-3EEC-4A4F-99F1-AE083EE2D20C}" destId="{81AA1D8C-F7DF-4F2D-B004-201D9AF9E18B}" srcOrd="0" destOrd="0" presId="urn:microsoft.com/office/officeart/2005/8/layout/radial1"/>
    <dgm:cxn modelId="{A67EDD0D-6DEF-42DF-8D94-5D43C3CAD0E5}" type="presParOf" srcId="{81AA1D8C-F7DF-4F2D-B004-201D9AF9E18B}" destId="{15A0A1AF-0E61-48C0-9668-2D6557BDF263}" srcOrd="0" destOrd="0" presId="urn:microsoft.com/office/officeart/2005/8/layout/radial1"/>
    <dgm:cxn modelId="{C306CC82-723B-41CA-8A17-8896AAE9303F}" type="presParOf" srcId="{81AA1D8C-F7DF-4F2D-B004-201D9AF9E18B}" destId="{1D36A51E-047B-42F4-BE79-68B1E157341D}" srcOrd="1" destOrd="0" presId="urn:microsoft.com/office/officeart/2005/8/layout/radial1"/>
    <dgm:cxn modelId="{2277AC3B-3A1E-442B-81B1-87F369A85497}" type="presParOf" srcId="{1D36A51E-047B-42F4-BE79-68B1E157341D}" destId="{B852F9D1-CFED-4D33-BB0B-B0DD7C8CCB1C}" srcOrd="0" destOrd="0" presId="urn:microsoft.com/office/officeart/2005/8/layout/radial1"/>
    <dgm:cxn modelId="{6334507C-BE80-449F-8F28-903B6F9FB592}" type="presParOf" srcId="{81AA1D8C-F7DF-4F2D-B004-201D9AF9E18B}" destId="{D3A96332-17D8-4290-810D-F36A14A39E95}" srcOrd="2" destOrd="0" presId="urn:microsoft.com/office/officeart/2005/8/layout/radial1"/>
    <dgm:cxn modelId="{0090FFA1-2E14-46F2-A769-8FCAA9635A88}" type="presParOf" srcId="{81AA1D8C-F7DF-4F2D-B004-201D9AF9E18B}" destId="{E4F84697-C74E-493D-9C20-4616B250FF4C}" srcOrd="3" destOrd="0" presId="urn:microsoft.com/office/officeart/2005/8/layout/radial1"/>
    <dgm:cxn modelId="{F3CA5DD5-C75A-4AD1-8BA4-0B3BDF39176D}" type="presParOf" srcId="{E4F84697-C74E-493D-9C20-4616B250FF4C}" destId="{A464F0E4-3AF3-4491-95E4-BC24EB195511}" srcOrd="0" destOrd="0" presId="urn:microsoft.com/office/officeart/2005/8/layout/radial1"/>
    <dgm:cxn modelId="{E79C6E7E-1416-4AF2-BA8A-24BA4BAA4612}" type="presParOf" srcId="{81AA1D8C-F7DF-4F2D-B004-201D9AF9E18B}" destId="{06F47480-06AA-443F-A075-B0B4C9AA847B}" srcOrd="4" destOrd="0" presId="urn:microsoft.com/office/officeart/2005/8/layout/radial1"/>
    <dgm:cxn modelId="{A39E6FD5-B767-402E-944E-3E2A5732A23B}" type="presParOf" srcId="{81AA1D8C-F7DF-4F2D-B004-201D9AF9E18B}" destId="{489FC8C6-BA13-450B-88CF-372E1E16B4F6}" srcOrd="5" destOrd="0" presId="urn:microsoft.com/office/officeart/2005/8/layout/radial1"/>
    <dgm:cxn modelId="{948BA1F4-FB1C-4807-9AF0-8E5C8F469CE4}" type="presParOf" srcId="{489FC8C6-BA13-450B-88CF-372E1E16B4F6}" destId="{44F5D179-4675-423B-B315-86D0A3C37220}" srcOrd="0" destOrd="0" presId="urn:microsoft.com/office/officeart/2005/8/layout/radial1"/>
    <dgm:cxn modelId="{9C68AC52-F235-4AF8-B574-6421A6E33ACC}" type="presParOf" srcId="{81AA1D8C-F7DF-4F2D-B004-201D9AF9E18B}" destId="{75360817-5E53-47E9-A31A-A005054840A5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0A1AF-0E61-48C0-9668-2D6557BDF263}">
      <dsp:nvSpPr>
        <dsp:cNvPr id="0" name=""/>
        <dsp:cNvSpPr/>
      </dsp:nvSpPr>
      <dsp:spPr>
        <a:xfrm>
          <a:off x="2835322" y="2204561"/>
          <a:ext cx="1693642" cy="169364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3100" kern="1200" dirty="0"/>
            <a:t>التجوية</a:t>
          </a:r>
          <a:endParaRPr lang="en-GB" sz="3100" kern="1200" dirty="0"/>
        </a:p>
      </dsp:txBody>
      <dsp:txXfrm>
        <a:off x="3083350" y="2452589"/>
        <a:ext cx="1197586" cy="1197586"/>
      </dsp:txXfrm>
    </dsp:sp>
    <dsp:sp modelId="{1D36A51E-047B-42F4-BE79-68B1E157341D}">
      <dsp:nvSpPr>
        <dsp:cNvPr id="0" name=""/>
        <dsp:cNvSpPr/>
      </dsp:nvSpPr>
      <dsp:spPr>
        <a:xfrm rot="16200000">
          <a:off x="3427617" y="1929337"/>
          <a:ext cx="509052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509052" y="20698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669417" y="1937308"/>
        <a:ext cx="25452" cy="25452"/>
      </dsp:txXfrm>
    </dsp:sp>
    <dsp:sp modelId="{D3A96332-17D8-4290-810D-F36A14A39E95}">
      <dsp:nvSpPr>
        <dsp:cNvPr id="0" name=""/>
        <dsp:cNvSpPr/>
      </dsp:nvSpPr>
      <dsp:spPr>
        <a:xfrm>
          <a:off x="2835322" y="1866"/>
          <a:ext cx="1693642" cy="16936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400" kern="1200" dirty="0"/>
            <a:t>ميكانيكيه</a:t>
          </a:r>
          <a:endParaRPr lang="en-GB" sz="2400" kern="1200" dirty="0"/>
        </a:p>
      </dsp:txBody>
      <dsp:txXfrm>
        <a:off x="3083350" y="249894"/>
        <a:ext cx="1197586" cy="1197586"/>
      </dsp:txXfrm>
    </dsp:sp>
    <dsp:sp modelId="{E4F84697-C74E-493D-9C20-4616B250FF4C}">
      <dsp:nvSpPr>
        <dsp:cNvPr id="0" name=""/>
        <dsp:cNvSpPr/>
      </dsp:nvSpPr>
      <dsp:spPr>
        <a:xfrm rot="1800000">
          <a:off x="4381412" y="3581358"/>
          <a:ext cx="509052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509052" y="20698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623212" y="3589330"/>
        <a:ext cx="25452" cy="25452"/>
      </dsp:txXfrm>
    </dsp:sp>
    <dsp:sp modelId="{06F47480-06AA-443F-A075-B0B4C9AA847B}">
      <dsp:nvSpPr>
        <dsp:cNvPr id="0" name=""/>
        <dsp:cNvSpPr/>
      </dsp:nvSpPr>
      <dsp:spPr>
        <a:xfrm>
          <a:off x="4742912" y="3305908"/>
          <a:ext cx="1693642" cy="1693642"/>
        </a:xfrm>
        <a:prstGeom prst="ellipse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400" kern="1200" dirty="0"/>
            <a:t>كيميائية</a:t>
          </a:r>
          <a:endParaRPr lang="en-GB" sz="2400" kern="1200" dirty="0"/>
        </a:p>
      </dsp:txBody>
      <dsp:txXfrm>
        <a:off x="4990940" y="3553936"/>
        <a:ext cx="1197586" cy="1197586"/>
      </dsp:txXfrm>
    </dsp:sp>
    <dsp:sp modelId="{489FC8C6-BA13-450B-88CF-372E1E16B4F6}">
      <dsp:nvSpPr>
        <dsp:cNvPr id="0" name=""/>
        <dsp:cNvSpPr/>
      </dsp:nvSpPr>
      <dsp:spPr>
        <a:xfrm rot="9000000">
          <a:off x="2473822" y="3581358"/>
          <a:ext cx="509052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509052" y="20698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715622" y="3589330"/>
        <a:ext cx="25452" cy="25452"/>
      </dsp:txXfrm>
    </dsp:sp>
    <dsp:sp modelId="{75360817-5E53-47E9-A31A-A005054840A5}">
      <dsp:nvSpPr>
        <dsp:cNvPr id="0" name=""/>
        <dsp:cNvSpPr/>
      </dsp:nvSpPr>
      <dsp:spPr>
        <a:xfrm>
          <a:off x="927733" y="3305908"/>
          <a:ext cx="1693642" cy="1693642"/>
        </a:xfrm>
        <a:prstGeom prst="ellipse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400" kern="1200" dirty="0"/>
            <a:t>بيولوجية</a:t>
          </a:r>
          <a:endParaRPr lang="en-GB" sz="2400" kern="1200" dirty="0"/>
        </a:p>
      </dsp:txBody>
      <dsp:txXfrm>
        <a:off x="1175761" y="3553936"/>
        <a:ext cx="1197586" cy="1197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0133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0377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78436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0546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963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85417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1861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7307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18691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53601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7342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4050836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3350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24723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0870"/>
            <a:ext cx="6347715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26935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60589"/>
            <a:ext cx="3088109" cy="388077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48829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5062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05818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8078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98604"/>
            <a:ext cx="2790182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6" y="514927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53352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33465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24987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24" name="TextBox 23"/>
          <p:cNvSpPr txBox="1"/>
          <p:nvPr/>
        </p:nvSpPr>
        <p:spPr>
          <a:xfrm>
            <a:off x="482712" y="790378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886556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6084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20012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24" name="TextBox 23"/>
          <p:cNvSpPr txBox="1"/>
          <p:nvPr/>
        </p:nvSpPr>
        <p:spPr>
          <a:xfrm>
            <a:off x="482712" y="790378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886556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9184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9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39958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36212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2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2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7132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F58BE1-648F-4E4B-BA70-EB39AD2C3976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455700-DF67-4DEA-AA45-93B1770F31DD}" type="slidenum">
              <a:rPr lang="ar-KW" smtClean="0"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ADB71-21F3-4E6B-975D-553EE5DAB48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EB109-FEE9-489B-9D5B-0ABEE71B8DB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7296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6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5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19594-A2F1-450F-B0AC-E4DB0438A9B7}" type="datetimeFigureOut">
              <a:rPr lang="ar-EG" smtClean="0"/>
              <a:pPr/>
              <a:t>21/03/1445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5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7" y="6041365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9F04DD20-B3C3-4D2B-B001-E7007C5FAC11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9841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eSYNqZpKHs?start=8&amp;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9fuXV76_gsE?feature=oembed" TargetMode="External"/><Relationship Id="rId5" Type="http://schemas.openxmlformats.org/officeDocument/2006/relationships/image" Target="../media/image15.gif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58B8E9-29FC-4821-838D-3C1B8BACC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897380"/>
            <a:ext cx="5106531" cy="4483948"/>
          </a:xfrm>
        </p:spPr>
        <p:txBody>
          <a:bodyPr/>
          <a:lstStyle/>
          <a:p>
            <a:r>
              <a:rPr lang="ar-KW" sz="4400" dirty="0"/>
              <a:t>كيف يتغير سطح الأرض ؟ 2</a:t>
            </a:r>
            <a:r>
              <a:rPr lang="ar-KW" sz="16600" dirty="0"/>
              <a:t> 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115397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2422049"/>
            <a:ext cx="37382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mplified Arabic" pitchFamily="18" charset="-78"/>
              <a:ea typeface="Calibri" pitchFamily="34" charset="0"/>
              <a:cs typeface="Simplified Arabic" pitchFamily="18" charset="-78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. 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9593370" y="4795897"/>
            <a:ext cx="1874590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- يتسرب المحلول خلال الشقوق في الكهوف و يتبخر </a:t>
            </a:r>
            <a:r>
              <a:rPr lang="ar-SA" sz="3200" b="1" dirty="0" err="1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الماءعند</a:t>
            </a: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</a:t>
            </a:r>
            <a:endParaRPr lang="ar-KW" sz="3200" b="1" dirty="0">
              <a:solidFill>
                <a:schemeClr val="accent6">
                  <a:lumMod val="50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KW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 </a:t>
            </a: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تعرضه للهواء و ينعكس التفاعل </a:t>
            </a:r>
            <a:r>
              <a:rPr lang="ar-KW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. </a:t>
            </a: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أي تتحول كربونات</a:t>
            </a:r>
            <a:endParaRPr lang="ar-KW" sz="3200" b="1" dirty="0">
              <a:solidFill>
                <a:schemeClr val="accent6">
                  <a:lumMod val="50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KW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</a:t>
            </a: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الكالسيوم الهيدروجينية إلى كربونات كالسيوم الذي يُكَوِّن </a:t>
            </a:r>
            <a:endParaRPr lang="ar-KW" sz="3200" b="1" dirty="0">
              <a:solidFill>
                <a:schemeClr val="accent6">
                  <a:lumMod val="50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KW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 </a:t>
            </a: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الصواعد و الهوابط .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-468560" y="0"/>
            <a:ext cx="9324528" cy="144655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- و </a:t>
            </a:r>
            <a:r>
              <a:rPr lang="ar-SA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نتيجة لعملية </a:t>
            </a:r>
            <a:r>
              <a:rPr lang="ar-SA" sz="2800" b="1" dirty="0" err="1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التكربن</a:t>
            </a:r>
            <a:r>
              <a:rPr lang="ar-SA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تتحول الصخور الجيرية من مادة </a:t>
            </a:r>
            <a:endParaRPr lang="ar-KW" sz="2800" b="1" dirty="0">
              <a:solidFill>
                <a:srgbClr val="7030A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KW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 </a:t>
            </a:r>
            <a:r>
              <a:rPr lang="ar-SA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غير قابلة للذوبان في الم</a:t>
            </a:r>
            <a:r>
              <a:rPr lang="ar-KW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ـــــ</a:t>
            </a:r>
            <a:r>
              <a:rPr lang="ar-SA" sz="2800" b="1" dirty="0" err="1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اء</a:t>
            </a:r>
            <a:r>
              <a:rPr lang="ar-SA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(</a:t>
            </a:r>
            <a:r>
              <a:rPr lang="ar-SA" sz="2800" b="1" dirty="0">
                <a:solidFill>
                  <a:srgbClr val="FF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كربونات الكالسيوم</a:t>
            </a:r>
            <a:r>
              <a:rPr lang="ar-SA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) إلى مادة </a:t>
            </a:r>
            <a:endParaRPr lang="ar-KW" sz="2800" b="1" dirty="0">
              <a:solidFill>
                <a:srgbClr val="7030A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KW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 </a:t>
            </a:r>
            <a:r>
              <a:rPr lang="ar-SA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قابلة للذوبان في الم</a:t>
            </a:r>
            <a:r>
              <a:rPr lang="ar-KW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ــــ</a:t>
            </a:r>
            <a:r>
              <a:rPr lang="ar-SA" sz="2800" b="1" dirty="0" err="1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اء</a:t>
            </a:r>
            <a:r>
              <a:rPr lang="ar-SA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(</a:t>
            </a:r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كربونات الكالسيوم الهيدروجينية</a:t>
            </a:r>
            <a:r>
              <a:rPr lang="ar-SA" sz="28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) .</a:t>
            </a:r>
            <a:endParaRPr lang="en-US" sz="2800" b="1" dirty="0">
              <a:solidFill>
                <a:srgbClr val="7030A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pic>
        <p:nvPicPr>
          <p:cNvPr id="2" name="وسائط عبر الإنترنت 1" title="الصواعد والهوابط">
            <a:hlinkClick r:id="" action="ppaction://media"/>
            <a:extLst>
              <a:ext uri="{FF2B5EF4-FFF2-40B4-BE49-F238E27FC236}">
                <a16:creationId xmlns:a16="http://schemas.microsoft.com/office/drawing/2014/main" id="{F1A265EA-6D72-3574-FC45-B99C111DF29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5656" y="1446550"/>
            <a:ext cx="5782529" cy="32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6739174" y="507386"/>
            <a:ext cx="2404826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* الأكسدة : </a:t>
            </a:r>
            <a:endParaRPr lang="ar-KW" sz="4000" b="1" dirty="0">
              <a:solidFill>
                <a:srgbClr val="C0000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23528" y="1268760"/>
            <a:ext cx="7128792" cy="175432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هي ع</a:t>
            </a:r>
            <a:r>
              <a:rPr lang="ar-KW" sz="36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ـ</a:t>
            </a:r>
            <a:r>
              <a:rPr lang="ar-SA" sz="36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م</a:t>
            </a:r>
            <a:r>
              <a:rPr lang="ar-KW" sz="36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ـ</a:t>
            </a:r>
            <a:r>
              <a:rPr lang="ar-SA" sz="36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ل</a:t>
            </a:r>
            <a:r>
              <a:rPr lang="ar-KW" sz="36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ـ</a:t>
            </a:r>
            <a:r>
              <a:rPr lang="ar-SA" sz="3600" b="1" dirty="0" err="1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ية</a:t>
            </a:r>
            <a:r>
              <a:rPr lang="ar-SA" sz="36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تفاعل كيميائي يتحد خلاله الفلز مع الأكسجين مكونا أكس</a:t>
            </a:r>
            <a:r>
              <a:rPr lang="ar-KW" sz="36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ـــــ</a:t>
            </a:r>
            <a:r>
              <a:rPr lang="ar-SA" sz="36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يد الفلز الذي يكون أكثر هشاشة و قابل للتفتت .</a:t>
            </a:r>
            <a:endParaRPr lang="en-US" sz="3600" b="1" dirty="0">
              <a:solidFill>
                <a:srgbClr val="0070C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40742-B3BC-9DE0-71FD-7C9289301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583334"/>
            <a:ext cx="4858933" cy="3188484"/>
          </a:xfrm>
          <a:prstGeom prst="rect">
            <a:avLst/>
          </a:prstGeom>
        </p:spPr>
      </p:pic>
      <p:pic>
        <p:nvPicPr>
          <p:cNvPr id="3074" name="Picture 2" descr="Buchstabe - Letter O | Actividades, Ortografía, Importancia del agua">
            <a:extLst>
              <a:ext uri="{FF2B5EF4-FFF2-40B4-BE49-F238E27FC236}">
                <a16:creationId xmlns:a16="http://schemas.microsoft.com/office/drawing/2014/main" id="{B80A8CE6-2541-B46D-7D13-6C58DF8E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3739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5346526" cy="115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8754" y="3002176"/>
            <a:ext cx="6159122" cy="25083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KW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- </a:t>
            </a:r>
            <a:r>
              <a:rPr lang="ar-KW" sz="28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يتكون الصوف المعدني (سلك التنظيف) من </a:t>
            </a:r>
          </a:p>
          <a:p>
            <a:pPr>
              <a:lnSpc>
                <a:spcPct val="150000"/>
              </a:lnSpc>
            </a:pPr>
            <a:r>
              <a:rPr lang="ar-KW" sz="28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 الحديد و مواد أخرى ، افحص عينة منه :</a:t>
            </a:r>
            <a:endParaRPr lang="en-US" sz="2800" b="1" dirty="0">
              <a:solidFill>
                <a:srgbClr val="0070C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-263359" y="4797152"/>
            <a:ext cx="9397123" cy="1862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KW" sz="4000" b="1" dirty="0">
                <a:solidFill>
                  <a:schemeClr val="accent3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- بلِّل عينة أخرى و اتركها لأيام محتفظة بالرطوبة </a:t>
            </a:r>
          </a:p>
          <a:p>
            <a:pPr>
              <a:lnSpc>
                <a:spcPct val="150000"/>
              </a:lnSpc>
            </a:pPr>
            <a:r>
              <a:rPr lang="ar-KW" sz="4000" b="1" dirty="0">
                <a:solidFill>
                  <a:schemeClr val="accent3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 و معرضة للهواء ثم قارن بين العينتين :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3575046" y="1201976"/>
            <a:ext cx="5479384" cy="1523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KW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- </a:t>
            </a:r>
            <a:r>
              <a:rPr lang="ar-KW" sz="24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تختلف المواد من حولنا في صلابتها ، فبعضها </a:t>
            </a:r>
          </a:p>
          <a:p>
            <a:pPr>
              <a:lnSpc>
                <a:spcPct val="150000"/>
              </a:lnSpc>
            </a:pPr>
            <a:r>
              <a:rPr lang="ar-KW" sz="24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 قوي و الآخر هشّ قابل للكسر .</a:t>
            </a:r>
            <a:endParaRPr lang="en-US" sz="2400" b="1" dirty="0">
              <a:solidFill>
                <a:srgbClr val="C0000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pic>
        <p:nvPicPr>
          <p:cNvPr id="4098" name="Picture 2" descr="Наука GIFs - Get the best gif on GIFER">
            <a:extLst>
              <a:ext uri="{FF2B5EF4-FFF2-40B4-BE49-F238E27FC236}">
                <a16:creationId xmlns:a16="http://schemas.microsoft.com/office/drawing/2014/main" id="{C7BC8C01-1CC7-0784-3BCD-D3E561499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42" y="285522"/>
            <a:ext cx="3810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9879"/>
            <a:ext cx="1403648" cy="81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195"/>
          <p:cNvSpPr txBox="1"/>
          <p:nvPr/>
        </p:nvSpPr>
        <p:spPr>
          <a:xfrm>
            <a:off x="4067944" y="1412776"/>
            <a:ext cx="240322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KW"/>
            </a:defPPr>
            <a:lvl1pPr>
              <a:lnSpc>
                <a:spcPct val="150000"/>
              </a:lnSpc>
              <a:defRPr sz="4000" b="1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KW" sz="3200" dirty="0"/>
              <a:t>فضي أو رمادي</a:t>
            </a:r>
            <a:endParaRPr lang="en-US" sz="3200" dirty="0"/>
          </a:p>
        </p:txBody>
      </p:sp>
      <p:sp>
        <p:nvSpPr>
          <p:cNvPr id="7" name="مربع نص 196"/>
          <p:cNvSpPr txBox="1"/>
          <p:nvPr/>
        </p:nvSpPr>
        <p:spPr>
          <a:xfrm>
            <a:off x="880102" y="1433057"/>
            <a:ext cx="1774845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KW"/>
            </a:defPPr>
            <a:lvl1pPr>
              <a:lnSpc>
                <a:spcPct val="150000"/>
              </a:lnSpc>
              <a:defRPr sz="3200" b="1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KW" dirty="0"/>
              <a:t>بني محمر</a:t>
            </a:r>
            <a:endParaRPr lang="en-US" dirty="0"/>
          </a:p>
        </p:txBody>
      </p:sp>
      <p:sp>
        <p:nvSpPr>
          <p:cNvPr id="8" name="مربع نص 197"/>
          <p:cNvSpPr txBox="1"/>
          <p:nvPr/>
        </p:nvSpPr>
        <p:spPr>
          <a:xfrm>
            <a:off x="4769258" y="1940395"/>
            <a:ext cx="1000594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KW"/>
            </a:defPPr>
            <a:lvl1pPr>
              <a:lnSpc>
                <a:spcPct val="150000"/>
              </a:lnSpc>
              <a:defRPr sz="3200" b="1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KW" dirty="0">
                <a:solidFill>
                  <a:srgbClr val="C00000"/>
                </a:solidFill>
              </a:rPr>
              <a:t>صلب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مربع نص 198"/>
          <p:cNvSpPr txBox="1"/>
          <p:nvPr/>
        </p:nvSpPr>
        <p:spPr>
          <a:xfrm>
            <a:off x="88258" y="1970256"/>
            <a:ext cx="3475630" cy="7386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KW"/>
            </a:defPPr>
            <a:lvl1pPr>
              <a:lnSpc>
                <a:spcPct val="150000"/>
              </a:lnSpc>
              <a:defRPr sz="3200" b="1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KW" sz="2800" dirty="0"/>
              <a:t>هش ضعيف قابل للتفتت</a:t>
            </a:r>
            <a:endParaRPr lang="en-US" sz="2800" dirty="0"/>
          </a:p>
        </p:txBody>
      </p:sp>
      <p:sp>
        <p:nvSpPr>
          <p:cNvPr id="10" name="مربع نص 199"/>
          <p:cNvSpPr txBox="1"/>
          <p:nvPr/>
        </p:nvSpPr>
        <p:spPr>
          <a:xfrm>
            <a:off x="0" y="2800479"/>
            <a:ext cx="6901497" cy="4845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KW" sz="1900" b="1" dirty="0">
                <a:solidFill>
                  <a:srgbClr val="7030A0"/>
                </a:solidFill>
                <a:effectLst/>
                <a:latin typeface="Times New Roman"/>
                <a:ea typeface="Calibri"/>
                <a:cs typeface="PT Bold Heading"/>
              </a:rPr>
              <a:t>يتحد الماء مع الصوف المعدني في وجود الأكسجين فتتكون مادة جديدة </a:t>
            </a:r>
            <a:r>
              <a:rPr lang="ar-KW" sz="1900" b="1" dirty="0" err="1">
                <a:solidFill>
                  <a:srgbClr val="7030A0"/>
                </a:solidFill>
                <a:effectLst/>
                <a:latin typeface="Times New Roman"/>
                <a:ea typeface="Calibri"/>
                <a:cs typeface="PT Bold Heading"/>
              </a:rPr>
              <a:t>متفتتة</a:t>
            </a:r>
            <a:endParaRPr lang="en-US" sz="1900" dirty="0">
              <a:solidFill>
                <a:srgbClr val="7030A0"/>
              </a:solidFill>
              <a:effectLst/>
              <a:latin typeface="Times New Roman"/>
              <a:ea typeface="Calibri"/>
              <a:cs typeface="Simplified Arabic"/>
            </a:endParaRPr>
          </a:p>
        </p:txBody>
      </p:sp>
      <p:sp>
        <p:nvSpPr>
          <p:cNvPr id="11" name="مربع نص 200"/>
          <p:cNvSpPr txBox="1"/>
          <p:nvPr/>
        </p:nvSpPr>
        <p:spPr>
          <a:xfrm>
            <a:off x="-76869" y="5690276"/>
            <a:ext cx="9297737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ar-KW"/>
            </a:defPPr>
            <a:lvl1pPr>
              <a:lnSpc>
                <a:spcPct val="150000"/>
              </a:lnSpc>
              <a:defRPr sz="3200" b="1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ar-KW" dirty="0">
                <a:solidFill>
                  <a:schemeClr val="accent1">
                    <a:lumMod val="75000"/>
                  </a:schemeClr>
                </a:solidFill>
              </a:rPr>
              <a:t>يتحول لون الصــــــخور إلى اللون البني المحمر و تصبح هشة </a:t>
            </a:r>
          </a:p>
          <a:p>
            <a:pPr>
              <a:lnSpc>
                <a:spcPct val="100000"/>
              </a:lnSpc>
            </a:pPr>
            <a:r>
              <a:rPr lang="ar-KW" dirty="0">
                <a:solidFill>
                  <a:schemeClr val="accent1">
                    <a:lumMod val="75000"/>
                  </a:schemeClr>
                </a:solidFill>
              </a:rPr>
              <a:t>سهلة الكسر نتيجة حدوث التفاعل مع الأكسجين في وجود الماء.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KW"/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K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Наука GIFs - Get the best gif on GIFER">
            <a:extLst>
              <a:ext uri="{FF2B5EF4-FFF2-40B4-BE49-F238E27FC236}">
                <a16:creationId xmlns:a16="http://schemas.microsoft.com/office/drawing/2014/main" id="{CDFAF326-3E1D-D5F9-4921-252AF276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9039" y="227926"/>
            <a:ext cx="1549697" cy="134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6" y="1772816"/>
            <a:ext cx="896540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29"/>
          <p:cNvSpPr txBox="1"/>
          <p:nvPr/>
        </p:nvSpPr>
        <p:spPr>
          <a:xfrm>
            <a:off x="3485290" y="2911296"/>
            <a:ext cx="2658100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KW"/>
            </a:defPPr>
            <a:lvl1pPr>
              <a:lnSpc>
                <a:spcPct val="150000"/>
              </a:lnSpc>
              <a:defRPr sz="4000" b="1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mplified Arabic" pitchFamily="18" charset="-78"/>
                <a:cs typeface="PT Bold Heading" pitchFamily="2" charset="-78"/>
              </a:rPr>
              <a:t>لا يحدث شيء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mplified Arabic" pitchFamily="18" charset="-78"/>
              <a:cs typeface="PT Bold Heading" pitchFamily="2" charset="-78"/>
            </a:endParaRPr>
          </a:p>
        </p:txBody>
      </p:sp>
      <p:sp>
        <p:nvSpPr>
          <p:cNvPr id="7" name="مربع نص 30"/>
          <p:cNvSpPr txBox="1"/>
          <p:nvPr/>
        </p:nvSpPr>
        <p:spPr>
          <a:xfrm>
            <a:off x="179512" y="2918670"/>
            <a:ext cx="305904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KW"/>
            </a:defPPr>
            <a:lvl1pPr>
              <a:lnSpc>
                <a:spcPct val="150000"/>
              </a:lnSpc>
              <a:defRPr sz="4000" b="1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itchFamily="18" charset="-78"/>
                <a:cs typeface="PT Bold Heading" pitchFamily="2" charset="-78"/>
              </a:rPr>
              <a:t>تتكون فقاعات غازية و يتفتت الصخر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mplified Arabic" pitchFamily="18" charset="-78"/>
              <a:cs typeface="PT Bold Heading" pitchFamily="2" charset="-78"/>
            </a:endParaRPr>
          </a:p>
        </p:txBody>
      </p:sp>
      <p:sp>
        <p:nvSpPr>
          <p:cNvPr id="8" name="مربع نص 194"/>
          <p:cNvSpPr txBox="1"/>
          <p:nvPr/>
        </p:nvSpPr>
        <p:spPr>
          <a:xfrm>
            <a:off x="179512" y="4135255"/>
            <a:ext cx="6255608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KW"/>
            </a:defPPr>
            <a:lvl1pPr algn="ctr">
              <a:lnSpc>
                <a:spcPct val="100000"/>
              </a:lnSpc>
              <a:defRPr sz="4000" b="1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cs typeface="PT Bold Heading" pitchFamily="2" charset="-78"/>
              </a:rPr>
              <a:t>الغاز المتكون هو غاز 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cs typeface="PT Bold Heading" pitchFamily="2" charset="-78"/>
              </a:rPr>
              <a:t>C O </a:t>
            </a:r>
            <a:r>
              <a:rPr kumimoji="0" lang="en-US" sz="4000" b="1" i="1" u="none" strike="noStrike" kern="1200" cap="none" spc="0" normalizeH="0" baseline="-25000" noProof="0" dirty="0">
                <a:ln>
                  <a:noFill/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cs typeface="PT Bold Heading" pitchFamily="2" charset="-78"/>
              </a:rPr>
              <a:t>2</a:t>
            </a:r>
            <a:r>
              <a:rPr kumimoji="0" lang="ar-KW" sz="4000" b="1" i="1" u="none" strike="noStrike" kern="1200" cap="none" spc="0" normalizeH="0" baseline="0" noProof="0" dirty="0">
                <a:ln>
                  <a:noFill/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cs typeface="PT Bold Heading" pitchFamily="2" charset="-78"/>
              </a:rPr>
              <a:t>  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cs typeface="PT Bold Heading" pitchFamily="2" charset="-78"/>
              </a:rPr>
              <a:t>لأنه عكًّر ماء الجير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EA52">
                  <a:lumMod val="50000"/>
                </a:srgbClr>
              </a:solidFill>
              <a:effectLst/>
              <a:uLnTx/>
              <a:uFillTx/>
              <a:latin typeface="Simplified Arabic" pitchFamily="18" charset="-78"/>
              <a:cs typeface="PT Bold Heading" pitchFamily="2" charset="-78"/>
            </a:endParaRPr>
          </a:p>
        </p:txBody>
      </p:sp>
      <p:sp>
        <p:nvSpPr>
          <p:cNvPr id="9" name="مربع نص 204"/>
          <p:cNvSpPr txBox="1"/>
          <p:nvPr/>
        </p:nvSpPr>
        <p:spPr>
          <a:xfrm>
            <a:off x="179512" y="5301208"/>
            <a:ext cx="6237713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KW"/>
            </a:defPPr>
            <a:lvl1pPr algn="ctr">
              <a:lnSpc>
                <a:spcPct val="100000"/>
              </a:lnSpc>
              <a:defRPr sz="4000" b="1">
                <a:solidFill>
                  <a:schemeClr val="accent3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cs typeface="PT Bold Heading" pitchFamily="2" charset="-78"/>
              </a:rPr>
              <a:t>تفاعل الحمض مع الحجر الجيري يساعد في تفتته و ذوبانه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8021">
                  <a:lumMod val="50000"/>
                </a:srgbClr>
              </a:solidFill>
              <a:effectLst/>
              <a:uLnTx/>
              <a:uFillTx/>
              <a:latin typeface="Simplified Arabic" pitchFamily="18" charset="-78"/>
              <a:cs typeface="PT Bold Heading" pitchFamily="2" charset="-78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0" y="2133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وسائط عبر الإنترنت 4" title="تأثير حمض الهيدروكلوريك على الحجر الجيري">
            <a:hlinkClick r:id="" action="ppaction://media"/>
            <a:extLst>
              <a:ext uri="{FF2B5EF4-FFF2-40B4-BE49-F238E27FC236}">
                <a16:creationId xmlns:a16="http://schemas.microsoft.com/office/drawing/2014/main" id="{8CD567F4-D2DF-812D-125B-5F257BC7AC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71800" y="167954"/>
            <a:ext cx="3371590" cy="1904948"/>
          </a:xfrm>
          <a:prstGeom prst="rect">
            <a:avLst/>
          </a:prstGeom>
        </p:spPr>
      </p:pic>
      <p:pic>
        <p:nvPicPr>
          <p:cNvPr id="11" name="Picture 2" descr="Наука GIFs - Get the best gif on GIFER">
            <a:extLst>
              <a:ext uri="{FF2B5EF4-FFF2-40B4-BE49-F238E27FC236}">
                <a16:creationId xmlns:a16="http://schemas.microsoft.com/office/drawing/2014/main" id="{E2460950-F932-EEFF-7C27-E5F7830C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1" y="113718"/>
            <a:ext cx="1806041" cy="17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8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453532" y="188640"/>
            <a:ext cx="4463081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* التجوية </a:t>
            </a:r>
            <a:r>
              <a:rPr lang="ar-KW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البيولوجية</a:t>
            </a:r>
            <a:r>
              <a:rPr lang="ar-SA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: </a:t>
            </a:r>
            <a:endParaRPr lang="ar-KW" sz="4000" b="1" dirty="0">
              <a:solidFill>
                <a:srgbClr val="C0000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-35043" y="677158"/>
            <a:ext cx="6682021" cy="278537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ه</a:t>
            </a:r>
            <a:r>
              <a:rPr lang="ar-KW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ـ</a:t>
            </a:r>
            <a:r>
              <a:rPr lang="ar-SA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ي </a:t>
            </a:r>
            <a:r>
              <a:rPr lang="ar-KW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الـتـجـويـة الـنـاتجـة عن تأثير الكائنات الحية على صخور الأرض </a:t>
            </a:r>
            <a:r>
              <a:rPr lang="ar-SA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</a:t>
            </a:r>
            <a:r>
              <a:rPr lang="ar-KW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و قد تكون ميكانيكية أو كيميائية </a:t>
            </a:r>
            <a:r>
              <a:rPr lang="ar-SA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.</a:t>
            </a:r>
            <a:endParaRPr lang="en-US" sz="4000" b="1" dirty="0">
              <a:solidFill>
                <a:srgbClr val="0070C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2536"/>
            <a:ext cx="9139832" cy="339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0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" y="0"/>
            <a:ext cx="90535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211"/>
          <p:cNvSpPr txBox="1"/>
          <p:nvPr/>
        </p:nvSpPr>
        <p:spPr>
          <a:xfrm>
            <a:off x="508635" y="6337300"/>
            <a:ext cx="1064895" cy="9144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Simplified Arabic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108520" y="4770939"/>
            <a:ext cx="8603432" cy="7684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PT Bold Heading" pitchFamily="2" charset="-78"/>
              </a:rPr>
              <a:t>جذور النباتات تكسر الصخور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n-ea"/>
              <a:cs typeface="PT Bold Heading" pitchFamily="2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108520" y="6048871"/>
            <a:ext cx="8711952" cy="6848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PT Bold Heading" pitchFamily="2" charset="-78"/>
              </a:rPr>
              <a:t>الحيوانات الحفارة تفتت التربة 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-108520" y="5445224"/>
            <a:ext cx="8784976" cy="641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PT Bold Heading" pitchFamily="2" charset="-78"/>
              </a:rPr>
              <a:t>النمل تعمل على تغير شكل الصخور و تفتيتها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n-ea"/>
              <a:cs typeface="PT Bold Heading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87AD2F5-0908-581C-9C39-7F593108AA66}"/>
              </a:ext>
            </a:extLst>
          </p:cNvPr>
          <p:cNvSpPr/>
          <p:nvPr/>
        </p:nvSpPr>
        <p:spPr>
          <a:xfrm>
            <a:off x="83225" y="548680"/>
            <a:ext cx="16177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177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84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79E52B-6965-723E-0ABA-43AA15312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548680"/>
            <a:ext cx="6512511" cy="1143000"/>
          </a:xfrm>
        </p:spPr>
        <p:txBody>
          <a:bodyPr/>
          <a:lstStyle/>
          <a:p>
            <a:r>
              <a:rPr lang="ar-KW" dirty="0"/>
              <a:t>التقويم الصفي :</a:t>
            </a:r>
            <a:br>
              <a:rPr lang="ar-KW" dirty="0"/>
            </a:br>
            <a:br>
              <a:rPr lang="ar-KW" dirty="0"/>
            </a:br>
            <a:r>
              <a:rPr lang="ar-KW" dirty="0">
                <a:solidFill>
                  <a:srgbClr val="FF0000"/>
                </a:solidFill>
              </a:rPr>
              <a:t>ورقة عمل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BB2A0678-3714-729E-8153-B68FF7DF7CF2}"/>
              </a:ext>
            </a:extLst>
          </p:cNvPr>
          <p:cNvSpPr txBox="1">
            <a:spLocks/>
          </p:cNvSpPr>
          <p:nvPr/>
        </p:nvSpPr>
        <p:spPr>
          <a:xfrm>
            <a:off x="2096310" y="4149080"/>
            <a:ext cx="6512511" cy="18630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1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KW" dirty="0"/>
              <a:t>التقويم </a:t>
            </a:r>
            <a:r>
              <a:rPr lang="ar-KW" dirty="0" err="1"/>
              <a:t>اللاصفي</a:t>
            </a:r>
            <a:r>
              <a:rPr lang="ar-KW" dirty="0"/>
              <a:t> :</a:t>
            </a:r>
          </a:p>
          <a:p>
            <a:r>
              <a:rPr lang="ar-KW" dirty="0"/>
              <a:t> </a:t>
            </a:r>
            <a:r>
              <a:rPr lang="ar-KW" sz="2800" dirty="0">
                <a:solidFill>
                  <a:srgbClr val="FF0000"/>
                </a:solidFill>
              </a:rPr>
              <a:t>نسخ مفهوم التجوية </a:t>
            </a:r>
            <a:r>
              <a:rPr lang="ar-KW" sz="2800" dirty="0" err="1">
                <a:solidFill>
                  <a:srgbClr val="FF0000"/>
                </a:solidFill>
              </a:rPr>
              <a:t>والتكربن</a:t>
            </a:r>
            <a:r>
              <a:rPr lang="ar-KW" sz="2800" dirty="0">
                <a:solidFill>
                  <a:srgbClr val="FF0000"/>
                </a:solidFill>
              </a:rPr>
              <a:t> والاكسدة في الدفتر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170" name="Picture 2" descr="Writing Gif - GIFcen">
            <a:extLst>
              <a:ext uri="{FF2B5EF4-FFF2-40B4-BE49-F238E27FC236}">
                <a16:creationId xmlns:a16="http://schemas.microsoft.com/office/drawing/2014/main" id="{10511172-62FA-3C90-4305-D3762C5F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1" y="1622959"/>
            <a:ext cx="2978473" cy="25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20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2CCF39-EFD4-A24B-3239-B09F7E2F3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كلمة السر</a:t>
            </a:r>
            <a:endParaRPr lang="en-GB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CAB45E-1505-7956-92E0-D9A83B7A5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A4E7D61-BC28-4C87-095D-9DA7861E1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6"/>
          <a:stretch/>
        </p:blipFill>
        <p:spPr bwMode="auto">
          <a:xfrm>
            <a:off x="679534" y="1421947"/>
            <a:ext cx="5764674" cy="51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211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Jumping Star | Timeline by Michal on Dribbbl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2477694"/>
            <a:ext cx="2912269" cy="218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how Concert Sticker by Eventim BR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83856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0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73E468-6144-4FB2-4879-D797C4C66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268760"/>
            <a:ext cx="6512511" cy="1143000"/>
          </a:xfrm>
        </p:spPr>
        <p:txBody>
          <a:bodyPr/>
          <a:lstStyle/>
          <a:p>
            <a:r>
              <a:rPr lang="ar-KW" dirty="0" err="1"/>
              <a:t>مانوع</a:t>
            </a:r>
            <a:r>
              <a:rPr lang="ar-KW" dirty="0"/>
              <a:t> التجوية ؟</a:t>
            </a:r>
            <a:endParaRPr lang="en-GB" dirty="0"/>
          </a:p>
        </p:txBody>
      </p:sp>
      <p:pic>
        <p:nvPicPr>
          <p:cNvPr id="4" name="Picture 2" descr="منهاجي - التجوية">
            <a:extLst>
              <a:ext uri="{FF2B5EF4-FFF2-40B4-BE49-F238E27FC236}">
                <a16:creationId xmlns:a16="http://schemas.microsoft.com/office/drawing/2014/main" id="{B2ABF719-F3AC-743B-9DE5-41116F681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3" y="3030881"/>
            <a:ext cx="8944373" cy="28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inking Gif - IceGif">
            <a:extLst>
              <a:ext uri="{FF2B5EF4-FFF2-40B4-BE49-F238E27FC236}">
                <a16:creationId xmlns:a16="http://schemas.microsoft.com/office/drawing/2014/main" id="{C847ADAE-4FF6-7D24-90CD-D86BEB91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3" y="173381"/>
            <a:ext cx="2838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6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D1D158-18DA-AE29-36B5-BD3425964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A5A61FB3-6F9C-0560-E607-7E817706303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19919398"/>
              </p:ext>
            </p:extLst>
          </p:nvPr>
        </p:nvGraphicFramePr>
        <p:xfrm>
          <a:off x="611560" y="513750"/>
          <a:ext cx="7364288" cy="5001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0369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80527" y="157864"/>
            <a:ext cx="679358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KW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هي العملية التي يتم بواسطتها </a:t>
            </a:r>
          </a:p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KW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تفتت الصخر و تحلله في مكانه .</a:t>
            </a:r>
            <a:endParaRPr lang="en-US" sz="4000" b="1" dirty="0">
              <a:solidFill>
                <a:srgbClr val="0070C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قوس كبير أيمن 2"/>
          <p:cNvSpPr/>
          <p:nvPr/>
        </p:nvSpPr>
        <p:spPr>
          <a:xfrm rot="16200000">
            <a:off x="4351838" y="344635"/>
            <a:ext cx="504057" cy="4656559"/>
          </a:xfrm>
          <a:prstGeom prst="rightBrace">
            <a:avLst>
              <a:gd name="adj1" fmla="val 66666"/>
              <a:gd name="adj2" fmla="val 5000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9592" y="5374129"/>
            <a:ext cx="2287806" cy="584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الكائنات الحية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6613058" y="188640"/>
            <a:ext cx="2424062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* التجوية :</a:t>
            </a:r>
            <a:r>
              <a:rPr lang="ar-KW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endParaRPr lang="ar-KW" sz="4000" dirty="0">
              <a:solidFill>
                <a:srgbClr val="C0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779912" y="1713002"/>
            <a:ext cx="1598515" cy="707886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التجوية</a:t>
            </a:r>
            <a:endParaRPr lang="en-US" sz="4000" b="1" dirty="0">
              <a:solidFill>
                <a:srgbClr val="C0000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378427" y="2924944"/>
            <a:ext cx="3374642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تجوية ميكانيكية </a:t>
            </a:r>
            <a:endParaRPr lang="ar-KW" sz="4000" b="1" dirty="0">
              <a:solidFill>
                <a:schemeClr val="accent4">
                  <a:lumMod val="50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22148" y="2930935"/>
            <a:ext cx="304282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تجوية كيميائية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529109" y="3778270"/>
            <a:ext cx="30732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تجمد و انصهار الماء </a:t>
            </a:r>
            <a:endParaRPr lang="ar-KW" sz="3200" b="1" dirty="0">
              <a:solidFill>
                <a:srgbClr val="7030A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11560" y="3780329"/>
            <a:ext cx="3193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ثاني أكسيد الكربون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343629" y="4500409"/>
            <a:ext cx="3640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اختلاف درجات الحرارة </a:t>
            </a:r>
            <a:endParaRPr lang="ar-KW" sz="3200" b="1" dirty="0">
              <a:solidFill>
                <a:srgbClr val="7030A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871350" y="5292497"/>
            <a:ext cx="2388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rgbClr val="7030A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الكائنات الحية </a:t>
            </a:r>
            <a:endParaRPr lang="ar-KW" sz="3200" b="1" dirty="0">
              <a:solidFill>
                <a:srgbClr val="7030A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480368" y="4581128"/>
            <a:ext cx="1526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الأكسجين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837650" y="6118087"/>
            <a:ext cx="3236784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chemeClr val="accent5">
                    <a:lumMod val="75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تجوية </a:t>
            </a:r>
            <a:r>
              <a:rPr lang="ar-KW" sz="4000" b="1" dirty="0">
                <a:solidFill>
                  <a:schemeClr val="accent5">
                    <a:lumMod val="75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بيولوجية</a:t>
            </a:r>
            <a:r>
              <a:rPr lang="ar-SA" sz="4000" b="1" dirty="0">
                <a:solidFill>
                  <a:schemeClr val="accent5">
                    <a:lumMod val="75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</a:t>
            </a:r>
            <a:endParaRPr lang="ar-KW" sz="4000" b="1" dirty="0">
              <a:solidFill>
                <a:schemeClr val="accent5">
                  <a:lumMod val="75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16" name="سهم مسنن إلى اليمين 15"/>
          <p:cNvSpPr/>
          <p:nvPr/>
        </p:nvSpPr>
        <p:spPr>
          <a:xfrm rot="8752378">
            <a:off x="5986558" y="5955106"/>
            <a:ext cx="1078024" cy="3350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سهم مسنن إلى اليمين 16"/>
          <p:cNvSpPr/>
          <p:nvPr/>
        </p:nvSpPr>
        <p:spPr>
          <a:xfrm rot="12847622" flipH="1">
            <a:off x="2052651" y="6006810"/>
            <a:ext cx="1078024" cy="3350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660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427984" y="1484784"/>
            <a:ext cx="4463081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* التجوية الميكانيكية : </a:t>
            </a:r>
            <a:endParaRPr lang="ar-KW" sz="4000" b="1" dirty="0">
              <a:solidFill>
                <a:srgbClr val="C0000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971600" y="2742084"/>
            <a:ext cx="6682021" cy="286232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هي عملية تفتت الصخور إلى أجزاء صغيرة بوس</a:t>
            </a:r>
            <a:r>
              <a:rPr lang="ar-KW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ـــــــ</a:t>
            </a:r>
            <a:r>
              <a:rPr lang="ar-SA" sz="4000" b="1" dirty="0" err="1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ائل</a:t>
            </a:r>
            <a:r>
              <a:rPr lang="ar-SA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فيزيائية دون إحداث تغير كيميائي بها .</a:t>
            </a:r>
            <a:endParaRPr lang="en-US" sz="4000" b="1" dirty="0">
              <a:solidFill>
                <a:srgbClr val="0070C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pic>
        <p:nvPicPr>
          <p:cNvPr id="8196" name="Picture 4" descr="animated gifs – Jeff Thompson">
            <a:extLst>
              <a:ext uri="{FF2B5EF4-FFF2-40B4-BE49-F238E27FC236}">
                <a16:creationId xmlns:a16="http://schemas.microsoft.com/office/drawing/2014/main" id="{D6980A0D-9097-4187-E9FA-7513D4C6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5" y="227484"/>
            <a:ext cx="33337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88AB32-4FA2-8082-8680-8618BB33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38D6EB3-80CD-7E5C-7546-B870C1D9A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80052"/>
            <a:ext cx="4860032" cy="318755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01DB4D6-6CC4-FBA1-0D18-5AC68DC3E4E6}"/>
              </a:ext>
            </a:extLst>
          </p:cNvPr>
          <p:cNvSpPr/>
          <p:nvPr/>
        </p:nvSpPr>
        <p:spPr>
          <a:xfrm>
            <a:off x="-180527" y="3750568"/>
            <a:ext cx="8766720" cy="286232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chemeClr val="accent3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هي العملية التي تتحلل بواسطتها الصخور </a:t>
            </a:r>
            <a:endParaRPr lang="ar-KW" sz="4000" b="1" dirty="0">
              <a:solidFill>
                <a:schemeClr val="accent3">
                  <a:lumMod val="50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chemeClr val="accent3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و يتغير تركيبها الكيميائي نتيجة التفاعلات الكيميائية مثل </a:t>
            </a:r>
            <a:r>
              <a:rPr lang="ar-SA" sz="4000" b="1" dirty="0" err="1">
                <a:solidFill>
                  <a:schemeClr val="accent3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التكربن</a:t>
            </a:r>
            <a:r>
              <a:rPr lang="ar-SA" sz="4000" b="1" dirty="0">
                <a:solidFill>
                  <a:schemeClr val="accent3">
                    <a:lumMod val="50000"/>
                  </a:schemeClr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و الأكسدة .  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1562E45-67ED-31CA-5DEF-13762DE14163}"/>
              </a:ext>
            </a:extLst>
          </p:cNvPr>
          <p:cNvSpPr/>
          <p:nvPr/>
        </p:nvSpPr>
        <p:spPr>
          <a:xfrm>
            <a:off x="4358379" y="836712"/>
            <a:ext cx="4509568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* التجوية الكيميائية : </a:t>
            </a:r>
            <a:endParaRPr lang="ar-KW" sz="4000" b="1" dirty="0">
              <a:solidFill>
                <a:srgbClr val="C0000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85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7E9E93-2105-4204-5432-94F80EEF1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6F50C74-F6F2-729B-6D5C-AF8E649C23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8593C3C-63C4-3697-B881-11DE3E5DD9A0}"/>
              </a:ext>
            </a:extLst>
          </p:cNvPr>
          <p:cNvSpPr/>
          <p:nvPr/>
        </p:nvSpPr>
        <p:spPr>
          <a:xfrm>
            <a:off x="6719938" y="0"/>
            <a:ext cx="2424062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* </a:t>
            </a:r>
            <a:r>
              <a:rPr lang="ar-SA" sz="4000" b="1" dirty="0" err="1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التكربن</a:t>
            </a:r>
            <a:r>
              <a:rPr lang="ar-SA" sz="4000" b="1" dirty="0">
                <a:solidFill>
                  <a:srgbClr val="C0000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 : </a:t>
            </a:r>
            <a:endParaRPr lang="ar-KW" sz="4000" b="1" dirty="0">
              <a:solidFill>
                <a:srgbClr val="C0000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858BA44-1EF0-4F0E-34E5-4F56385AB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51" y="1386162"/>
            <a:ext cx="8112497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هو </a:t>
            </a:r>
            <a:r>
              <a:rPr lang="ar-SA" sz="32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عملية إذابة و تحلل الص</a:t>
            </a:r>
            <a:r>
              <a:rPr lang="ar-KW" sz="32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ــــــ</a:t>
            </a:r>
            <a:r>
              <a:rPr lang="ar-SA" sz="32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خور الجيرية بسبب تفاعلها مع غاز ثاني أكسيد الكربون المذاب في الماء (حمض الكربونيك) </a:t>
            </a:r>
            <a:r>
              <a:rPr lang="ar-KW" sz="3200" b="1" dirty="0">
                <a:solidFill>
                  <a:srgbClr val="0070C0"/>
                </a:solidFill>
                <a:latin typeface="Simplified Arabic" pitchFamily="18" charset="-78"/>
                <a:ea typeface="Calibri" pitchFamily="34" charset="0"/>
                <a:cs typeface="PT Bold Heading" pitchFamily="2" charset="-78"/>
              </a:rPr>
              <a:t>.</a:t>
            </a:r>
            <a:endParaRPr lang="en-US" sz="3200" b="1" dirty="0">
              <a:solidFill>
                <a:srgbClr val="0070C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0070C0"/>
              </a:solidFill>
              <a:latin typeface="Simplified Arabic" pitchFamily="18" charset="-78"/>
              <a:ea typeface="Calibri" pitchFamily="34" charset="0"/>
              <a:cs typeface="PT Bold Heading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AC7480B-0A6B-D1A7-EC62-2468B7F7C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9" y="3611576"/>
            <a:ext cx="4056249" cy="2664183"/>
          </a:xfrm>
          <a:prstGeom prst="rect">
            <a:avLst/>
          </a:prstGeom>
        </p:spPr>
      </p:pic>
      <p:pic>
        <p:nvPicPr>
          <p:cNvPr id="13314" name="Picture 2" descr="صواعد الكهوف تؤرخ لمرور الوقت في طبقات صخورها المتكونة منذ آلاف السنين |  علوم | الجزيرة نت">
            <a:extLst>
              <a:ext uri="{FF2B5EF4-FFF2-40B4-BE49-F238E27FC236}">
                <a16:creationId xmlns:a16="http://schemas.microsoft.com/office/drawing/2014/main" id="{ADF15842-0D9D-DA32-1574-CED7CE0E4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03" y="3539680"/>
            <a:ext cx="4211960" cy="280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nvironmental Products | Pozitive Energy">
            <a:extLst>
              <a:ext uri="{FF2B5EF4-FFF2-40B4-BE49-F238E27FC236}">
                <a16:creationId xmlns:a16="http://schemas.microsoft.com/office/drawing/2014/main" id="{BFE635CC-96CF-9E03-2099-68B723AAE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05" y="-100965"/>
            <a:ext cx="2552007" cy="19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1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دفق الهواء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دفق الهوا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فق الهوا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13243</TotalTime>
  <Words>412</Words>
  <Application>Microsoft Office PowerPoint</Application>
  <PresentationFormat>عرض على الشاشة (4:3)</PresentationFormat>
  <Paragraphs>64</Paragraphs>
  <Slides>17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17</vt:i4>
      </vt:variant>
    </vt:vector>
  </HeadingPairs>
  <TitlesOfParts>
    <vt:vector size="27" baseType="lpstr">
      <vt:lpstr>Arial</vt:lpstr>
      <vt:lpstr>Calibri</vt:lpstr>
      <vt:lpstr>Georgia</vt:lpstr>
      <vt:lpstr>Simplified Arabic</vt:lpstr>
      <vt:lpstr>Times New Roman</vt:lpstr>
      <vt:lpstr>Trebuchet MS</vt:lpstr>
      <vt:lpstr>Wingdings 3</vt:lpstr>
      <vt:lpstr>دفق الهواء</vt:lpstr>
      <vt:lpstr>1_نسق Office</vt:lpstr>
      <vt:lpstr>Facet</vt:lpstr>
      <vt:lpstr>كيف يتغير سطح الأرض ؟ 2 </vt:lpstr>
      <vt:lpstr>كلمة السر</vt:lpstr>
      <vt:lpstr>عرض تقديمي في PowerPoint</vt:lpstr>
      <vt:lpstr>مانوع التجوية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التقويم الصفي :  ورقة عمل </vt:lpstr>
    </vt:vector>
  </TitlesOfParts>
  <Company>99878923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زهراء محمد امان على</cp:lastModifiedBy>
  <cp:revision>91</cp:revision>
  <cp:lastPrinted>2022-11-22T07:14:48Z</cp:lastPrinted>
  <dcterms:created xsi:type="dcterms:W3CDTF">2019-06-28T13:51:20Z</dcterms:created>
  <dcterms:modified xsi:type="dcterms:W3CDTF">2023-10-05T04:04:38Z</dcterms:modified>
</cp:coreProperties>
</file>