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502" r:id="rId2"/>
    <p:sldId id="552" r:id="rId3"/>
    <p:sldId id="553" r:id="rId4"/>
    <p:sldId id="554" r:id="rId5"/>
    <p:sldId id="441" r:id="rId6"/>
    <p:sldId id="442" r:id="rId7"/>
    <p:sldId id="483" r:id="rId8"/>
    <p:sldId id="415" r:id="rId9"/>
    <p:sldId id="484" r:id="rId10"/>
    <p:sldId id="461" r:id="rId11"/>
    <p:sldId id="462" r:id="rId12"/>
    <p:sldId id="486" r:id="rId13"/>
    <p:sldId id="487" r:id="rId14"/>
    <p:sldId id="499" r:id="rId15"/>
    <p:sldId id="500" r:id="rId16"/>
    <p:sldId id="490" r:id="rId17"/>
    <p:sldId id="428" r:id="rId18"/>
    <p:sldId id="446" r:id="rId19"/>
    <p:sldId id="448" r:id="rId20"/>
    <p:sldId id="452" r:id="rId21"/>
    <p:sldId id="450" r:id="rId22"/>
    <p:sldId id="451" r:id="rId23"/>
    <p:sldId id="455" r:id="rId24"/>
    <p:sldId id="454" r:id="rId25"/>
    <p:sldId id="410" r:id="rId26"/>
    <p:sldId id="527" r:id="rId27"/>
    <p:sldId id="555" r:id="rId28"/>
    <p:sldId id="556" r:id="rId29"/>
    <p:sldId id="557" r:id="rId30"/>
    <p:sldId id="558" r:id="rId31"/>
    <p:sldId id="528" r:id="rId32"/>
    <p:sldId id="529" r:id="rId33"/>
    <p:sldId id="530" r:id="rId34"/>
    <p:sldId id="531" r:id="rId35"/>
    <p:sldId id="532" r:id="rId36"/>
    <p:sldId id="533" r:id="rId37"/>
    <p:sldId id="534" r:id="rId38"/>
    <p:sldId id="535" r:id="rId39"/>
    <p:sldId id="536" r:id="rId40"/>
    <p:sldId id="537" r:id="rId41"/>
    <p:sldId id="538" r:id="rId42"/>
    <p:sldId id="539" r:id="rId43"/>
    <p:sldId id="540" r:id="rId44"/>
    <p:sldId id="541" r:id="rId45"/>
    <p:sldId id="542" r:id="rId46"/>
    <p:sldId id="543" r:id="rId47"/>
    <p:sldId id="544" r:id="rId48"/>
    <p:sldId id="545" r:id="rId49"/>
    <p:sldId id="546" r:id="rId50"/>
    <p:sldId id="547" r:id="rId51"/>
    <p:sldId id="548" r:id="rId52"/>
    <p:sldId id="549" r:id="rId53"/>
    <p:sldId id="550" r:id="rId54"/>
    <p:sldId id="456" r:id="rId55"/>
    <p:sldId id="457" r:id="rId56"/>
    <p:sldId id="458" r:id="rId57"/>
    <p:sldId id="459" r:id="rId58"/>
    <p:sldId id="469" r:id="rId59"/>
    <p:sldId id="434" r:id="rId60"/>
    <p:sldId id="551" r:id="rId61"/>
  </p:sldIdLst>
  <p:sldSz cx="12192000" cy="6858000"/>
  <p:notesSz cx="6797675" cy="9929813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D69CE4B4-DC41-418F-B1B4-9C46238A1778}">
          <p14:sldIdLst>
            <p14:sldId id="502"/>
            <p14:sldId id="552"/>
            <p14:sldId id="553"/>
            <p14:sldId id="554"/>
            <p14:sldId id="441"/>
            <p14:sldId id="442"/>
            <p14:sldId id="483"/>
            <p14:sldId id="415"/>
            <p14:sldId id="484"/>
            <p14:sldId id="461"/>
            <p14:sldId id="462"/>
            <p14:sldId id="486"/>
            <p14:sldId id="487"/>
            <p14:sldId id="499"/>
            <p14:sldId id="500"/>
            <p14:sldId id="490"/>
            <p14:sldId id="428"/>
            <p14:sldId id="446"/>
            <p14:sldId id="448"/>
            <p14:sldId id="452"/>
            <p14:sldId id="450"/>
            <p14:sldId id="451"/>
            <p14:sldId id="455"/>
            <p14:sldId id="454"/>
            <p14:sldId id="410"/>
            <p14:sldId id="527"/>
            <p14:sldId id="555"/>
            <p14:sldId id="556"/>
            <p14:sldId id="557"/>
            <p14:sldId id="558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456"/>
            <p14:sldId id="457"/>
            <p14:sldId id="458"/>
            <p14:sldId id="459"/>
            <p14:sldId id="469"/>
            <p14:sldId id="434"/>
            <p14:sldId id="551"/>
          </p14:sldIdLst>
        </p14:section>
        <p14:section name="مقطع بدون عنوان" id="{98328811-68B3-476B-9B9D-9A4F49A4EF1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FF9900"/>
    <a:srgbClr val="003399"/>
    <a:srgbClr val="CC00CC"/>
    <a:srgbClr val="003300"/>
    <a:srgbClr val="00B05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756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313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41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99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28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68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41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5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200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7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227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BF10-AB40-49B4-8233-4A875FE8B9A1}" type="datetimeFigureOut">
              <a:rPr lang="ar-KW" smtClean="0"/>
              <a:t>07/10/1445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3F8D-B9AA-48FA-AA8B-21C4606516D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198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nar.redsoft.org/EducationShow.aspx?edu=645&amp;tp=23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7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8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2.jpeg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7.png"/><Relationship Id="rId5" Type="http://schemas.openxmlformats.org/officeDocument/2006/relationships/image" Target="../media/image27.png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5127" y="474631"/>
            <a:ext cx="4292930" cy="1015663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atin typeface="LegacySans-Bold"/>
              </a:rPr>
              <a:t>Unit </a:t>
            </a:r>
            <a:r>
              <a:rPr lang="en-US" sz="6000" b="1" dirty="0" smtClean="0">
                <a:latin typeface="LegacySans-Bold"/>
              </a:rPr>
              <a:t>11</a:t>
            </a:r>
            <a:endParaRPr lang="ar-KW" sz="6000" dirty="0"/>
          </a:p>
        </p:txBody>
      </p:sp>
      <p:sp>
        <p:nvSpPr>
          <p:cNvPr id="7" name="Rectangle 6"/>
          <p:cNvSpPr/>
          <p:nvPr/>
        </p:nvSpPr>
        <p:spPr>
          <a:xfrm>
            <a:off x="678874" y="4541040"/>
            <a:ext cx="10724592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atin typeface="Garamond" panose="02020404030301010803" pitchFamily="18" charset="0"/>
              </a:rPr>
              <a:t>Intelligence and creativity</a:t>
            </a:r>
            <a:endParaRPr lang="ar-KW" sz="6000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6"/>
          <a:stretch/>
        </p:blipFill>
        <p:spPr>
          <a:xfrm>
            <a:off x="5926591" y="457755"/>
            <a:ext cx="5476875" cy="37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3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872342"/>
            <a:ext cx="9143999" cy="498565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88640"/>
            <a:ext cx="12192000" cy="12337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haroni" pitchFamily="2" charset="-79"/>
                <a:cs typeface="Aharoni" pitchFamily="2" charset="-79"/>
              </a:rPr>
              <a:t>You can use 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pencils </a:t>
            </a:r>
            <a:r>
              <a:rPr lang="en-US" b="1" dirty="0">
                <a:latin typeface="Aharoni" pitchFamily="2" charset="-79"/>
                <a:cs typeface="Aharoni" pitchFamily="2" charset="-79"/>
              </a:rPr>
              <a:t>for 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writing or drawing.</a:t>
            </a:r>
            <a:endParaRPr lang="ar-KW" b="1" dirty="0">
              <a:latin typeface="Aharoni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342"/>
            <a:ext cx="5416445" cy="498565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534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+mn-lt"/>
                <a:cs typeface="Aharoni" pitchFamily="2" charset="-79"/>
              </a:rPr>
              <a:t>You can design dresses </a:t>
            </a:r>
            <a:r>
              <a:rPr lang="en-US" sz="4800" b="1" dirty="0" smtClean="0">
                <a:latin typeface="+mn-lt"/>
                <a:cs typeface="Aharoni" pitchFamily="2" charset="-79"/>
              </a:rPr>
              <a:t>or beautiful shapes out </a:t>
            </a:r>
            <a:r>
              <a:rPr lang="en-US" sz="4800" b="1" dirty="0">
                <a:latin typeface="+mn-lt"/>
                <a:cs typeface="Aharoni" pitchFamily="2" charset="-79"/>
              </a:rPr>
              <a:t>of pencil shaving.</a:t>
            </a:r>
            <a:endParaRPr lang="ar-KW" sz="4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53" y="1796406"/>
            <a:ext cx="5023882" cy="486841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21972"/>
            <a:ext cx="12192000" cy="11360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+mn-lt"/>
                <a:cs typeface="Aharoni" pitchFamily="2" charset="-79"/>
              </a:rPr>
              <a:t>You can use </a:t>
            </a:r>
            <a:r>
              <a:rPr lang="en-US" sz="5400" b="1" dirty="0" smtClean="0">
                <a:latin typeface="+mn-lt"/>
                <a:cs typeface="Aharoni" pitchFamily="2" charset="-79"/>
              </a:rPr>
              <a:t>pencils </a:t>
            </a:r>
            <a:r>
              <a:rPr lang="en-US" sz="5400" b="1" dirty="0">
                <a:latin typeface="+mn-lt"/>
                <a:cs typeface="Aharoni" pitchFamily="2" charset="-79"/>
              </a:rPr>
              <a:t>for decoration.</a:t>
            </a:r>
            <a:endParaRPr lang="ar-KW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709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r="3968"/>
          <a:stretch/>
        </p:blipFill>
        <p:spPr>
          <a:xfrm>
            <a:off x="0" y="2048328"/>
            <a:ext cx="5924293" cy="4809671"/>
          </a:xfrm>
          <a:prstGeom prst="rect">
            <a:avLst/>
          </a:prstGeom>
        </p:spPr>
      </p:pic>
      <p:sp>
        <p:nvSpPr>
          <p:cNvPr id="3" name="Text Placeholder 5"/>
          <p:cNvSpPr txBox="1">
            <a:spLocks/>
          </p:cNvSpPr>
          <p:nvPr/>
        </p:nvSpPr>
        <p:spPr>
          <a:xfrm>
            <a:off x="149077" y="207140"/>
            <a:ext cx="11550432" cy="14493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ctr" rtl="0">
              <a:spcBef>
                <a:spcPct val="20000"/>
              </a:spcBef>
              <a:defRPr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Be creative and reuse an empty plastic bottle in a wonderful way.</a:t>
            </a:r>
            <a:endParaRPr lang="ar-KW" sz="4400" b="1" dirty="0">
              <a:ln>
                <a:solidFill>
                  <a:schemeClr val="tx1"/>
                </a:solidFill>
              </a:ln>
              <a:solidFill>
                <a:srgbClr val="003399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65" y="2625000"/>
            <a:ext cx="4146998" cy="368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/>
          </p:cNvSpPr>
          <p:nvPr/>
        </p:nvSpPr>
        <p:spPr>
          <a:xfrm>
            <a:off x="149077" y="207140"/>
            <a:ext cx="11550432" cy="15490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indent="-342900" algn="ctr" rtl="0">
              <a:spcBef>
                <a:spcPct val="20000"/>
              </a:spcBef>
              <a:defRPr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Be creative and reuse a cardboard box in </a:t>
            </a:r>
          </a:p>
          <a:p>
            <a:pPr marL="342900" indent="-342900" algn="ctr" rtl="0">
              <a:spcBef>
                <a:spcPct val="20000"/>
              </a:spcBef>
              <a:defRPr/>
            </a:pPr>
            <a:r>
              <a:rPr lang="fr-FR" sz="4400" b="1" dirty="0" smtClean="0">
                <a:ln>
                  <a:solidFill>
                    <a:schemeClr val="tx1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a wonderful way.</a:t>
            </a:r>
            <a:endParaRPr lang="ar-KW" sz="4400" b="1" dirty="0">
              <a:ln>
                <a:solidFill>
                  <a:schemeClr val="tx1"/>
                </a:solidFill>
              </a:ln>
              <a:solidFill>
                <a:srgbClr val="003399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1944914"/>
            <a:ext cx="5123542" cy="4913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914"/>
            <a:ext cx="7068457" cy="4891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6" y="1923142"/>
            <a:ext cx="5247821" cy="496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23142"/>
            <a:ext cx="7068455" cy="49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7310" y="182526"/>
            <a:ext cx="11042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intended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purpose of a pencil is to write or draw.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3" y="1997363"/>
            <a:ext cx="6483927" cy="4860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363"/>
            <a:ext cx="5708073" cy="486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TEND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9747" y="180109"/>
            <a:ext cx="800792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intended</a:t>
            </a:r>
            <a:endParaRPr lang="ar-KW" sz="8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6582" y="5455946"/>
            <a:ext cx="10390909" cy="769441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purposed, expected, designed or planned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636" y="224273"/>
            <a:ext cx="11042073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Creativity is using your imagination to create something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original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0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IGINA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0"/>
            <a:ext cx="405288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original</a:t>
            </a:r>
            <a:endParaRPr lang="ar-KW" sz="8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376" y="4832492"/>
            <a:ext cx="4248275" cy="1446550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existing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since the beginning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0"/>
            <a:ext cx="8111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4847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Walt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Disney is creative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.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 His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drawings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are so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dramatic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12192000" cy="5373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070308"/>
            <a:ext cx="3593976" cy="409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74214"/>
            <a:ext cx="3810000" cy="394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12" y="2096795"/>
            <a:ext cx="3593976" cy="3949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6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MATIC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2950" y="4725375"/>
            <a:ext cx="10704512" cy="1610111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very sudden or noticeable; or full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of action and excitement</a:t>
            </a:r>
            <a:endParaRPr lang="ar-KW" b="1" dirty="0">
              <a:ln>
                <a:solidFill>
                  <a:sysClr val="windowText" lastClr="000000"/>
                </a:solidFill>
              </a:ln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5206" y="888006"/>
            <a:ext cx="4811486" cy="1107996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dramatic</a:t>
            </a:r>
            <a:endParaRPr lang="ar-KW" sz="6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795055"/>
            <a:ext cx="10509160" cy="246329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186262" y="4673889"/>
            <a:ext cx="369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dirty="0">
                <a:hlinkClick r:id="rId3"/>
              </a:rPr>
              <a:t>البوابة الكويتية لصعوبات التعلم (</a:t>
            </a:r>
            <a:r>
              <a:rPr lang="en-US" dirty="0">
                <a:hlinkClick r:id="rId3"/>
              </a:rPr>
              <a:t>redsoft.org)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12192000" cy="45811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3371" y="217714"/>
            <a:ext cx="11945257" cy="22768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If you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combine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two or more different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things, they begin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exit or work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together.</a:t>
            </a:r>
            <a:endParaRPr lang="ar-KW" sz="6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357430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en-US" sz="67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itchFamily="2" charset="-79"/>
              </a:rPr>
              <a:t>combine</a:t>
            </a:r>
            <a:r>
              <a:rPr lang="en-US" sz="4800" b="1" dirty="0">
                <a:latin typeface="+mn-lt"/>
                <a:cs typeface="Aharoni" pitchFamily="2" charset="-79"/>
              </a:rPr>
              <a:t/>
            </a:r>
            <a:br>
              <a:rPr lang="en-US" sz="4800" b="1" dirty="0">
                <a:latin typeface="+mn-lt"/>
                <a:cs typeface="Aharoni" pitchFamily="2" charset="-79"/>
              </a:rPr>
            </a:br>
            <a:r>
              <a:rPr lang="en-US" sz="4800" b="1" dirty="0">
                <a:latin typeface="+mn-lt"/>
                <a:cs typeface="Aharoni" pitchFamily="2" charset="-79"/>
              </a:rPr>
              <a:t>computer + network </a:t>
            </a:r>
            <a:r>
              <a:rPr lang="en-US" sz="4800" b="1" dirty="0" smtClean="0">
                <a:latin typeface="+mn-lt"/>
                <a:cs typeface="Aharoni" pitchFamily="2" charset="-79"/>
              </a:rPr>
              <a:t>= Internet</a:t>
            </a:r>
            <a:endParaRPr lang="ar-KW" sz="4800" b="1" dirty="0">
              <a:latin typeface="+mn-lt"/>
            </a:endParaRPr>
          </a:p>
        </p:txBody>
      </p:sp>
      <p:pic>
        <p:nvPicPr>
          <p:cNvPr id="4" name="Content Placeholder 3" descr="Computer%20network%20L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5400" y="2357430"/>
            <a:ext cx="10729192" cy="4500570"/>
          </a:xfrm>
        </p:spPr>
      </p:pic>
    </p:spTree>
    <p:extLst>
      <p:ext uri="{BB962C8B-B14F-4D97-AF65-F5344CB8AC3E}">
        <p14:creationId xmlns:p14="http://schemas.microsoft.com/office/powerpoint/2010/main" val="35841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MBIN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7982" y="3242583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43050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sz="9600" b="1" dirty="0">
                <a:ln>
                  <a:solidFill>
                    <a:sysClr val="windowText" lastClr="000000"/>
                  </a:solidFill>
                </a:ln>
                <a:solidFill>
                  <a:srgbClr val="6600CC"/>
                </a:solidFill>
              </a:rPr>
              <a:t>   </a:t>
            </a:r>
            <a:r>
              <a:rPr lang="en-US" sz="9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combine</a:t>
            </a:r>
            <a:endParaRPr lang="ar-KW" sz="9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 descr="6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28802"/>
            <a:ext cx="6553200" cy="492919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11211" y="5531053"/>
            <a:ext cx="4708520" cy="1079137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join together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8000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4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76" y="1519707"/>
            <a:ext cx="9202875" cy="141763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In the past, surgical operations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involved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 cutting the patient.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VOLV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 descr="100930_involve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4170" y="5460017"/>
            <a:ext cx="6778173" cy="11294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to make necessary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1" y="302825"/>
            <a:ext cx="5690770" cy="109357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9525"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involve</a:t>
            </a:r>
            <a:endParaRPr lang="ar-KW" sz="7200" b="1" dirty="0">
              <a:ln w="9525"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1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48128" cy="7101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2509" y="186078"/>
            <a:ext cx="6664036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New Vocabulary</a:t>
            </a:r>
            <a:endParaRPr lang="ar-KW" sz="6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0"/>
            <a:ext cx="4943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5106" y="713005"/>
            <a:ext cx="82734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intended           (adj.) </a:t>
            </a:r>
          </a:p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original             (adj.)</a:t>
            </a:r>
          </a:p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dramatic           (adj.) </a:t>
            </a:r>
          </a:p>
          <a:p>
            <a:pPr algn="ctr" rtl="0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combine           (v.)</a:t>
            </a:r>
          </a:p>
          <a:p>
            <a:pPr algn="ctr" rtl="0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involve              (v.) </a:t>
            </a:r>
            <a:endParaRPr lang="en-US" sz="48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8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4394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70457" y="700875"/>
            <a:ext cx="11732653" cy="5529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in the spaces with words from the list:-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(original – combine – dramatic – involve) </a:t>
            </a:r>
            <a:endParaRPr lang="en-U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endParaRPr lang="en-U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 two countries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against their common enemy.</a:t>
            </a: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700788" y="3228540"/>
            <a:ext cx="230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combine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70457" y="700875"/>
            <a:ext cx="11732653" cy="54271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in the spaces with words from the list:-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(original – combine – dramatic – involve) </a:t>
            </a:r>
            <a:endParaRPr lang="en-U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endParaRPr lang="en-US" sz="32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Teachers……………………. 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the students in 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activities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897745" y="3511874"/>
            <a:ext cx="230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involve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3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96215" y="494813"/>
            <a:ext cx="11732653" cy="59195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in the spaces with words from the list</a:t>
            </a:r>
            <a:r>
              <a:rPr lang="en-US" sz="2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:-</a:t>
            </a:r>
            <a:endParaRPr lang="en-US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original – combine – dramatic – involve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200000"/>
              </a:lnSpc>
              <a:spcAft>
                <a:spcPts val="800"/>
              </a:spcAft>
            </a:pP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Walt Disney is creative. His drawings are so ………………...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200000"/>
              </a:lnSpc>
              <a:spcAft>
                <a:spcPts val="800"/>
              </a:spcAft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081824" y="4748246"/>
            <a:ext cx="230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dramatic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inbow-Car-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18514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71360" y="2301999"/>
            <a:ext cx="5417126" cy="1639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  <a:cs typeface="MV Boli" panose="02000500030200090000" pitchFamily="2" charset="0"/>
              </a:rPr>
              <a:t>Student’s Book</a:t>
            </a:r>
          </a:p>
          <a:p>
            <a:pPr algn="ctr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  <a:cs typeface="MV Boli" panose="02000500030200090000" pitchFamily="2" charset="0"/>
              </a:rPr>
              <a:t>Page 82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4963" y="806164"/>
            <a:ext cx="11042073" cy="4832092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Creativity is using your imagination to create something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original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Everyone is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creative, but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some people act on their ideas and others don’t.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There are many ways of being creative and creativity can help us solve many different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problems.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7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2" y="0"/>
            <a:ext cx="6762486" cy="68588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13711" y="2175865"/>
            <a:ext cx="4308763" cy="1639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cs typeface="MV Boli" panose="02000500030200090000" pitchFamily="2" charset="0"/>
              </a:rPr>
              <a:t>Student’s Book</a:t>
            </a:r>
          </a:p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cs typeface="MV Boli" panose="02000500030200090000" pitchFamily="2" charset="0"/>
              </a:rPr>
              <a:t>Page 83</a:t>
            </a:r>
            <a:endParaRPr lang="ar-KW" sz="4000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52" y="1717963"/>
            <a:ext cx="2403763" cy="44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9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07670"/>
            <a:ext cx="9272788" cy="5100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471" y="545456"/>
            <a:ext cx="2111086" cy="1055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51" y="5497830"/>
            <a:ext cx="3020291" cy="978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8" y="4149871"/>
            <a:ext cx="2966453" cy="24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5944" y="5822407"/>
            <a:ext cx="6023428" cy="76944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Check your answers.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6508" r="4079" b="53228"/>
          <a:stretch/>
        </p:blipFill>
        <p:spPr>
          <a:xfrm>
            <a:off x="0" y="159657"/>
            <a:ext cx="11945257" cy="29899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74057" y="1654628"/>
            <a:ext cx="3004457" cy="14949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Evolution of ideas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2" y="3439886"/>
            <a:ext cx="6303818" cy="34181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643916" y="1518062"/>
            <a:ext cx="3004457" cy="14949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Mobile phones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2" descr="http://www.drivethecars.net/images/Mercedes-Benz-CL500_2011_photo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4533" y="5529943"/>
            <a:ext cx="3054095" cy="1309914"/>
          </a:xfrm>
          <a:prstGeom prst="rect">
            <a:avLst/>
          </a:prstGeom>
          <a:noFill/>
        </p:spPr>
      </p:pic>
      <p:pic>
        <p:nvPicPr>
          <p:cNvPr id="7" name="Picture 4" descr="http://www.bestcarimages.com/files/images/1936_Ford_Purple_car_images_1152x864_model_car_images_wall_paper_papers_photos_pictures_cars_pic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4866" y="4303486"/>
            <a:ext cx="2862838" cy="1226457"/>
          </a:xfrm>
          <a:prstGeom prst="rect">
            <a:avLst/>
          </a:prstGeom>
          <a:noFill/>
        </p:spPr>
      </p:pic>
      <p:pic>
        <p:nvPicPr>
          <p:cNvPr id="8" name="Content Placeholder 5" descr="ms06lan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3316513"/>
            <a:ext cx="2494978" cy="9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6508" r="4079" b="70417"/>
          <a:stretch/>
        </p:blipFill>
        <p:spPr>
          <a:xfrm>
            <a:off x="0" y="159657"/>
            <a:ext cx="11945257" cy="1291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283" t="46577" r="3963" b="41587"/>
          <a:stretch/>
        </p:blipFill>
        <p:spPr>
          <a:xfrm>
            <a:off x="152400" y="1451429"/>
            <a:ext cx="11800114" cy="187234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1714" y="1451428"/>
            <a:ext cx="4100287" cy="2714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Combining a computer and a network to get Internet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534401" y="1451428"/>
            <a:ext cx="3297381" cy="23067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Combining a baby stroller and a scooter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758210"/>
            <a:ext cx="3657599" cy="3099789"/>
          </a:xfrm>
          <a:prstGeom prst="rect">
            <a:avLst/>
          </a:prstGeom>
        </p:spPr>
      </p:pic>
      <p:pic>
        <p:nvPicPr>
          <p:cNvPr id="7" name="Picture 6" descr="Computer%20network%20L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83429"/>
            <a:ext cx="4129314" cy="33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6508" r="4079" b="70417"/>
          <a:stretch/>
        </p:blipFill>
        <p:spPr>
          <a:xfrm>
            <a:off x="0" y="159657"/>
            <a:ext cx="11945257" cy="1291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283" t="57778" r="3963" b="29524"/>
          <a:stretch/>
        </p:blipFill>
        <p:spPr>
          <a:xfrm>
            <a:off x="145143" y="1349828"/>
            <a:ext cx="11800114" cy="228006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46348" y="1472870"/>
            <a:ext cx="3004457" cy="20184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Changing how we do things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006" y="3651332"/>
            <a:ext cx="77535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Example</a:t>
            </a: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Surgical operations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involved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cutting into the patient. But now doctors can send a small tube with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camera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into a person’s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body.</a:t>
            </a:r>
            <a:endParaRPr lang="ar-KW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8" name="Content Placeholder 3" descr="167931_170887412947414_159005920802230_310598_454173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5948" y="1491012"/>
            <a:ext cx="2357096" cy="1049647"/>
          </a:xfrm>
          <a:prstGeom prst="rect">
            <a:avLst/>
          </a:prstGeom>
        </p:spPr>
      </p:pic>
      <p:pic>
        <p:nvPicPr>
          <p:cNvPr id="7" name="Content Placeholder 3" descr="bionanob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1143" y="2283030"/>
            <a:ext cx="2148115" cy="1208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914" y="5797679"/>
            <a:ext cx="1660411" cy="1102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86" y="3834224"/>
            <a:ext cx="3831771" cy="197167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598239" y="1472869"/>
            <a:ext cx="3135086" cy="20184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The invention of the wheels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11532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6508" r="4079" b="70417"/>
          <a:stretch/>
        </p:blipFill>
        <p:spPr>
          <a:xfrm>
            <a:off x="0" y="159657"/>
            <a:ext cx="11945257" cy="1291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283" t="70054" r="3963" b="12390"/>
          <a:stretch/>
        </p:blipFill>
        <p:spPr>
          <a:xfrm>
            <a:off x="145143" y="1451430"/>
            <a:ext cx="11800114" cy="22932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46348" y="1472870"/>
            <a:ext cx="3004457" cy="20184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Finding a new use for things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Content Placeholder 3" descr="plastic_balls_r13_c3_non.jpg"/>
          <p:cNvPicPr>
            <a:picLocks noChangeAspect="1"/>
          </p:cNvPicPr>
          <p:nvPr/>
        </p:nvPicPr>
        <p:blipFill rotWithShape="1">
          <a:blip r:embed="rId3" cstate="print"/>
          <a:srcRect l="24407"/>
          <a:stretch/>
        </p:blipFill>
        <p:spPr>
          <a:xfrm>
            <a:off x="145143" y="3947886"/>
            <a:ext cx="2604057" cy="2910114"/>
          </a:xfrm>
          <a:prstGeom prst="rect">
            <a:avLst/>
          </a:prstGeom>
        </p:spPr>
      </p:pic>
      <p:pic>
        <p:nvPicPr>
          <p:cNvPr id="7" name="Picture 6" descr="film.gif"/>
          <p:cNvPicPr>
            <a:picLocks noChangeAspect="1"/>
          </p:cNvPicPr>
          <p:nvPr/>
        </p:nvPicPr>
        <p:blipFill rotWithShape="1">
          <a:blip r:embed="rId4" cstate="print"/>
          <a:srcRect r="43631"/>
          <a:stretch/>
        </p:blipFill>
        <p:spPr>
          <a:xfrm>
            <a:off x="3012827" y="5049817"/>
            <a:ext cx="1424795" cy="706251"/>
          </a:xfrm>
          <a:prstGeom prst="rect">
            <a:avLst/>
          </a:prstGeom>
        </p:spPr>
      </p:pic>
      <p:pic>
        <p:nvPicPr>
          <p:cNvPr id="5" name="Picture 4" descr="undeveloped_fil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9557" y="3914776"/>
            <a:ext cx="2101693" cy="8494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572006" y="1451429"/>
            <a:ext cx="3004457" cy="20184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Changing how we use wheels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75" y="4219576"/>
            <a:ext cx="2828925" cy="2638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05" y="3870659"/>
            <a:ext cx="4430115" cy="29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6508" r="4079" b="70417"/>
          <a:stretch/>
        </p:blipFill>
        <p:spPr>
          <a:xfrm>
            <a:off x="0" y="159657"/>
            <a:ext cx="11945257" cy="1291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283" t="87572" r="3963"/>
          <a:stretch/>
        </p:blipFill>
        <p:spPr>
          <a:xfrm>
            <a:off x="145143" y="1451428"/>
            <a:ext cx="11800114" cy="251097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42509" y="1609767"/>
            <a:ext cx="4252687" cy="19013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If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you take all the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road signs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away, cars go slower! 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540339" y="1747652"/>
            <a:ext cx="3004457" cy="1625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Cancelling homework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5" descr="P2DCA3DSYZ8CAUYV0QYCAKBL983CAZPZP48CA0ZDVSRCAXHX2BHCAWV9OO9CAG50TEBCAPH485ZCA3YO5ZOCABF2WL1CAGY1GGLCAILOSOMCA2GYST5CA50VL8JCAPLLDHVCA81Y0DQCAV0C331CAMBE8G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143" y="5145086"/>
            <a:ext cx="1114428" cy="157163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ws_Speed_limit_40_1024x7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8474" y="4252686"/>
            <a:ext cx="1622595" cy="2605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98" y="3959023"/>
            <a:ext cx="2944702" cy="2898978"/>
          </a:xfrm>
          <a:prstGeom prst="rect">
            <a:avLst/>
          </a:prstGeom>
        </p:spPr>
      </p:pic>
      <p:pic>
        <p:nvPicPr>
          <p:cNvPr id="3074" name="Picture 2" descr="نتيجة بحث الصور عن ‪changing approach‬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3" y="3959022"/>
            <a:ext cx="4401045" cy="29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4120737"/>
            <a:ext cx="1436914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36" y="593174"/>
            <a:ext cx="6858000" cy="6026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8" y="3412574"/>
            <a:ext cx="4040357" cy="28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5" y="252028"/>
            <a:ext cx="117625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1) The </a:t>
            </a:r>
            <a:r>
              <a:rPr lang="en-US" sz="4400" b="1" u="sng" dirty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evolution of ideas</a:t>
            </a:r>
          </a:p>
          <a:p>
            <a:pPr algn="l"/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Creativity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is not only about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dramatic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new ideas, it is also about making gradual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improvements to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existing ideas. Car development is an example of this. If a car designer creates a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more comfortable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car, he builds on many changes made by designers in the past.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81" y="584537"/>
            <a:ext cx="117625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2) Putting </a:t>
            </a:r>
            <a:r>
              <a:rPr lang="en-US" sz="4400" b="1" u="sng" dirty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ideas together</a:t>
            </a:r>
          </a:p>
          <a:p>
            <a:pPr algn="l"/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Two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or more ideas can be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combined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to create </a:t>
            </a:r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new idea. If you join the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ideas of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computer and a network, you get the Internet.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866" y="543149"/>
            <a:ext cx="117625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3) </a:t>
            </a:r>
            <a:r>
              <a:rPr lang="en-US" sz="4400" b="1" u="sng" dirty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Changing how we do </a:t>
            </a:r>
            <a:r>
              <a:rPr lang="en-US" sz="4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things</a:t>
            </a:r>
          </a:p>
          <a:p>
            <a:pPr algn="l"/>
            <a:endParaRPr lang="en-US" sz="4400" b="1" u="sng" dirty="0">
              <a:ln>
                <a:solidFill>
                  <a:sysClr val="windowText" lastClr="000000"/>
                </a:solidFill>
              </a:ln>
              <a:solidFill>
                <a:srgbClr val="003399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Sometimes new ideas bring about a change in how we do things. In the past, all surgical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operations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involved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cutting into the patient. But now doctors can send a small tube with a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camera into a person’s body and treat the patient from the inside.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127" y="0"/>
            <a:ext cx="1440873" cy="15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18" y="0"/>
            <a:ext cx="1198418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4) </a:t>
            </a:r>
            <a:r>
              <a:rPr lang="en-US" sz="4400" b="1" u="sng" dirty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Finding a new use for things</a:t>
            </a:r>
          </a:p>
          <a:p>
            <a:pPr algn="l"/>
            <a:endParaRPr lang="en-US" sz="44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Creativity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doesn’t always involve inventing something new. If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you look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at something that exists, you can often think of another use for it.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Some of the best scientific developments have come this way. In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19th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century, plastic was developed for making balls. In 1889, a man discovered that you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could use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it for photographic film.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6" y="376719"/>
            <a:ext cx="119426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5) </a:t>
            </a:r>
            <a:r>
              <a:rPr lang="en-US" sz="4400" b="1" u="sng" dirty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Changing approach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When we try to solve a problem, we often use one way to approach it, which may not work.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If you change your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approach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, you can sometimes find a different solution. For example,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most city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planners slow traffic down with speed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restrictions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and signs. But one planner proved that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if you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take all the signs away, cars go slower! This is because drivers have to be more careful.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086" y="0"/>
            <a:ext cx="1776914" cy="11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3"/>
          <a:stretch/>
        </p:blipFill>
        <p:spPr>
          <a:xfrm>
            <a:off x="0" y="-171400"/>
            <a:ext cx="12183968" cy="72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73" y="1857828"/>
            <a:ext cx="2731113" cy="486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1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249382"/>
            <a:ext cx="12192000" cy="108065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What is the purpose of the text?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522321"/>
            <a:ext cx="12191999" cy="53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tterfl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1384" y="0"/>
            <a:ext cx="10729192" cy="200025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What is creativity?</a:t>
            </a:r>
            <a:endParaRPr lang="ar-KW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01"/>
            <a:ext cx="12225445" cy="7197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444" y="0"/>
            <a:ext cx="7361902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Closure</a:t>
            </a:r>
            <a:endParaRPr lang="ar-KW" sz="8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88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57364"/>
          </a:xfr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There are many ways of being creative.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Mention them.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96" y="2205706"/>
            <a:ext cx="10873208" cy="4296693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1- Evolution of ideas</a:t>
            </a:r>
          </a:p>
          <a:p>
            <a:pPr algn="l">
              <a:buNone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2- Putting ideas together</a:t>
            </a:r>
          </a:p>
          <a:p>
            <a:pPr algn="l">
              <a:buNone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3- Changing how we do things</a:t>
            </a:r>
          </a:p>
          <a:p>
            <a:pPr algn="l">
              <a:buNone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4- Finding a new use for things</a:t>
            </a:r>
          </a:p>
          <a:p>
            <a:pPr algn="l">
              <a:buNone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5- Changing approach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BL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Content Placeholder 3" descr="brain_teaser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81158" y="285728"/>
            <a:ext cx="8429684" cy="6215106"/>
          </a:xfrm>
        </p:spPr>
      </p:pic>
    </p:spTree>
    <p:extLst>
      <p:ext uri="{BB962C8B-B14F-4D97-AF65-F5344CB8AC3E}">
        <p14:creationId xmlns:p14="http://schemas.microsoft.com/office/powerpoint/2010/main" val="4036574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eld-of-flow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75218" cy="1325563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Thank you </a:t>
            </a:r>
            <a:endParaRPr lang="ar-KW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1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onanob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1077" y="3181082"/>
            <a:ext cx="7868991" cy="30392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12191999" cy="223224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Nowadays, many surgical operations 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involve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many tiny machines.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65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BL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12192000" cy="5013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28" y="0"/>
            <a:ext cx="11271663" cy="1844824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Focusing on solutions rather than problems is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a great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approach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PROACH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6954" y="30829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02" y="1004553"/>
            <a:ext cx="5344732" cy="1417638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latin typeface="+mn-lt"/>
                <a:cs typeface="Aharoni" pitchFamily="2" charset="-79"/>
              </a:rPr>
              <a:t>approach</a:t>
            </a:r>
            <a:endParaRPr lang="ar-KW" sz="8000" b="1" dirty="0">
              <a:ln>
                <a:solidFill>
                  <a:schemeClr val="tx1"/>
                </a:solidFill>
              </a:ln>
              <a:latin typeface="+mn-lt"/>
            </a:endParaRPr>
          </a:p>
        </p:txBody>
      </p:sp>
      <p:pic>
        <p:nvPicPr>
          <p:cNvPr id="6" name="Picture 5" descr="our_approach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3063" y="1622664"/>
            <a:ext cx="4810148" cy="37861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408836"/>
            <a:ext cx="7381852" cy="14176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a way of doing something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16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18002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It’s a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creative approach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to take the old cars away for recycling.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Content Placeholder 3" descr="Junk-C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12192000" cy="5085185"/>
          </a:xfrm>
        </p:spPr>
      </p:pic>
    </p:spTree>
    <p:extLst>
      <p:ext uri="{BB962C8B-B14F-4D97-AF65-F5344CB8AC3E}">
        <p14:creationId xmlns:p14="http://schemas.microsoft.com/office/powerpoint/2010/main" val="31098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s_Speed_limit_40_1024x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02286" y="1418426"/>
            <a:ext cx="4789714" cy="5439574"/>
          </a:xfrm>
        </p:spPr>
      </p:pic>
      <p:pic>
        <p:nvPicPr>
          <p:cNvPr id="5" name="Picture 4" descr="downsl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2830286" cy="541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17814"/>
            <a:ext cx="116549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Most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city planners slow traffic down with speed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restrictions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and signs. </a:t>
            </a:r>
            <a:endParaRPr lang="ar-KW" sz="4400" dirty="0"/>
          </a:p>
        </p:txBody>
      </p:sp>
      <p:pic>
        <p:nvPicPr>
          <p:cNvPr id="10" name="Picture 9" descr="ggggggggggg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86" y="1447800"/>
            <a:ext cx="4572000" cy="54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‪speed restrictions‬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9" y="1458035"/>
            <a:ext cx="8326582" cy="53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941" y="0"/>
            <a:ext cx="696056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restriction</a:t>
            </a:r>
            <a:endParaRPr lang="ar-KW" sz="8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69636"/>
            <a:ext cx="3865418" cy="1323439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an official limit on something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RESTRICTIO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208" y="2924886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52" y="1454862"/>
            <a:ext cx="3636384" cy="39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7419-sports-and-recreation-images-collecti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1344" y="1500174"/>
            <a:ext cx="12000656" cy="5357826"/>
          </a:xfrm>
        </p:spPr>
      </p:pic>
      <p:pic>
        <p:nvPicPr>
          <p:cNvPr id="5" name="Picture 4" descr="3407935617_72d9ae09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7638"/>
            <a:ext cx="12192000" cy="5429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563" y="180110"/>
            <a:ext cx="11790218" cy="1417638"/>
          </a:xfrm>
        </p:spPr>
        <p:txBody>
          <a:bodyPr>
            <a:noAutofit/>
          </a:bodyPr>
          <a:lstStyle/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+mn-lt"/>
                <a:cs typeface="Aharoni" pitchFamily="2" charset="-79"/>
              </a:rPr>
              <a:t>Creativity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latin typeface="+mn-lt"/>
                <a:cs typeface="Aharoni" pitchFamily="2" charset="-79"/>
              </a:rPr>
              <a:t>is the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+mn-lt"/>
                <a:cs typeface="Aharoni" pitchFamily="2" charset="-79"/>
              </a:rPr>
              <a:t>ability to use imagination to produce new ideas or make things.</a:t>
            </a:r>
            <a:endParaRPr lang="ar-KW" b="1" dirty="0">
              <a:ln>
                <a:solidFill>
                  <a:sysClr val="windowText" lastClr="000000"/>
                </a:solidFill>
              </a:ln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764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068" y="1575890"/>
            <a:ext cx="1062507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involve              (v.) </a:t>
            </a:r>
          </a:p>
          <a:p>
            <a:pPr algn="ctr"/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approach          (v.) </a:t>
            </a:r>
          </a:p>
          <a:p>
            <a:pPr algn="ctr"/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restriction        (n.)</a:t>
            </a:r>
            <a:endParaRPr lang="en-US" sz="8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346364"/>
            <a:ext cx="12031873" cy="563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19" y="498763"/>
            <a:ext cx="2395104" cy="7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3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371"/>
            <a:ext cx="5384800" cy="7547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0"/>
            <a:ext cx="68072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7772" y="4484915"/>
            <a:ext cx="51380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Read your answers.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/>
          </p:cNvSpPr>
          <p:nvPr/>
        </p:nvSpPr>
        <p:spPr>
          <a:xfrm>
            <a:off x="155340" y="296370"/>
            <a:ext cx="11881320" cy="14493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ctr" rtl="0">
              <a:spcBef>
                <a:spcPct val="20000"/>
              </a:spcBef>
              <a:defRPr/>
            </a:pPr>
            <a:r>
              <a:rPr lang="fr-FR" sz="4000" b="1" dirty="0" smtClean="0">
                <a:ln>
                  <a:solidFill>
                    <a:schemeClr val="tx1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How </a:t>
            </a:r>
            <a:r>
              <a:rPr lang="fr-FR" sz="4000" b="1" dirty="0">
                <a:ln>
                  <a:solidFill>
                    <a:schemeClr val="tx1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creative are you? </a:t>
            </a:r>
            <a:r>
              <a:rPr lang="fr-FR" sz="4000" b="1" dirty="0" err="1" smtClean="0">
                <a:ln>
                  <a:solidFill>
                    <a:schemeClr val="tx1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Think</a:t>
            </a:r>
            <a:r>
              <a:rPr lang="fr-FR" sz="4000" b="1" dirty="0" smtClean="0">
                <a:ln>
                  <a:solidFill>
                    <a:schemeClr val="tx1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 </a:t>
            </a:r>
            <a:r>
              <a:rPr lang="fr-FR" sz="4000" b="1" dirty="0">
                <a:ln>
                  <a:solidFill>
                    <a:schemeClr val="tx1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of as many things as possible to do with these objects.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rgbClr val="003399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2"/>
          <a:stretch/>
        </p:blipFill>
        <p:spPr>
          <a:xfrm>
            <a:off x="5206056" y="3242104"/>
            <a:ext cx="1896001" cy="353531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9356" y="1959271"/>
            <a:ext cx="11737304" cy="7920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latin typeface="+mn-lt"/>
                <a:cs typeface="Aharoni" pitchFamily="2" charset="-79"/>
              </a:rPr>
              <a:t>pencils   empty plastic bottle    shoes cardboard box</a:t>
            </a:r>
            <a:endParaRPr lang="ar-KW" sz="3600" b="1" dirty="0">
              <a:ln>
                <a:solidFill>
                  <a:schemeClr val="tx1"/>
                </a:solidFill>
              </a:ln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18" y="3210180"/>
            <a:ext cx="4667538" cy="3767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3757045"/>
            <a:ext cx="3425371" cy="31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1512</TotalTime>
  <Words>876</Words>
  <Application>Microsoft Office PowerPoint</Application>
  <PresentationFormat>شاشة عريضة</PresentationFormat>
  <Paragraphs>110</Paragraphs>
  <Slides>60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60</vt:i4>
      </vt:variant>
    </vt:vector>
  </HeadingPairs>
  <TitlesOfParts>
    <vt:vector size="70" baseType="lpstr">
      <vt:lpstr>Aharoni</vt:lpstr>
      <vt:lpstr>Aparajita</vt:lpstr>
      <vt:lpstr>Arial</vt:lpstr>
      <vt:lpstr>Calibri</vt:lpstr>
      <vt:lpstr>Calibri Light</vt:lpstr>
      <vt:lpstr>Garamond</vt:lpstr>
      <vt:lpstr>LegacySans-Bold</vt:lpstr>
      <vt:lpstr>MV Boli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What is creativity?</vt:lpstr>
      <vt:lpstr>Creativity is the ability to use imagination to produce new ideas or make things.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combine computer + network = Internet</vt:lpstr>
      <vt:lpstr>   combine</vt:lpstr>
      <vt:lpstr>In the past, surgical operations involved cutting the patient.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Closure</vt:lpstr>
      <vt:lpstr>There are many ways of being creative. Mention them.</vt:lpstr>
      <vt:lpstr>عرض تقديمي في PowerPoint</vt:lpstr>
      <vt:lpstr>Thank you </vt:lpstr>
      <vt:lpstr>Nowadays, many surgical operations involve many tiny machines.</vt:lpstr>
      <vt:lpstr>Focusing on solutions rather than problems is a great approach.</vt:lpstr>
      <vt:lpstr>approach</vt:lpstr>
      <vt:lpstr>It’s a creative approach to take the old cars away for recycling.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غزيل عامر سعود المرى</cp:lastModifiedBy>
  <cp:revision>177</cp:revision>
  <cp:lastPrinted>2024-04-14T03:49:46Z</cp:lastPrinted>
  <dcterms:created xsi:type="dcterms:W3CDTF">2014-10-24T15:41:51Z</dcterms:created>
  <dcterms:modified xsi:type="dcterms:W3CDTF">2024-04-15T04:10:01Z</dcterms:modified>
</cp:coreProperties>
</file>