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  <p:sldMasterId id="2147483768" r:id="rId5"/>
    <p:sldMasterId id="2147483780" r:id="rId6"/>
    <p:sldMasterId id="2147483792" r:id="rId7"/>
    <p:sldMasterId id="2147483804" r:id="rId8"/>
    <p:sldMasterId id="2147483817" r:id="rId9"/>
  </p:sldMasterIdLst>
  <p:notesMasterIdLst>
    <p:notesMasterId r:id="rId47"/>
  </p:notesMasterIdLst>
  <p:sldIdLst>
    <p:sldId id="426" r:id="rId10"/>
    <p:sldId id="400" r:id="rId11"/>
    <p:sldId id="439" r:id="rId12"/>
    <p:sldId id="441" r:id="rId13"/>
    <p:sldId id="308" r:id="rId14"/>
    <p:sldId id="385" r:id="rId15"/>
    <p:sldId id="418" r:id="rId16"/>
    <p:sldId id="427" r:id="rId17"/>
    <p:sldId id="396" r:id="rId18"/>
    <p:sldId id="397" r:id="rId19"/>
    <p:sldId id="373" r:id="rId20"/>
    <p:sldId id="378" r:id="rId21"/>
    <p:sldId id="379" r:id="rId22"/>
    <p:sldId id="380" r:id="rId23"/>
    <p:sldId id="415" r:id="rId24"/>
    <p:sldId id="416" r:id="rId25"/>
    <p:sldId id="428" r:id="rId26"/>
    <p:sldId id="429" r:id="rId27"/>
    <p:sldId id="430" r:id="rId28"/>
    <p:sldId id="431" r:id="rId29"/>
    <p:sldId id="432" r:id="rId30"/>
    <p:sldId id="433" r:id="rId31"/>
    <p:sldId id="450" r:id="rId32"/>
    <p:sldId id="451" r:id="rId33"/>
    <p:sldId id="342" r:id="rId34"/>
    <p:sldId id="453" r:id="rId35"/>
    <p:sldId id="419" r:id="rId36"/>
    <p:sldId id="446" r:id="rId37"/>
    <p:sldId id="445" r:id="rId38"/>
    <p:sldId id="447" r:id="rId39"/>
    <p:sldId id="448" r:id="rId40"/>
    <p:sldId id="449" r:id="rId41"/>
    <p:sldId id="422" r:id="rId42"/>
    <p:sldId id="301" r:id="rId43"/>
    <p:sldId id="423" r:id="rId44"/>
    <p:sldId id="424" r:id="rId45"/>
    <p:sldId id="452" r:id="rId4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82A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1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831CA7-293C-449B-8B15-A44A79590F01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242260-2593-4A64-9257-9437DC33050B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6518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327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674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948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158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4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7932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500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045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148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6675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44947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0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488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027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10506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49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773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221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319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602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94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08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46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772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090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25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25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203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6851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0060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8629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3593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7595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6694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8413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25020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10695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534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216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015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074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118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254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174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880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77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49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279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391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261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976313" y="642938"/>
            <a:ext cx="6096001" cy="5527477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6590370" y="3136187"/>
            <a:ext cx="4649221" cy="282178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393656" y="660797"/>
            <a:ext cx="4583906" cy="25806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711453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6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045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4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6232922"/>
            <a:ext cx="11060906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/>
          <a:srcRect l="16094" t="82" r="38169" b="72"/>
          <a:stretch>
            <a:fillRect/>
          </a:stretch>
        </p:blipFill>
        <p:spPr>
          <a:xfrm>
            <a:off x="749812" y="419776"/>
            <a:ext cx="10656578" cy="9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/>
          <a:srcRect l="16504" r="50434"/>
          <a:stretch>
            <a:fillRect/>
          </a:stretch>
        </p:blipFill>
        <p:spPr>
          <a:xfrm rot="5400000">
            <a:off x="-2204298" y="3278532"/>
            <a:ext cx="5777509" cy="1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/>
          <a:srcRect l="4761" t="2928" r="10188"/>
          <a:stretch>
            <a:fillRect/>
          </a:stretch>
        </p:blipFill>
        <p:spPr>
          <a:xfrm rot="16199985">
            <a:off x="-2836651" y="3330761"/>
            <a:ext cx="6858001" cy="196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/>
          <a:srcRect t="5872" b="5892"/>
          <a:stretch>
            <a:fillRect/>
          </a:stretch>
        </p:blipFill>
        <p:spPr>
          <a:xfrm rot="21599984">
            <a:off x="654843" y="330404"/>
            <a:ext cx="10751350" cy="133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/>
          <a:srcRect l="53986" t="2927" r="41140"/>
          <a:stretch>
            <a:fillRect/>
          </a:stretch>
        </p:blipFill>
        <p:spPr>
          <a:xfrm rot="21599984">
            <a:off x="11662172" y="6335611"/>
            <a:ext cx="523876" cy="147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/>
          <a:srcRect l="37929" t="2926" r="56976"/>
          <a:stretch>
            <a:fillRect/>
          </a:stretch>
        </p:blipFill>
        <p:spPr>
          <a:xfrm rot="21599984">
            <a:off x="5954" y="6335615"/>
            <a:ext cx="547688" cy="14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94281" y="254496"/>
            <a:ext cx="297656" cy="613469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976313" y="642938"/>
            <a:ext cx="6096001" cy="5527477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6590370" y="3136187"/>
            <a:ext cx="4649221" cy="282178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393656" y="660797"/>
            <a:ext cx="4583906" cy="25806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049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38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042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46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737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D16B-FD51-48A6-ABDF-5262A793B829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A94F-5A3E-49A9-8CE7-D4E7008DE9F9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16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B1E0-73DB-4DD8-8442-C23AB0A2C5BD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6828-1103-4273-B980-DABE05551D0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0703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81DE-01E8-43D6-8AD4-DD093D9A6156}" type="datetimeFigureOut">
              <a:rPr lang="ar-KW" smtClean="0"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D76B-FE57-4865-998A-6CC6EAA4A86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1686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C4FE-BED4-4747-823C-2B6A8BC0AA05}" type="datetimeFigureOut">
              <a:rPr lang="ar-KW" smtClean="0"/>
              <a:pPr/>
              <a:t>12/04/1445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01E6-30CE-4A17-A83B-D39FD1907C27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1809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C4FE-BED4-4747-823C-2B6A8BC0AA05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12/04/1445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01E6-30CE-4A17-A83B-D39FD1907C27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0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7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4.jp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gif"/><Relationship Id="rId7" Type="http://schemas.openxmlformats.org/officeDocument/2006/relationships/image" Target="../media/image3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0C1DE1-6613-438A-B87F-507682BD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شعار الكويت - ويكيبيديا">
            <a:extLst>
              <a:ext uri="{FF2B5EF4-FFF2-40B4-BE49-F238E27FC236}">
                <a16:creationId xmlns:a16="http://schemas.microsoft.com/office/drawing/2014/main" id="{83A58BDA-DB94-4940-AA3D-70C07304C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88" y="86458"/>
            <a:ext cx="1264579" cy="8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F8DFC6-F403-4E56-8B87-78F2AA3E3E8D}"/>
              </a:ext>
            </a:extLst>
          </p:cNvPr>
          <p:cNvSpPr txBox="1">
            <a:spLocks/>
          </p:cNvSpPr>
          <p:nvPr/>
        </p:nvSpPr>
        <p:spPr>
          <a:xfrm>
            <a:off x="3063473" y="4295555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4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28B039-D1F9-4A62-9F3F-4FB926C644B3}"/>
              </a:ext>
            </a:extLst>
          </p:cNvPr>
          <p:cNvSpPr txBox="1">
            <a:spLocks/>
          </p:cNvSpPr>
          <p:nvPr/>
        </p:nvSpPr>
        <p:spPr>
          <a:xfrm>
            <a:off x="3390361" y="2852213"/>
            <a:ext cx="6065053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r>
              <a:rPr lang="en-US" sz="88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endParaRPr lang="en-US" sz="88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108237-0025-484A-A355-DE63DC0A7E7D}"/>
              </a:ext>
            </a:extLst>
          </p:cNvPr>
          <p:cNvSpPr txBox="1">
            <a:spLocks/>
          </p:cNvSpPr>
          <p:nvPr/>
        </p:nvSpPr>
        <p:spPr>
          <a:xfrm>
            <a:off x="4925967" y="5738897"/>
            <a:ext cx="6820756" cy="12154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Unforgettable past</a:t>
            </a:r>
          </a:p>
        </p:txBody>
      </p:sp>
    </p:spTree>
    <p:extLst>
      <p:ext uri="{BB962C8B-B14F-4D97-AF65-F5344CB8AC3E}">
        <p14:creationId xmlns:p14="http://schemas.microsoft.com/office/powerpoint/2010/main" val="5585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872425" y="52936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59861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500177" y="3659473"/>
            <a:ext cx="89984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hired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some teachers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work in her new school.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42053" y="1728091"/>
            <a:ext cx="5791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cause something to increase or become bigger , better , higher ,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7B654-26EF-474B-B412-48C858CF6129}"/>
              </a:ext>
            </a:extLst>
          </p:cNvPr>
          <p:cNvSpPr/>
          <p:nvPr/>
        </p:nvSpPr>
        <p:spPr>
          <a:xfrm>
            <a:off x="3744118" y="363118"/>
            <a:ext cx="37962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raise     (V)</a:t>
            </a:r>
          </a:p>
        </p:txBody>
      </p:sp>
      <p:pic>
        <p:nvPicPr>
          <p:cNvPr id="7" name="rais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3B8B3A55-18A3-4776-866A-10D4D0056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3613" y="5124389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7C925-5A65-4625-A4FD-BA24697541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8" y="1603649"/>
            <a:ext cx="5176869" cy="486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8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717235" y="52936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562710" y="107530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102513" y="3429000"/>
            <a:ext cx="998702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lot of money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open another school.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455728" y="1905506"/>
            <a:ext cx="5640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living in one particular area.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community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A9871081-CFE6-4133-8A96-83C059552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32182" y="4625044"/>
            <a:ext cx="487363" cy="487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B12C6-AFE9-4458-8E9D-13625036B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08" y="1497494"/>
            <a:ext cx="5136219" cy="4945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7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792320" y="3955775"/>
            <a:ext cx="10328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helped her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community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lot.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2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240298" y="1705453"/>
            <a:ext cx="67459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lower someone or something in rank or position.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3445532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demote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demot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0A713999-B7B9-4A80-B462-980C9D31A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1850" y="4908865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23C67-F97D-46E6-BA99-B6ECB9FE1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18" y="1543852"/>
            <a:ext cx="5143858" cy="4830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38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41661" y="3678499"/>
            <a:ext cx="116301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wasn’t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allowed to be a principal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she was 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demoted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an assistant.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603700" y="1859766"/>
            <a:ext cx="59958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damaged area of the body ,such as  cut or hole in the skin or flesh made by a weapon.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413905" y="268265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wound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(N)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wound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2A724FAE-ED53-41E2-9B55-5C894A349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0539" y="49205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2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04366" y="2990024"/>
            <a:ext cx="1130469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fed soldiers and cleaned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wounds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FD320-8013-4D43-B86A-81C44CF32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191" y="4092117"/>
            <a:ext cx="3101443" cy="2680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89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887301" y="1734170"/>
            <a:ext cx="4811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to do something, because you are forced to or feel it is necessary.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188618" y="384072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compelled  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E1B0D-00AF-40C0-A2A6-EFC216E85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37" y="1577008"/>
            <a:ext cx="5151715" cy="4896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mpelled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F747F387-FCA0-4DAD-AED1-02064F42F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7055" y="50068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29462-AA0D-45A1-9911-A818737F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86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24870" y="940905"/>
            <a:ext cx="4717774" cy="49960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Reading</a:t>
            </a:r>
          </a:p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SB./ P. </a:t>
            </a:r>
            <a:r>
              <a:rPr lang="en-US" sz="7200" b="1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35</a:t>
            </a:r>
            <a:r>
              <a:rPr kumimoji="0" lang="en-US" sz="72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AutoShape 2" descr="How to Defy the Odds">
            <a:extLst>
              <a:ext uri="{FF2B5EF4-FFF2-40B4-BE49-F238E27FC236}">
                <a16:creationId xmlns:a16="http://schemas.microsoft.com/office/drawing/2014/main" id="{9999FC13-C29D-4739-9917-182BBA018D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811743" y="3600735"/>
            <a:ext cx="102899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was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compelled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face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danger to help people.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38221" y="2074766"/>
            <a:ext cx="5266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unkind or cruel.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188618" y="384072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harsh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(Adj)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arsh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F6A95C61-A190-4163-A905-641AEC067F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84255" y="4130979"/>
            <a:ext cx="487363" cy="487363"/>
          </a:xfrm>
          <a:prstGeom prst="rect">
            <a:avLst/>
          </a:prstGeom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6A9872E6-C140-4F99-8D2F-73731D6296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23142"/>
          <a:stretch/>
        </p:blipFill>
        <p:spPr>
          <a:xfrm>
            <a:off x="6946359" y="3012412"/>
            <a:ext cx="4272141" cy="22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1375996" y="3600735"/>
            <a:ext cx="91614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was suffering in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harsh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environment.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4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538221" y="1572859"/>
            <a:ext cx="5266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stop doing something or leave a job or a place.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188618" y="384072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quit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quit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09A2F929-3B13-4A25-AB10-5E56F26FBA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7935" y="4443481"/>
            <a:ext cx="487363" cy="487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A494B-0D38-41EE-948C-1E774A6A7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803" y="3680234"/>
            <a:ext cx="3565175" cy="2831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1CB86-AE9B-4E64-9D8A-01C4990C0D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03" y="346019"/>
            <a:ext cx="3565175" cy="333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0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9F6D221-2E98-4191-848A-3995C956B494}"/>
              </a:ext>
            </a:extLst>
          </p:cNvPr>
          <p:cNvSpPr/>
          <p:nvPr/>
        </p:nvSpPr>
        <p:spPr>
          <a:xfrm>
            <a:off x="3577950" y="606288"/>
            <a:ext cx="4757530" cy="219986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4404671" y="1152220"/>
            <a:ext cx="33826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8C543-287D-4E31-BB05-4D4D88DA37EF}"/>
              </a:ext>
            </a:extLst>
          </p:cNvPr>
          <p:cNvSpPr txBox="1"/>
          <p:nvPr/>
        </p:nvSpPr>
        <p:spPr>
          <a:xfrm>
            <a:off x="372048" y="3600735"/>
            <a:ext cx="111694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Clara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her job because she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suffered from many health problems.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325" y="-150571"/>
            <a:ext cx="5771675" cy="752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hire            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raise           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demote       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  <a:p>
            <a:pPr marL="0" marR="0" lvl="0" indent="0" algn="l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FF5E8A-74AD-48E9-B71D-3A70CB85C751}"/>
              </a:ext>
            </a:extLst>
          </p:cNvPr>
          <p:cNvSpPr txBox="1"/>
          <p:nvPr/>
        </p:nvSpPr>
        <p:spPr>
          <a:xfrm>
            <a:off x="7328278" y="-150571"/>
            <a:ext cx="435386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harsh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(Adj)</a:t>
            </a: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  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200000"/>
              </a:lnSpc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wound </a:t>
            </a: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  <a:p>
            <a:pPr lvl="0" algn="l">
              <a:lnSpc>
                <a:spcPct val="200000"/>
              </a:lnSpc>
              <a:defRPr/>
            </a:pPr>
            <a:endParaRPr lang="en-US" sz="3200" b="1" dirty="0">
              <a:ln>
                <a:solidFill>
                  <a:prstClr val="black"/>
                </a:solidFill>
              </a:ln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compelled</a:t>
            </a:r>
          </a:p>
          <a:p>
            <a:pPr lvl="0" algn="l">
              <a:defRPr/>
            </a:pPr>
            <a:r>
              <a:rPr lang="en-US" sz="3200" b="1" dirty="0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(Adj)</a:t>
            </a:r>
            <a:endParaRPr lang="en-GB" sz="1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66CB2D-7910-41B4-9709-FB2FC2647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66" y="417096"/>
            <a:ext cx="1828800" cy="13167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736EE5-DBA5-4111-9208-C86E6D52D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03" y="1906771"/>
            <a:ext cx="2196177" cy="1549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A17C24-3278-4D32-BC36-78C17AFEC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55" y="3718205"/>
            <a:ext cx="2090073" cy="1360646"/>
          </a:xfrm>
          <a:prstGeom prst="rect">
            <a:avLst/>
          </a:prstGeom>
        </p:spPr>
      </p:pic>
      <p:pic>
        <p:nvPicPr>
          <p:cNvPr id="14" name="0E43D878-470C-426C-9DFB-12FDEDA8F2A2-L0-001.jpeg" descr="0E43D878-470C-426C-9DFB-12FDEDA8F2A2-L0-001.jpeg">
            <a:extLst>
              <a:ext uri="{FF2B5EF4-FFF2-40B4-BE49-F238E27FC236}">
                <a16:creationId xmlns:a16="http://schemas.microsoft.com/office/drawing/2014/main" id="{04D01110-4D02-4AD9-82E3-6F49B72547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18" t="9783" r="5718" b="15654"/>
          <a:stretch>
            <a:fillRect/>
          </a:stretch>
        </p:blipFill>
        <p:spPr>
          <a:xfrm>
            <a:off x="3858555" y="5340511"/>
            <a:ext cx="2143125" cy="1360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9872E6-C140-4F99-8D2F-73731D6296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" r="23142"/>
          <a:stretch/>
        </p:blipFill>
        <p:spPr>
          <a:xfrm>
            <a:off x="9586969" y="172084"/>
            <a:ext cx="2095171" cy="11185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5CB656-0556-4E0E-884F-EEB16184F6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0"/>
          <a:stretch/>
        </p:blipFill>
        <p:spPr>
          <a:xfrm>
            <a:off x="9586969" y="1733839"/>
            <a:ext cx="2044165" cy="1261152"/>
          </a:xfrm>
          <a:prstGeom prst="rect">
            <a:avLst/>
          </a:prstGeom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94CF9576-6F75-4AD2-B5C7-55A0FBDCB8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503" r="32667"/>
          <a:stretch>
            <a:fillRect/>
          </a:stretch>
        </p:blipFill>
        <p:spPr>
          <a:xfrm>
            <a:off x="9491379" y="3456546"/>
            <a:ext cx="2235343" cy="1380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392F7C-3B86-49FE-96B2-EDA79F9098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7"/>
          <a:stretch/>
        </p:blipFill>
        <p:spPr>
          <a:xfrm>
            <a:off x="9491379" y="5160886"/>
            <a:ext cx="2213053" cy="15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2FC62-BB7F-4BB6-B8D6-081A2A133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16"/>
          <a:stretch/>
        </p:blipFill>
        <p:spPr>
          <a:xfrm>
            <a:off x="560439" y="530943"/>
            <a:ext cx="11105535" cy="5869858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2559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0" y="1406785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text again and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match the headings with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 the right paragraphs: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2 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6C13AE-ADA8-42C2-AED4-D6B54F23007C}"/>
              </a:ext>
            </a:extLst>
          </p:cNvPr>
          <p:cNvSpPr txBox="1">
            <a:spLocks/>
          </p:cNvSpPr>
          <p:nvPr/>
        </p:nvSpPr>
        <p:spPr>
          <a:xfrm>
            <a:off x="130326" y="2844728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Helping soldiers in the war.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(Paragraph………..)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75EB73-5884-4681-9517-C56E8C8A666E}"/>
              </a:ext>
            </a:extLst>
          </p:cNvPr>
          <p:cNvSpPr txBox="1">
            <a:spLocks/>
          </p:cNvSpPr>
          <p:nvPr/>
        </p:nvSpPr>
        <p:spPr>
          <a:xfrm>
            <a:off x="-145141" y="3849457"/>
            <a:ext cx="11988798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A very special woman.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(Paragraph………..)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DE9FF2-E1B8-44DD-891A-6B31A0A9D56A}"/>
              </a:ext>
            </a:extLst>
          </p:cNvPr>
          <p:cNvSpPr txBox="1">
            <a:spLocks/>
          </p:cNvSpPr>
          <p:nvPr/>
        </p:nvSpPr>
        <p:spPr>
          <a:xfrm>
            <a:off x="37364" y="4961194"/>
            <a:ext cx="1215463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Suffering from health problems.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(Paragraph………..)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CB3898-762E-410D-B931-9F3EC5C13947}"/>
              </a:ext>
            </a:extLst>
          </p:cNvPr>
          <p:cNvSpPr txBox="1">
            <a:spLocks/>
          </p:cNvSpPr>
          <p:nvPr/>
        </p:nvSpPr>
        <p:spPr>
          <a:xfrm>
            <a:off x="1" y="5948568"/>
            <a:ext cx="12192000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The unfair community.   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(Paragraph………..)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27245" y="188686"/>
            <a:ext cx="7491747" cy="65542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9485" y="695341"/>
            <a:ext cx="763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485" y="2551771"/>
            <a:ext cx="7633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546" y="3998575"/>
            <a:ext cx="7633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80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6431" y="5159316"/>
            <a:ext cx="7633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94DF1-FFD9-4210-A6B8-B14F0A1BB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4" t="50000" r="36166" b="14421"/>
          <a:stretch/>
        </p:blipFill>
        <p:spPr>
          <a:xfrm>
            <a:off x="7909109" y="671286"/>
            <a:ext cx="4047995" cy="5453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4F8833-1E39-451E-9E0A-4BA6D4DED9EC}"/>
              </a:ext>
            </a:extLst>
          </p:cNvPr>
          <p:cNvSpPr/>
          <p:nvPr/>
        </p:nvSpPr>
        <p:spPr>
          <a:xfrm>
            <a:off x="11293289" y="3398157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2E36D-A712-4D0A-890B-D73F8F8520D7}"/>
              </a:ext>
            </a:extLst>
          </p:cNvPr>
          <p:cNvSpPr/>
          <p:nvPr/>
        </p:nvSpPr>
        <p:spPr>
          <a:xfrm>
            <a:off x="11082832" y="400957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CDF3E6-1526-4A3F-8759-AB1957EB3F2F}"/>
              </a:ext>
            </a:extLst>
          </p:cNvPr>
          <p:cNvSpPr/>
          <p:nvPr/>
        </p:nvSpPr>
        <p:spPr>
          <a:xfrm>
            <a:off x="11043470" y="1863450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3EB32D-B017-48C0-89EB-1C3282CBA44F}"/>
              </a:ext>
            </a:extLst>
          </p:cNvPr>
          <p:cNvSpPr/>
          <p:nvPr/>
        </p:nvSpPr>
        <p:spPr>
          <a:xfrm>
            <a:off x="11082832" y="4695259"/>
            <a:ext cx="6591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poor peopleâ¬â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/>
          <a:stretch/>
        </p:blipFill>
        <p:spPr bwMode="auto">
          <a:xfrm rot="20887478">
            <a:off x="484600" y="604003"/>
            <a:ext cx="3929524" cy="281909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086">
            <a:off x="7749847" y="490135"/>
            <a:ext cx="4153610" cy="286875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516">
            <a:off x="7052368" y="3794656"/>
            <a:ext cx="4589119" cy="271394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ØµÙØ±Ø© Ø°Ø§Øª ØµÙØ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052">
            <a:off x="878736" y="3953257"/>
            <a:ext cx="4492648" cy="2684169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E4E4C1-31CC-40DE-895D-B044603C133B}"/>
              </a:ext>
            </a:extLst>
          </p:cNvPr>
          <p:cNvSpPr txBox="1">
            <a:spLocks/>
          </p:cNvSpPr>
          <p:nvPr/>
        </p:nvSpPr>
        <p:spPr>
          <a:xfrm>
            <a:off x="3354301" y="425420"/>
            <a:ext cx="5753856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Describe the pictures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&amp;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uess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 the topic.</a:t>
            </a:r>
          </a:p>
        </p:txBody>
      </p:sp>
    </p:spTree>
    <p:extLst>
      <p:ext uri="{BB962C8B-B14F-4D97-AF65-F5344CB8AC3E}">
        <p14:creationId xmlns:p14="http://schemas.microsoft.com/office/powerpoint/2010/main" val="40010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B1B3-5C5D-43DF-99B6-FCF3F922EB3B}"/>
              </a:ext>
            </a:extLst>
          </p:cNvPr>
          <p:cNvSpPr txBox="1">
            <a:spLocks/>
          </p:cNvSpPr>
          <p:nvPr/>
        </p:nvSpPr>
        <p:spPr>
          <a:xfrm>
            <a:off x="0" y="1033316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Read the text again and choose the correct answers: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D4EC2C-6DC8-4EF3-82DA-C139E1A8E670}"/>
              </a:ext>
            </a:extLst>
          </p:cNvPr>
          <p:cNvSpPr txBox="1">
            <a:spLocks/>
          </p:cNvSpPr>
          <p:nvPr/>
        </p:nvSpPr>
        <p:spPr>
          <a:xfrm>
            <a:off x="3929056" y="197572"/>
            <a:ext cx="3451762" cy="858982"/>
          </a:xfrm>
          <a:prstGeom prst="rect">
            <a:avLst/>
          </a:prstGeom>
          <a:solidFill>
            <a:srgbClr val="E7E6E6">
              <a:lumMod val="75000"/>
            </a:srgb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3 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B86D03-2AE3-4BD1-A0D7-644AC04AB8B8}"/>
              </a:ext>
            </a:extLst>
          </p:cNvPr>
          <p:cNvSpPr txBox="1">
            <a:spLocks/>
          </p:cNvSpPr>
          <p:nvPr/>
        </p:nvSpPr>
        <p:spPr>
          <a:xfrm>
            <a:off x="173868" y="2318546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What is the opposite of the word “</a:t>
            </a:r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in the 2</a:t>
            </a:r>
            <a:r>
              <a:rPr lang="en-US" sz="40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paragraph?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82DE1-D6BB-468A-9C1A-CB31F481DE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17309" t="38089" r="3840" b="34894"/>
          <a:stretch/>
        </p:blipFill>
        <p:spPr>
          <a:xfrm>
            <a:off x="5660570" y="3177528"/>
            <a:ext cx="6226629" cy="332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7F7C53-9C31-4516-A6E8-8A3290D8AABA}"/>
              </a:ext>
            </a:extLst>
          </p:cNvPr>
          <p:cNvCxnSpPr>
            <a:cxnSpLocks/>
          </p:cNvCxnSpPr>
          <p:nvPr/>
        </p:nvCxnSpPr>
        <p:spPr>
          <a:xfrm>
            <a:off x="8766628" y="4397829"/>
            <a:ext cx="3193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FAA0822-0C40-4D40-9A20-D82E677C4C9B}"/>
              </a:ext>
            </a:extLst>
          </p:cNvPr>
          <p:cNvSpPr txBox="1">
            <a:spLocks/>
          </p:cNvSpPr>
          <p:nvPr/>
        </p:nvSpPr>
        <p:spPr>
          <a:xfrm>
            <a:off x="3069619" y="2941340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a- give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b- evoke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c- prevent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d- help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F84F2-FD0A-49FD-9D7A-A1CC1708BECA}"/>
              </a:ext>
            </a:extLst>
          </p:cNvPr>
          <p:cNvSpPr/>
          <p:nvPr/>
        </p:nvSpPr>
        <p:spPr>
          <a:xfrm>
            <a:off x="2868780" y="4814842"/>
            <a:ext cx="2574077" cy="10098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B86D03-2AE3-4BD1-A0D7-644AC04AB8B8}"/>
              </a:ext>
            </a:extLst>
          </p:cNvPr>
          <p:cNvSpPr txBox="1">
            <a:spLocks/>
          </p:cNvSpPr>
          <p:nvPr/>
        </p:nvSpPr>
        <p:spPr>
          <a:xfrm>
            <a:off x="239334" y="643467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2- According to the text, all the following statements are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except: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AA0822-0C40-4D40-9A20-D82E677C4C9B}"/>
              </a:ext>
            </a:extLst>
          </p:cNvPr>
          <p:cNvSpPr txBox="1">
            <a:spLocks/>
          </p:cNvSpPr>
          <p:nvPr/>
        </p:nvSpPr>
        <p:spPr>
          <a:xfrm>
            <a:off x="239333" y="2493546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a- Clara was the principal of the new school she opened.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b- Clara was a teacher and worked as a nurse.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c- Clara suffered a lot from many health problems.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d- Clara founded an international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organisation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F84F2-FD0A-49FD-9D7A-A1CC1708BECA}"/>
              </a:ext>
            </a:extLst>
          </p:cNvPr>
          <p:cNvSpPr/>
          <p:nvPr/>
        </p:nvSpPr>
        <p:spPr>
          <a:xfrm>
            <a:off x="125580" y="2495631"/>
            <a:ext cx="11398763" cy="100984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5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B86D03-2AE3-4BD1-A0D7-644AC04AB8B8}"/>
              </a:ext>
            </a:extLst>
          </p:cNvPr>
          <p:cNvSpPr txBox="1">
            <a:spLocks/>
          </p:cNvSpPr>
          <p:nvPr/>
        </p:nvSpPr>
        <p:spPr>
          <a:xfrm>
            <a:off x="239334" y="643467"/>
            <a:ext cx="11713331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3- The purpose of the writer in writing this text is to: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AA0822-0C40-4D40-9A20-D82E677C4C9B}"/>
              </a:ext>
            </a:extLst>
          </p:cNvPr>
          <p:cNvSpPr txBox="1">
            <a:spLocks/>
          </p:cNvSpPr>
          <p:nvPr/>
        </p:nvSpPr>
        <p:spPr>
          <a:xfrm>
            <a:off x="207946" y="1664851"/>
            <a:ext cx="11984054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a- inform us about the early history of the United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tates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b- tell us about wars and battlefields in the past.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c- compare doctors and nurses in the past with ones     nowadays.</a:t>
            </a:r>
          </a:p>
          <a:p>
            <a:pPr marL="0" marR="0" lvl="0" indent="0" algn="l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d- explain the great role of Clara in helping her community.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F84F2-FD0A-49FD-9D7A-A1CC1708BECA}"/>
              </a:ext>
            </a:extLst>
          </p:cNvPr>
          <p:cNvSpPr/>
          <p:nvPr/>
        </p:nvSpPr>
        <p:spPr>
          <a:xfrm>
            <a:off x="239334" y="4760686"/>
            <a:ext cx="11713331" cy="16546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9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F043-A056-4342-9C88-A7C98781C23A}"/>
              </a:ext>
            </a:extLst>
          </p:cNvPr>
          <p:cNvSpPr txBox="1"/>
          <p:nvPr/>
        </p:nvSpPr>
        <p:spPr>
          <a:xfrm>
            <a:off x="395413" y="153646"/>
            <a:ext cx="43151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80808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4: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80808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F3832D3-4FED-4AC6-A3EE-1B183420FAE0}"/>
              </a:ext>
            </a:extLst>
          </p:cNvPr>
          <p:cNvSpPr txBox="1">
            <a:spLocks/>
          </p:cNvSpPr>
          <p:nvPr/>
        </p:nvSpPr>
        <p:spPr>
          <a:xfrm>
            <a:off x="0" y="1363242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text and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Aharoni" pitchFamily="2" charset="-79"/>
              </a:rPr>
              <a:t>answer the following questions: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cs typeface="Aharoni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36B17-CEEF-4323-917A-5E42F64B7D25}"/>
              </a:ext>
            </a:extLst>
          </p:cNvPr>
          <p:cNvSpPr/>
          <p:nvPr/>
        </p:nvSpPr>
        <p:spPr>
          <a:xfrm>
            <a:off x="203197" y="2711409"/>
            <a:ext cx="1127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1- How would you describe Clara Barton?</a:t>
            </a:r>
            <a:endParaRPr lang="ar-KW" sz="4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B3488-49D3-4DEF-B64C-23560129DBFD}"/>
              </a:ext>
            </a:extLst>
          </p:cNvPr>
          <p:cNvSpPr/>
          <p:nvPr/>
        </p:nvSpPr>
        <p:spPr>
          <a:xfrm>
            <a:off x="348343" y="3841214"/>
            <a:ext cx="11495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2- Women were not treated as equal to men during the 19</a:t>
            </a:r>
            <a:r>
              <a:rPr lang="en-US" sz="4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th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 century, explain.</a:t>
            </a:r>
            <a:endParaRPr lang="ar-KW" sz="4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19C8D-CBDD-4578-951C-8E7AC4FFCBDB}"/>
              </a:ext>
            </a:extLst>
          </p:cNvPr>
          <p:cNvSpPr/>
          <p:nvPr/>
        </p:nvSpPr>
        <p:spPr>
          <a:xfrm>
            <a:off x="-145143" y="5709683"/>
            <a:ext cx="1127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3- How did Clara help her community?</a:t>
            </a:r>
            <a:endParaRPr lang="ar-KW" sz="4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1536034"/>
            <a:ext cx="10668000" cy="4405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01" y="728012"/>
            <a:ext cx="3653662" cy="16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E7E3-2490-4234-A8B0-7539CD7DB9AF}"/>
              </a:ext>
            </a:extLst>
          </p:cNvPr>
          <p:cNvSpPr txBox="1">
            <a:spLocks/>
          </p:cNvSpPr>
          <p:nvPr/>
        </p:nvSpPr>
        <p:spPr>
          <a:xfrm>
            <a:off x="-251792" y="153859"/>
            <a:ext cx="11756571" cy="241522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1- Clara was brave. She didn’t give up hope.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She did her best to help people.</a:t>
            </a:r>
            <a:endParaRPr kumimoji="0" lang="ar-KW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A5AF2-619E-4837-A775-B48AAE8AA3F3}"/>
              </a:ext>
            </a:extLst>
          </p:cNvPr>
          <p:cNvSpPr/>
          <p:nvPr/>
        </p:nvSpPr>
        <p:spPr>
          <a:xfrm>
            <a:off x="145142" y="2569082"/>
            <a:ext cx="10348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2- Women were not allowed to hold high 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positions like men.</a:t>
            </a:r>
            <a:endParaRPr lang="ar-KW" sz="40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93A7AD-697B-4045-B911-00689E5CF070}"/>
              </a:ext>
            </a:extLst>
          </p:cNvPr>
          <p:cNvSpPr/>
          <p:nvPr/>
        </p:nvSpPr>
        <p:spPr>
          <a:xfrm>
            <a:off x="145142" y="4113258"/>
            <a:ext cx="114662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3- Clara opened a free school. She raised a lot of money to open another school. She worked as a nurse and helped the soldiers. She founded an international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organisation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Garamond" panose="02020404030301010803" pitchFamily="18" charset="0"/>
              </a:rPr>
              <a:t>.</a:t>
            </a:r>
            <a:endParaRPr lang="ar-KW" sz="40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61E7E3-2490-4234-A8B0-7539CD7DB9AF}"/>
              </a:ext>
            </a:extLst>
          </p:cNvPr>
          <p:cNvSpPr txBox="1">
            <a:spLocks/>
          </p:cNvSpPr>
          <p:nvPr/>
        </p:nvSpPr>
        <p:spPr>
          <a:xfrm>
            <a:off x="660400" y="3174988"/>
            <a:ext cx="10871200" cy="257630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1- Think of a great Kuwaiti woman and compare her to Clara Barton.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Franklin Gothic Medium" panose="020B0603020102020204" pitchFamily="34" charset="0"/>
              </a:rPr>
              <a:t>2- What does Kuwait do to help poor people ?</a:t>
            </a:r>
            <a:endParaRPr kumimoji="0" lang="ar-KW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658A3-1FB1-4A45-B45F-BEDE714B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01" y="188687"/>
            <a:ext cx="4679798" cy="2061028"/>
          </a:xfrm>
          <a:prstGeom prst="flowChartTerminator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9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 Unique Ways to Say 'Thank You' in an Email | Grammarly">
            <a:extLst>
              <a:ext uri="{FF2B5EF4-FFF2-40B4-BE49-F238E27FC236}">
                <a16:creationId xmlns:a16="http://schemas.microsoft.com/office/drawing/2014/main" id="{B166F728-0CD8-48FB-A350-EAA567F0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poor peopleâ¬â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/>
          <a:stretch/>
        </p:blipFill>
        <p:spPr bwMode="auto">
          <a:xfrm rot="764428">
            <a:off x="9372276" y="3450728"/>
            <a:ext cx="2468806" cy="1306179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086">
            <a:off x="8991643" y="674787"/>
            <a:ext cx="2680672" cy="1728669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ØµÙØ±Ø© Ø°Ø§Øª ØµÙØ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772">
            <a:off x="9258275" y="4962925"/>
            <a:ext cx="2574734" cy="1509169"/>
          </a:xfrm>
          <a:prstGeom prst="flowChartTermina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628" y="1647882"/>
            <a:ext cx="99709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Poor people suffer from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many problems. What are they?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How can we help them?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 Why should we help them?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C00D1-C35C-4319-BF80-E14022CD83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8932"/>
          <a:stretch/>
        </p:blipFill>
        <p:spPr>
          <a:xfrm>
            <a:off x="3551583" y="174691"/>
            <a:ext cx="4876800" cy="1473191"/>
          </a:xfrm>
          <a:prstGeom prst="flowChartTerminator">
            <a:avLst/>
          </a:prstGeom>
        </p:spPr>
      </p:pic>
    </p:spTree>
    <p:extLst>
      <p:ext uri="{BB962C8B-B14F-4D97-AF65-F5344CB8AC3E}">
        <p14:creationId xmlns:p14="http://schemas.microsoft.com/office/powerpoint/2010/main" val="6292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t="1266" r="3701"/>
          <a:stretch/>
        </p:blipFill>
        <p:spPr>
          <a:xfrm>
            <a:off x="292827" y="188686"/>
            <a:ext cx="11463130" cy="6382656"/>
          </a:xfrm>
          <a:prstGeom prst="rect">
            <a:avLst/>
          </a:prstGeom>
        </p:spPr>
      </p:pic>
      <p:sp>
        <p:nvSpPr>
          <p:cNvPr id="3" name="Marie Curie…"/>
          <p:cNvSpPr txBox="1"/>
          <p:nvPr/>
        </p:nvSpPr>
        <p:spPr>
          <a:xfrm>
            <a:off x="208034" y="5458726"/>
            <a:ext cx="303814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Marie Curie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Organisation</a:t>
            </a:r>
            <a:endParaRPr kumimoji="0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Marie Curie…"/>
          <p:cNvSpPr txBox="1"/>
          <p:nvPr/>
        </p:nvSpPr>
        <p:spPr>
          <a:xfrm>
            <a:off x="3187822" y="5678524"/>
            <a:ext cx="303814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Zakat House</a:t>
            </a:r>
            <a:endParaRPr kumimoji="0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Marie Curie…"/>
          <p:cNvSpPr txBox="1"/>
          <p:nvPr/>
        </p:nvSpPr>
        <p:spPr>
          <a:xfrm>
            <a:off x="6141172" y="5458726"/>
            <a:ext cx="303814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Kuwait Red Crescent Society</a:t>
            </a:r>
            <a:endParaRPr kumimoji="0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Marie Curie…"/>
          <p:cNvSpPr txBox="1"/>
          <p:nvPr/>
        </p:nvSpPr>
        <p:spPr>
          <a:xfrm>
            <a:off x="8945825" y="5501638"/>
            <a:ext cx="303814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Voluntary Work Center</a:t>
            </a:r>
            <a:endParaRPr kumimoji="0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7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1868762-B892-4E63-9CD7-0F89D76EC631}"/>
              </a:ext>
            </a:extLst>
          </p:cNvPr>
          <p:cNvSpPr txBox="1">
            <a:spLocks/>
          </p:cNvSpPr>
          <p:nvPr/>
        </p:nvSpPr>
        <p:spPr>
          <a:xfrm>
            <a:off x="1409205" y="550982"/>
            <a:ext cx="9373590" cy="1364904"/>
          </a:xfrm>
          <a:prstGeom prst="rect">
            <a:avLst/>
          </a:prstGeom>
          <a:solidFill>
            <a:sysClr val="window" lastClr="FFFFFF"/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What is the importance of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charity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organisations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373AB1-5B19-451C-AC60-B61B7DB8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3147" t="41231" r="4428" b="11618"/>
          <a:stretch/>
        </p:blipFill>
        <p:spPr>
          <a:xfrm>
            <a:off x="667656" y="2235200"/>
            <a:ext cx="11001829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3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7F4C4F-65B1-4C64-8ABC-17859C99E606}"/>
              </a:ext>
            </a:extLst>
          </p:cNvPr>
          <p:cNvSpPr txBox="1">
            <a:spLocks/>
          </p:cNvSpPr>
          <p:nvPr/>
        </p:nvSpPr>
        <p:spPr>
          <a:xfrm>
            <a:off x="-145141" y="1343201"/>
            <a:ext cx="11887199" cy="8589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Read the text and give it a suitable title 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0C4FC5-2F45-4FDC-BF22-BEDAE657CF6A}"/>
              </a:ext>
            </a:extLst>
          </p:cNvPr>
          <p:cNvSpPr txBox="1">
            <a:spLocks/>
          </p:cNvSpPr>
          <p:nvPr/>
        </p:nvSpPr>
        <p:spPr>
          <a:xfrm>
            <a:off x="3754884" y="357230"/>
            <a:ext cx="3451762" cy="8589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  <a:ea typeface="+mj-ea"/>
                <a:cs typeface="Aharoni" pitchFamily="2" charset="-79"/>
              </a:rPr>
              <a:t>Activity 1 :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36CF22E-1631-4DF9-B67E-D7B5E2847BE7}"/>
              </a:ext>
            </a:extLst>
          </p:cNvPr>
          <p:cNvSpPr/>
          <p:nvPr/>
        </p:nvSpPr>
        <p:spPr>
          <a:xfrm>
            <a:off x="718407" y="2647225"/>
            <a:ext cx="5165558" cy="3037958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3D256-EB0D-4E46-9BDC-F9E967AE7B6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308037" y="2046514"/>
            <a:ext cx="5695275" cy="4607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73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ing new vocabulary">
            <a:extLst>
              <a:ext uri="{FF2B5EF4-FFF2-40B4-BE49-F238E27FC236}">
                <a16:creationId xmlns:a16="http://schemas.microsoft.com/office/drawing/2014/main" id="{1D630471-A709-4242-B464-604C9333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649358"/>
            <a:ext cx="10482469" cy="559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CBC505-5836-47A9-9F35-E5494758FF9C}"/>
              </a:ext>
            </a:extLst>
          </p:cNvPr>
          <p:cNvSpPr txBox="1"/>
          <p:nvPr/>
        </p:nvSpPr>
        <p:spPr>
          <a:xfrm>
            <a:off x="-237440" y="1467929"/>
            <a:ext cx="66893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rent)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employ someone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 pay someone to do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job.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D3275-D467-4195-8ACF-1F5EF7B73964}"/>
              </a:ext>
            </a:extLst>
          </p:cNvPr>
          <p:cNvSpPr txBox="1"/>
          <p:nvPr/>
        </p:nvSpPr>
        <p:spPr>
          <a:xfrm>
            <a:off x="2767224" y="470724"/>
            <a:ext cx="633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(V)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hire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2001309E-E7A7-434E-81A5-D0B2411F9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0997" y="4750829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64FD60-A997-42FC-9BA9-905063BE1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39" y="1749287"/>
            <a:ext cx="4532244" cy="4810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5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6" ma:contentTypeDescription="Create a new document." ma:contentTypeScope="" ma:versionID="c2478e495dd32a29d57673e8b66c0a80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139fe3e767cbbca2ea5ff339e74201c9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aa6012f-6f76-4bd2-ba88-948f847b5d82}" ma:internalName="TaxCatchAll" ma:showField="CatchAllData" ma:web="b97b0aa8-1781-4c54-a774-0e389bbc7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1fa80e8-f9fa-49b3-9546-d5146fade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b0aa8-1781-4c54-a774-0e389bbc798c" xsi:nil="true"/>
    <lcf76f155ced4ddcb4097134ff3c332f xmlns="c254ae3f-3131-48d8-b26b-ed44294e5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5CADB3-E58F-4AED-86BA-39292ADD5C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EE7D9-797C-4D21-A13C-30BCF52D6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b0aa8-1781-4c54-a774-0e389bbc798c"/>
    <ds:schemaRef ds:uri="c254ae3f-3131-48d8-b26b-ed44294e53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FC9DA3-BD90-4F69-9CF6-C015169D6195}">
  <ds:schemaRefs>
    <ds:schemaRef ds:uri="http://schemas.microsoft.com/office/2006/metadata/properties"/>
    <ds:schemaRef ds:uri="http://schemas.microsoft.com/office/infopath/2007/PartnerControls"/>
    <ds:schemaRef ds:uri="b97b0aa8-1781-4c54-a774-0e389bbc798c"/>
    <ds:schemaRef ds:uri="c254ae3f-3131-48d8-b26b-ed44294e53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687</Words>
  <Application>Microsoft Office PowerPoint</Application>
  <PresentationFormat>شاشة عريضة</PresentationFormat>
  <Paragraphs>122</Paragraphs>
  <Slides>37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37</vt:i4>
      </vt:variant>
    </vt:vector>
  </HeadingPairs>
  <TitlesOfParts>
    <vt:vector size="50" baseType="lpstr">
      <vt:lpstr>Aharoni</vt:lpstr>
      <vt:lpstr>Arial</vt:lpstr>
      <vt:lpstr>Calibri</vt:lpstr>
      <vt:lpstr>Calibri Light</vt:lpstr>
      <vt:lpstr>Franklin Gothic Medium</vt:lpstr>
      <vt:lpstr>Garamond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وسام طاهر يوسف المرسى</dc:creator>
  <cp:lastModifiedBy>غزيل عامر سعود المرى</cp:lastModifiedBy>
  <cp:revision>85</cp:revision>
  <dcterms:created xsi:type="dcterms:W3CDTF">2020-07-07T20:11:54Z</dcterms:created>
  <dcterms:modified xsi:type="dcterms:W3CDTF">2023-10-26T06:41:29Z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  <property fmtid="{D5CDD505-2E9C-101B-9397-08002B2CF9AE}" pid="3" name="MediaServiceImageTags">
    <vt:lpwstr/>
  </property>
</Properties>
</file>