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4191000"/>
            <a:ext cx="6792538" cy="475477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رئيسة القسم : غزيل العتيبي.                                                    مديرة المدرسة : ليلى حسين اكبر"/>
          <p:cNvSpPr txBox="1"/>
          <p:nvPr/>
        </p:nvSpPr>
        <p:spPr>
          <a:xfrm>
            <a:off x="2229633" y="11814400"/>
            <a:ext cx="21324366" cy="65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رئيسة القسم : غزيل العتيبي.                                                    مديرة المدرسة : ليلى حسين اكبر </a:t>
            </a:r>
          </a:p>
        </p:txBody>
      </p:sp>
      <p:pic>
        <p:nvPicPr>
          <p:cNvPr id="15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92" y="753931"/>
            <a:ext cx="1819932" cy="1819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9492" y="1443389"/>
            <a:ext cx="6261045" cy="1771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71695" y="994200"/>
            <a:ext cx="1036478" cy="115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942" y="9783"/>
                </a:moveTo>
                <a:cubicBezTo>
                  <a:pt x="13019" y="9799"/>
                  <a:pt x="13096" y="9844"/>
                  <a:pt x="13140" y="9908"/>
                </a:cubicBezTo>
                <a:cubicBezTo>
                  <a:pt x="13229" y="10038"/>
                  <a:pt x="13185" y="10213"/>
                  <a:pt x="13041" y="10293"/>
                </a:cubicBezTo>
                <a:cubicBezTo>
                  <a:pt x="12897" y="10373"/>
                  <a:pt x="12700" y="10326"/>
                  <a:pt x="12611" y="10197"/>
                </a:cubicBezTo>
                <a:cubicBezTo>
                  <a:pt x="12522" y="10068"/>
                  <a:pt x="12566" y="9899"/>
                  <a:pt x="12710" y="9820"/>
                </a:cubicBezTo>
                <a:cubicBezTo>
                  <a:pt x="12782" y="9780"/>
                  <a:pt x="12865" y="9766"/>
                  <a:pt x="12942" y="978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جـزاكــم اللــه خيــــرًا"/>
          <p:cNvSpPr txBox="1"/>
          <p:nvPr/>
        </p:nvSpPr>
        <p:spPr>
          <a:xfrm>
            <a:off x="13845262" y="2766916"/>
            <a:ext cx="6509820" cy="127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جـزاكــم اللــه خيــــرًا</a:t>
            </a:r>
          </a:p>
        </p:txBody>
      </p:sp>
      <p:pic>
        <p:nvPicPr>
          <p:cNvPr id="228" name="014-beauty and the beast.png" descr="014-beauty and the bea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8139" y="4628017"/>
            <a:ext cx="3004065" cy="300406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9" name="مستطيل"/>
          <p:cNvSpPr/>
          <p:nvPr/>
        </p:nvSpPr>
        <p:spPr>
          <a:xfrm>
            <a:off x="11165" y="14831"/>
            <a:ext cx="9346478" cy="1368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0" name="مربع"/>
          <p:cNvSpPr/>
          <p:nvPr/>
        </p:nvSpPr>
        <p:spPr>
          <a:xfrm rot="2700000">
            <a:off x="1904700" y="4469004"/>
            <a:ext cx="4777992" cy="4777992"/>
          </a:xfrm>
          <a:prstGeom prst="rect">
            <a:avLst/>
          </a:prstGeom>
          <a:solidFill>
            <a:srgbClr val="42487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1" name="مربع"/>
          <p:cNvSpPr/>
          <p:nvPr/>
        </p:nvSpPr>
        <p:spPr>
          <a:xfrm rot="2700000">
            <a:off x="1614030" y="4178334"/>
            <a:ext cx="5359332" cy="5359332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2" name="IMG_1854.jpeg" descr="IMG_1854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0688" y="8366244"/>
            <a:ext cx="13078967" cy="381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2"/>
      <p:bldP build="whole" bldLvl="1" animBg="1" rev="0" advAuto="0" spid="232" grpId="3"/>
      <p:bldP build="whole" bldLvl="1" animBg="1" rev="0" advAuto="0" spid="2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1847.jpeg" descr="IMG_1847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4" y="15070"/>
            <a:ext cx="24397087" cy="1381674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مربع"/>
          <p:cNvSpPr/>
          <p:nvPr/>
        </p:nvSpPr>
        <p:spPr>
          <a:xfrm rot="2700000">
            <a:off x="14920535" y="2921730"/>
            <a:ext cx="6049342" cy="6049342"/>
          </a:xfrm>
          <a:prstGeom prst="rect">
            <a:avLst/>
          </a:prstGeom>
          <a:solidFill>
            <a:srgbClr val="42487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ربع"/>
          <p:cNvSpPr/>
          <p:nvPr/>
        </p:nvSpPr>
        <p:spPr>
          <a:xfrm rot="2700000">
            <a:off x="14920535" y="1880869"/>
            <a:ext cx="6049342" cy="6049342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0" name="مربع"/>
          <p:cNvSpPr/>
          <p:nvPr/>
        </p:nvSpPr>
        <p:spPr>
          <a:xfrm rot="2700000">
            <a:off x="14920535" y="3892830"/>
            <a:ext cx="6049342" cy="6049342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1" name="أحسن اختيار صحبتي"/>
          <p:cNvSpPr txBox="1"/>
          <p:nvPr/>
        </p:nvSpPr>
        <p:spPr>
          <a:xfrm>
            <a:off x="16043325" y="5599171"/>
            <a:ext cx="4057761" cy="76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أحسن اختيار صحبتي</a:t>
            </a:r>
          </a:p>
        </p:txBody>
      </p:sp>
      <p:sp>
        <p:nvSpPr>
          <p:cNvPr id="162" name="التهذيب"/>
          <p:cNvSpPr txBox="1"/>
          <p:nvPr/>
        </p:nvSpPr>
        <p:spPr>
          <a:xfrm>
            <a:off x="17521495" y="6284423"/>
            <a:ext cx="1101421" cy="57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التهذيب</a:t>
            </a:r>
          </a:p>
        </p:txBody>
      </p:sp>
      <p:pic>
        <p:nvPicPr>
          <p:cNvPr id="163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0872" y="754098"/>
            <a:ext cx="2752248" cy="1926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ما مفهومكِ للصداقة ؟"/>
          <p:cNvSpPr txBox="1"/>
          <p:nvPr/>
        </p:nvSpPr>
        <p:spPr>
          <a:xfrm>
            <a:off x="13459022" y="6311541"/>
            <a:ext cx="5603902" cy="109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ما مفهومكِ للصداقة ؟</a:t>
            </a:r>
          </a:p>
        </p:txBody>
      </p:sp>
      <p:sp>
        <p:nvSpPr>
          <p:cNvPr id="166" name="مستطيل"/>
          <p:cNvSpPr/>
          <p:nvPr/>
        </p:nvSpPr>
        <p:spPr>
          <a:xfrm rot="10800000">
            <a:off x="3811531" y="-43996"/>
            <a:ext cx="3667072" cy="13803992"/>
          </a:xfrm>
          <a:prstGeom prst="rect">
            <a:avLst/>
          </a:prstGeom>
          <a:solidFill>
            <a:srgbClr val="42487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مربع"/>
          <p:cNvSpPr/>
          <p:nvPr/>
        </p:nvSpPr>
        <p:spPr>
          <a:xfrm rot="2700000">
            <a:off x="2676378" y="4235809"/>
            <a:ext cx="5937378" cy="5937379"/>
          </a:xfrm>
          <a:prstGeom prst="rect">
            <a:avLst/>
          </a:prstGeom>
          <a:ln w="101600">
            <a:solidFill>
              <a:srgbClr val="FFA9B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8" name="الشكل"/>
          <p:cNvSpPr/>
          <p:nvPr/>
        </p:nvSpPr>
        <p:spPr>
          <a:xfrm>
            <a:off x="1975646" y="3523056"/>
            <a:ext cx="7278732" cy="7278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A9B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9" name="IMG_1844.jpeg" descr="IMG_1844.jpeg"/>
          <p:cNvPicPr>
            <a:picLocks noChangeAspect="1"/>
          </p:cNvPicPr>
          <p:nvPr/>
        </p:nvPicPr>
        <p:blipFill>
          <a:blip r:embed="rId2">
            <a:extLst/>
          </a:blip>
          <a:srcRect l="18341" t="2390" r="43570" b="2389"/>
          <a:stretch>
            <a:fillRect/>
          </a:stretch>
        </p:blipFill>
        <p:spPr>
          <a:xfrm>
            <a:off x="2280071" y="3827481"/>
            <a:ext cx="6669883" cy="6669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0" name="الصداقة علاقة مودة ومحبة بين الناس، وانسجام روحي وتآلف وجداني وترابط في الأهداف والغايات."/>
          <p:cNvSpPr txBox="1"/>
          <p:nvPr/>
        </p:nvSpPr>
        <p:spPr>
          <a:xfrm>
            <a:off x="10886564" y="2961206"/>
            <a:ext cx="10748818" cy="322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الصداقة علاقة مودة ومحبة بين الناس، وانسجام روحي وتآلف وجداني وترابط في الأهداف والغايات.</a:t>
            </a:r>
          </a:p>
        </p:txBody>
      </p:sp>
      <p:sp>
        <p:nvSpPr>
          <p:cNvPr id="171" name="﴿الأَخِلّاءُ يَومَئِذٍ بَعضُهُم لِبَعضٍ عَدُوٌّ إِلَّا المُتَّقينَ﴾…"/>
          <p:cNvSpPr txBox="1"/>
          <p:nvPr/>
        </p:nvSpPr>
        <p:spPr>
          <a:xfrm>
            <a:off x="11332229" y="9128048"/>
            <a:ext cx="9857490" cy="157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F08783"/>
                </a:solidFill>
              </a:defRPr>
            </a:pPr>
            <a:r>
              <a:t>﴿الأَخِلّاءُ يَومَئِذٍ بَعضُهُم لِبَعضٍ عَدُوٌّ إِلَّا المُتَّقينَ﴾</a:t>
            </a:r>
          </a:p>
          <a:p>
            <a:pPr rtl="0">
              <a:defRPr sz="4000">
                <a:solidFill>
                  <a:srgbClr val="F08783"/>
                </a:solidFill>
              </a:defRPr>
            </a:pPr>
            <a:r>
              <a:t> [الزخرف: ٦٧]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مربع"/>
          <p:cNvSpPr/>
          <p:nvPr/>
        </p:nvSpPr>
        <p:spPr>
          <a:xfrm rot="2700000">
            <a:off x="9414576" y="6709749"/>
            <a:ext cx="5554848" cy="5554848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4" name="أسس اختيار الصحبة :"/>
          <p:cNvSpPr txBox="1"/>
          <p:nvPr/>
        </p:nvSpPr>
        <p:spPr>
          <a:xfrm>
            <a:off x="8921112" y="2303709"/>
            <a:ext cx="5654069" cy="10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أسس اختيار الصحبة :</a:t>
            </a:r>
          </a:p>
        </p:txBody>
      </p:sp>
      <p:sp>
        <p:nvSpPr>
          <p:cNvPr id="175" name="مربع"/>
          <p:cNvSpPr/>
          <p:nvPr/>
        </p:nvSpPr>
        <p:spPr>
          <a:xfrm rot="2700000">
            <a:off x="9675493" y="6970667"/>
            <a:ext cx="5033013" cy="5033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A9B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6" name="مربع"/>
          <p:cNvSpPr/>
          <p:nvPr/>
        </p:nvSpPr>
        <p:spPr>
          <a:xfrm rot="2700000">
            <a:off x="2879942" y="4092303"/>
            <a:ext cx="5622854" cy="5622854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7" name="مربع"/>
          <p:cNvSpPr/>
          <p:nvPr/>
        </p:nvSpPr>
        <p:spPr>
          <a:xfrm rot="2700000">
            <a:off x="3128109" y="4340470"/>
            <a:ext cx="5126520" cy="5126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A9B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8" name="الحب في الله"/>
          <p:cNvSpPr txBox="1"/>
          <p:nvPr/>
        </p:nvSpPr>
        <p:spPr>
          <a:xfrm>
            <a:off x="11251145" y="6273813"/>
            <a:ext cx="1881710" cy="183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الحب في الله</a:t>
            </a:r>
          </a:p>
        </p:txBody>
      </p:sp>
      <p:sp>
        <p:nvSpPr>
          <p:cNvPr id="179" name="حسن الخلق"/>
          <p:cNvSpPr txBox="1"/>
          <p:nvPr/>
        </p:nvSpPr>
        <p:spPr>
          <a:xfrm>
            <a:off x="4697403" y="3775165"/>
            <a:ext cx="1987931" cy="180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حسن الخلق</a:t>
            </a:r>
          </a:p>
        </p:txBody>
      </p:sp>
      <p:pic>
        <p:nvPicPr>
          <p:cNvPr id="180" name="IMG_1850.png" descr="IMG_18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006" y="9691306"/>
            <a:ext cx="3445890" cy="344589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مربع"/>
          <p:cNvSpPr/>
          <p:nvPr/>
        </p:nvSpPr>
        <p:spPr>
          <a:xfrm rot="2700000">
            <a:off x="15636879" y="4102691"/>
            <a:ext cx="5126520" cy="5126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FFA9B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ربع"/>
          <p:cNvSpPr/>
          <p:nvPr/>
        </p:nvSpPr>
        <p:spPr>
          <a:xfrm rot="2700000">
            <a:off x="15388711" y="3854524"/>
            <a:ext cx="5622854" cy="5622854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العقيدة السليمة"/>
          <p:cNvSpPr txBox="1"/>
          <p:nvPr/>
        </p:nvSpPr>
        <p:spPr>
          <a:xfrm>
            <a:off x="17004481" y="3775165"/>
            <a:ext cx="2391314" cy="180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العقيدة السليمة</a:t>
            </a:r>
          </a:p>
        </p:txBody>
      </p:sp>
      <p:sp>
        <p:nvSpPr>
          <p:cNvPr id="184" name="قال رسول الله ﷺ:…"/>
          <p:cNvSpPr txBox="1"/>
          <p:nvPr/>
        </p:nvSpPr>
        <p:spPr>
          <a:xfrm>
            <a:off x="15598633" y="5563722"/>
            <a:ext cx="5203009" cy="326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قال رسول الله ﷺ:</a:t>
            </a:r>
          </a:p>
          <a:p>
            <a: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«لا تُصاحِبْ إِلّا مُؤْمِنًا ولا يَأْكُلْ طَعامَكَ إلّا تَقِيٌّ»</a:t>
            </a:r>
          </a:p>
          <a:p>
            <a: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3500"/>
              <a:t>سنن أبي داوود</a:t>
            </a:r>
          </a:p>
        </p:txBody>
      </p:sp>
      <p:sp>
        <p:nvSpPr>
          <p:cNvPr id="185" name="قال رسول الله ﷺ:…"/>
          <p:cNvSpPr txBox="1"/>
          <p:nvPr/>
        </p:nvSpPr>
        <p:spPr>
          <a:xfrm>
            <a:off x="9162494" y="7045708"/>
            <a:ext cx="6059012" cy="5162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قال رسول الله ﷺ:</a:t>
            </a:r>
          </a:p>
          <a:p>
            <a:pPr defTabSz="584200" rtl="0">
              <a:defRPr sz="40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«سَبْعَةٌ يُظِلُّهُم اللهُ في ظِلِّهِ يَوْمَ لا ظِلَّ إِلّا ظِلُّه، .... ورَجُلانِ تَحابّا في اللهِ اِجْتَمَعا وَتَفَرَّقا عَلَيْهِ ...»</a:t>
            </a:r>
          </a:p>
          <a:p>
            <a:pPr defTabSz="584200" rtl="0">
              <a:defRPr sz="2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صحيح البخاري</a:t>
            </a:r>
          </a:p>
        </p:txBody>
      </p:sp>
      <p:sp>
        <p:nvSpPr>
          <p:cNvPr id="186" name="قال رسول الله ﷺ:…"/>
          <p:cNvSpPr txBox="1"/>
          <p:nvPr/>
        </p:nvSpPr>
        <p:spPr>
          <a:xfrm>
            <a:off x="3089864" y="5273679"/>
            <a:ext cx="5203009" cy="326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قال رسول الله ﷺ:</a:t>
            </a:r>
          </a:p>
          <a:p>
            <a:pPr defTabSz="584200" rtl="0">
              <a:defRPr sz="45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«المرء على دين خليله فلينظر أحدكم من يخالل»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4"/>
      <p:bldP build="whole" bldLvl="1" animBg="1" rev="0" advAuto="0" spid="179" grpId="8"/>
      <p:bldP build="whole" bldLvl="1" animBg="1" rev="0" advAuto="0" spid="186" grpId="9"/>
      <p:bldP build="whole" bldLvl="1" animBg="1" rev="0" advAuto="0" spid="184" grpId="5"/>
      <p:bldP build="whole" bldLvl="1" animBg="1" rev="0" advAuto="0" spid="178" grpId="6"/>
      <p:bldP build="whole" bldLvl="1" animBg="1" rev="0" advAuto="0" spid="176" grpId="2"/>
      <p:bldP build="whole" bldLvl="1" animBg="1" rev="0" advAuto="0" spid="182" grpId="3"/>
      <p:bldP build="whole" bldLvl="1" animBg="1" rev="0" advAuto="0" spid="185" grpId="7"/>
      <p:bldP build="whole" bldLvl="1" animBg="1" rev="0" advAuto="0" spid="1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شفاف.png" descr="شفاف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42054" y="-735401"/>
            <a:ext cx="3940521" cy="3940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تجميع"/>
          <p:cNvGrpSpPr/>
          <p:nvPr/>
        </p:nvGrpSpPr>
        <p:grpSpPr>
          <a:xfrm rot="20337925">
            <a:off x="1374499" y="10395709"/>
            <a:ext cx="2234191" cy="2940115"/>
            <a:chOff x="0" y="0"/>
            <a:chExt cx="2234190" cy="2940114"/>
          </a:xfrm>
        </p:grpSpPr>
        <p:sp>
          <p:nvSpPr>
            <p:cNvPr id="189" name="مستطيل"/>
            <p:cNvSpPr/>
            <p:nvPr/>
          </p:nvSpPr>
          <p:spPr>
            <a:xfrm rot="6881679">
              <a:off x="692153" y="1386544"/>
              <a:ext cx="1308036" cy="1353331"/>
            </a:xfrm>
            <a:prstGeom prst="rect">
              <a:avLst/>
            </a:prstGeom>
            <a:noFill/>
            <a:ln w="101600" cap="flat">
              <a:solidFill>
                <a:srgbClr val="42487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مستطيل"/>
            <p:cNvSpPr/>
            <p:nvPr/>
          </p:nvSpPr>
          <p:spPr>
            <a:xfrm rot="6698885">
              <a:off x="184069" y="202657"/>
              <a:ext cx="1308037" cy="1284214"/>
            </a:xfrm>
            <a:prstGeom prst="rect">
              <a:avLst/>
            </a:prstGeom>
            <a:noFill/>
            <a:ln w="101600" cap="flat">
              <a:solidFill>
                <a:srgbClr val="42487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2" name="IMG_1851.jpeg" descr="IMG_185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6524" y="3016359"/>
            <a:ext cx="19106272" cy="7695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وسائل الحفاظ على رابطة الصداقة"/>
          <p:cNvSpPr txBox="1"/>
          <p:nvPr/>
        </p:nvSpPr>
        <p:spPr>
          <a:xfrm>
            <a:off x="10890954" y="5649512"/>
            <a:ext cx="5387430" cy="250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5000"/>
              </a:lnSpc>
              <a:defRPr sz="62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وسائل الحفاظ على رابطة الصداقة</a:t>
            </a:r>
          </a:p>
        </p:txBody>
      </p:sp>
      <p:pic>
        <p:nvPicPr>
          <p:cNvPr id="195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66758" t="16338" r="3483" b="51579"/>
          <a:stretch>
            <a:fillRect/>
          </a:stretch>
        </p:blipFill>
        <p:spPr>
          <a:xfrm>
            <a:off x="16015984" y="2269122"/>
            <a:ext cx="4988679" cy="4872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37026" t="884" r="35424" b="69415"/>
          <a:stretch>
            <a:fillRect/>
          </a:stretch>
        </p:blipFill>
        <p:spPr>
          <a:xfrm>
            <a:off x="11359589" y="499435"/>
            <a:ext cx="4450050" cy="434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66784" t="54005" r="4497" b="15645"/>
          <a:stretch>
            <a:fillRect/>
          </a:stretch>
        </p:blipFill>
        <p:spPr>
          <a:xfrm>
            <a:off x="15998919" y="7374599"/>
            <a:ext cx="5022949" cy="4809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36130" t="70788" r="35255" b="0"/>
          <a:stretch>
            <a:fillRect/>
          </a:stretch>
        </p:blipFill>
        <p:spPr>
          <a:xfrm>
            <a:off x="11078403" y="8500957"/>
            <a:ext cx="5012689" cy="463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6061" t="53648" r="65740" b="16081"/>
          <a:stretch>
            <a:fillRect/>
          </a:stretch>
        </p:blipFill>
        <p:spPr>
          <a:xfrm>
            <a:off x="6105735" y="7058027"/>
            <a:ext cx="4916993" cy="478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1852.jpeg" descr="IMG_1852.jpeg"/>
          <p:cNvPicPr>
            <a:picLocks noChangeAspect="1"/>
          </p:cNvPicPr>
          <p:nvPr/>
        </p:nvPicPr>
        <p:blipFill>
          <a:blip r:embed="rId2">
            <a:extLst/>
          </a:blip>
          <a:srcRect l="6103" t="18114" r="66053" b="51348"/>
          <a:stretch>
            <a:fillRect/>
          </a:stretch>
        </p:blipFill>
        <p:spPr>
          <a:xfrm>
            <a:off x="6201345" y="2379057"/>
            <a:ext cx="4682693" cy="465302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أنصحه وأنصره"/>
          <p:cNvSpPr txBox="1"/>
          <p:nvPr/>
        </p:nvSpPr>
        <p:spPr>
          <a:xfrm>
            <a:off x="12069070" y="1729489"/>
            <a:ext cx="3031199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أنصحه وأنصره</a:t>
            </a:r>
          </a:p>
        </p:txBody>
      </p:sp>
      <p:sp>
        <p:nvSpPr>
          <p:cNvPr id="202" name="أزوره وأسأل عنه"/>
          <p:cNvSpPr txBox="1"/>
          <p:nvPr/>
        </p:nvSpPr>
        <p:spPr>
          <a:xfrm>
            <a:off x="16994745" y="3998277"/>
            <a:ext cx="3031199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أزوره وأسأل عنه</a:t>
            </a:r>
          </a:p>
        </p:txBody>
      </p:sp>
      <p:sp>
        <p:nvSpPr>
          <p:cNvPr id="203" name="ألتقي به على ذكر الله تعالى"/>
          <p:cNvSpPr txBox="1"/>
          <p:nvPr/>
        </p:nvSpPr>
        <p:spPr>
          <a:xfrm>
            <a:off x="16763178" y="8836032"/>
            <a:ext cx="3494333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ألتقي به على ذكر الله تعالى</a:t>
            </a:r>
          </a:p>
        </p:txBody>
      </p:sp>
      <p:sp>
        <p:nvSpPr>
          <p:cNvPr id="204" name="أحفظ سره وأستر عورته"/>
          <p:cNvSpPr txBox="1"/>
          <p:nvPr/>
        </p:nvSpPr>
        <p:spPr>
          <a:xfrm>
            <a:off x="12196070" y="10002871"/>
            <a:ext cx="3031199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أحفظ سره وأستر عورته</a:t>
            </a:r>
          </a:p>
        </p:txBody>
      </p:sp>
      <p:sp>
        <p:nvSpPr>
          <p:cNvPr id="205" name="أعفو عن زلاته"/>
          <p:cNvSpPr txBox="1"/>
          <p:nvPr/>
        </p:nvSpPr>
        <p:spPr>
          <a:xfrm>
            <a:off x="7027110" y="8505767"/>
            <a:ext cx="3031199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أعفو عن زلاته</a:t>
            </a:r>
          </a:p>
        </p:txBody>
      </p:sp>
      <p:sp>
        <p:nvSpPr>
          <p:cNvPr id="206" name="أعلمه بحبي له"/>
          <p:cNvSpPr txBox="1"/>
          <p:nvPr/>
        </p:nvSpPr>
        <p:spPr>
          <a:xfrm>
            <a:off x="7048578" y="3762304"/>
            <a:ext cx="3031199" cy="18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أعلمه بحبي له</a:t>
            </a:r>
          </a:p>
        </p:txBody>
      </p:sp>
      <p:pic>
        <p:nvPicPr>
          <p:cNvPr id="207" name="IMG_1855.png" descr="IMG_18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568" y="8917713"/>
            <a:ext cx="4056782" cy="4056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0"/>
      <p:bldP build="whole" bldLvl="1" animBg="1" rev="0" advAuto="0" spid="205" grpId="11"/>
      <p:bldP build="whole" bldLvl="1" animBg="1" rev="0" advAuto="0" spid="197" grpId="3"/>
      <p:bldP build="whole" bldLvl="1" animBg="1" rev="0" advAuto="0" spid="200" grpId="6"/>
      <p:bldP build="whole" bldLvl="1" animBg="1" rev="0" advAuto="0" spid="202" grpId="8"/>
      <p:bldP build="whole" bldLvl="1" animBg="1" rev="0" advAuto="0" spid="195" grpId="2"/>
      <p:bldP build="whole" bldLvl="1" animBg="1" rev="0" advAuto="0" spid="203" grpId="9"/>
      <p:bldP build="whole" bldLvl="1" animBg="1" rev="0" advAuto="0" spid="206" grpId="12"/>
      <p:bldP build="whole" bldLvl="1" animBg="1" rev="0" advAuto="0" spid="196" grpId="1"/>
      <p:bldP build="whole" bldLvl="1" animBg="1" rev="0" advAuto="0" spid="198" grpId="4"/>
      <p:bldP build="whole" bldLvl="1" animBg="1" rev="0" advAuto="0" spid="201" grpId="7"/>
      <p:bldP build="whole" bldLvl="1" animBg="1" rev="0" advAuto="0" spid="199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الرسم عن طريق موقع السبورة الفنلندية"/>
          <p:cNvSpPr txBox="1"/>
          <p:nvPr/>
        </p:nvSpPr>
        <p:spPr>
          <a:xfrm>
            <a:off x="8500218" y="1063872"/>
            <a:ext cx="9305267" cy="10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الرسم عن طريق موقع السبورة الفنلندية</a:t>
            </a:r>
          </a:p>
        </p:txBody>
      </p:sp>
      <p:pic>
        <p:nvPicPr>
          <p:cNvPr id="210" name="IMG_1853.jpeg" descr="IMG_1853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4052" y="3085223"/>
            <a:ext cx="15717597" cy="9009900"/>
          </a:xfrm>
          <a:prstGeom prst="rect">
            <a:avLst/>
          </a:prstGeom>
        </p:spPr>
      </p:pic>
      <p:pic>
        <p:nvPicPr>
          <p:cNvPr id="211" name="IMG_1856.png" descr="IMG_18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02" y="9210334"/>
            <a:ext cx="3688317" cy="3688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تُبعد عن ذكر الله تعالى"/>
          <p:cNvSpPr txBox="1"/>
          <p:nvPr/>
        </p:nvSpPr>
        <p:spPr>
          <a:xfrm>
            <a:off x="14795703" y="4781285"/>
            <a:ext cx="6000449" cy="110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 rtl="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تُبعد عن ذكر الله تعالى</a:t>
            </a:r>
          </a:p>
        </p:txBody>
      </p:sp>
      <p:sp>
        <p:nvSpPr>
          <p:cNvPr id="214" name="قال الرسول ﷺ: « وَمَثَل جَليسِ السُّوءِ كَمَثَلِ صَاحِبِ الكِيرِ إنْ لَمْ يُصِبْكَ مِنْ سَوادِهِ أَصابَكَ مِنْ دُخانِهِ» سنن أبي داود"/>
          <p:cNvSpPr txBox="1"/>
          <p:nvPr/>
        </p:nvSpPr>
        <p:spPr>
          <a:xfrm>
            <a:off x="11501170" y="6354789"/>
            <a:ext cx="12589514" cy="247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08783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قال الرسول ﷺ: « وَمَثَل جَليسِ السُّوءِ كَمَثَلِ صَاحِبِ الكِيرِ إنْ لَمْ يُصِبْكَ مِنْ سَوادِهِ أَصابَكَ مِنْ دُخانِهِ» </a:t>
            </a:r>
            <a:r>
              <a:rPr sz="3000"/>
              <a:t>سنن أبي داود</a:t>
            </a:r>
          </a:p>
        </p:txBody>
      </p:sp>
      <p:sp>
        <p:nvSpPr>
          <p:cNvPr id="215" name="تؤدي إلى الهلاك في الآخرة"/>
          <p:cNvSpPr txBox="1"/>
          <p:nvPr/>
        </p:nvSpPr>
        <p:spPr>
          <a:xfrm>
            <a:off x="13028655" y="11464152"/>
            <a:ext cx="9534545" cy="1462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 rtl="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تؤدي إلى الهلاك في الآخرة</a:t>
            </a:r>
          </a:p>
        </p:txBody>
      </p:sp>
      <p:sp>
        <p:nvSpPr>
          <p:cNvPr id="216" name="تُفسد الأخلاق والسمعة بين الناس"/>
          <p:cNvSpPr txBox="1"/>
          <p:nvPr/>
        </p:nvSpPr>
        <p:spPr>
          <a:xfrm>
            <a:off x="14404619" y="8273431"/>
            <a:ext cx="6782615" cy="1080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 rtl="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تُفسد الأخلاق والسمعة بين الناس</a:t>
            </a:r>
          </a:p>
        </p:txBody>
      </p:sp>
      <p:pic>
        <p:nvPicPr>
          <p:cNvPr id="217" name="IMG_1846.jpeg" descr="IMG_1846.jpeg"/>
          <p:cNvPicPr>
            <a:picLocks noChangeAspect="1"/>
          </p:cNvPicPr>
          <p:nvPr/>
        </p:nvPicPr>
        <p:blipFill>
          <a:blip r:embed="rId2">
            <a:extLst/>
          </a:blip>
          <a:srcRect l="47213" t="0" r="0" b="0"/>
          <a:stretch>
            <a:fillRect/>
          </a:stretch>
        </p:blipFill>
        <p:spPr>
          <a:xfrm>
            <a:off x="-23624" y="-40283"/>
            <a:ext cx="10924180" cy="1379660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استنتجي أثر الصحبة السيئة من خلال الأدلة :"/>
          <p:cNvSpPr txBox="1"/>
          <p:nvPr/>
        </p:nvSpPr>
        <p:spPr>
          <a:xfrm>
            <a:off x="819998" y="1287948"/>
            <a:ext cx="9236742" cy="76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استنتجي أثر الصحبة السيئة من خلال الأدلة :</a:t>
            </a:r>
          </a:p>
        </p:txBody>
      </p:sp>
      <p:sp>
        <p:nvSpPr>
          <p:cNvPr id="219" name="﴿لَقَد أَضَلَّني عَنِ الذِّكرِ بَعدَ إِذ جاءَني وَكانَ الشَّيطانُ لِلإِنسانِ خَذولًا﴾…"/>
          <p:cNvSpPr txBox="1"/>
          <p:nvPr/>
        </p:nvSpPr>
        <p:spPr>
          <a:xfrm>
            <a:off x="11458923" y="3574066"/>
            <a:ext cx="12096922" cy="131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4000">
                <a:solidFill>
                  <a:srgbClr val="F08783"/>
                </a:solidFill>
              </a:defRPr>
            </a:pPr>
            <a:r>
              <a:t>﴿لَقَد أَضَلَّني عَنِ الذِّكرِ بَعدَ إِذ جاءَني وَكانَ الشَّيطانُ لِلإِنسانِ خَذولًا﴾ </a:t>
            </a:r>
          </a:p>
          <a:p>
            <a:pPr rtl="0">
              <a:defRPr sz="3000">
                <a:solidFill>
                  <a:srgbClr val="F08783"/>
                </a:solidFill>
              </a:defRPr>
            </a:pPr>
            <a:r>
              <a:t>[الفرقان: ٢٩]</a:t>
            </a:r>
          </a:p>
        </p:txBody>
      </p:sp>
      <p:sp>
        <p:nvSpPr>
          <p:cNvPr id="220" name="﴿وَيَومَ يَعَضُّ الظّالِمُ عَلى يَدَيهِ يَقولُ يا لَيتَنِي اتَّخَذتُ مَعَ الرَّسولِ سَبيلًا﴾…"/>
          <p:cNvSpPr txBox="1"/>
          <p:nvPr/>
        </p:nvSpPr>
        <p:spPr>
          <a:xfrm>
            <a:off x="11470360" y="10293318"/>
            <a:ext cx="12651136" cy="143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000">
                <a:solidFill>
                  <a:srgbClr val="F08783"/>
                </a:solidFill>
              </a:defRPr>
            </a:pPr>
            <a:r>
              <a:t>﴿وَيَومَ يَعَضُّ الظّالِمُ عَلى يَدَيهِ يَقولُ يا لَيتَنِي اتَّخَذتُ مَعَ الرَّسولِ سَبيلًا﴾</a:t>
            </a:r>
          </a:p>
          <a:p>
            <a:pPr rtl="0">
              <a:defRPr sz="4000">
                <a:solidFill>
                  <a:srgbClr val="F08783"/>
                </a:solidFill>
              </a:defRPr>
            </a:pPr>
            <a:r>
              <a:t> </a:t>
            </a:r>
            <a:r>
              <a:rPr sz="3000"/>
              <a:t>[الفرقان: ٢٧]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  <p:bldP build="whole" bldLvl="1" animBg="1" rev="0" advAuto="0" spid="214" grpId="3"/>
      <p:bldP build="whole" bldLvl="1" animBg="1" rev="0" advAuto="0" spid="216" grpId="4"/>
      <p:bldP build="whole" bldLvl="1" animBg="1" rev="0" advAuto="0" spid="220" grpId="5"/>
      <p:bldP build="whole" bldLvl="1" animBg="1" rev="0" advAuto="0" spid="215" grpId="6"/>
      <p:bldP build="whole" bldLvl="1" animBg="1" rev="0" advAuto="0" spid="2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تجميع"/>
          <p:cNvGrpSpPr/>
          <p:nvPr/>
        </p:nvGrpSpPr>
        <p:grpSpPr>
          <a:xfrm rot="20337925">
            <a:off x="1991374" y="10687480"/>
            <a:ext cx="2234191" cy="2940116"/>
            <a:chOff x="0" y="0"/>
            <a:chExt cx="2234190" cy="2940114"/>
          </a:xfrm>
        </p:grpSpPr>
        <p:sp>
          <p:nvSpPr>
            <p:cNvPr id="222" name="مستطيل"/>
            <p:cNvSpPr/>
            <p:nvPr/>
          </p:nvSpPr>
          <p:spPr>
            <a:xfrm rot="6881679">
              <a:off x="692153" y="1386544"/>
              <a:ext cx="1308036" cy="1353331"/>
            </a:xfrm>
            <a:prstGeom prst="rect">
              <a:avLst/>
            </a:prstGeom>
            <a:noFill/>
            <a:ln w="101600" cap="flat">
              <a:solidFill>
                <a:srgbClr val="42487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مستطيل"/>
            <p:cNvSpPr/>
            <p:nvPr/>
          </p:nvSpPr>
          <p:spPr>
            <a:xfrm rot="6698885">
              <a:off x="184069" y="202657"/>
              <a:ext cx="1308037" cy="1284214"/>
            </a:xfrm>
            <a:prstGeom prst="rect">
              <a:avLst/>
            </a:prstGeom>
            <a:noFill/>
            <a:ln w="101600" cap="flat">
              <a:solidFill>
                <a:srgbClr val="42487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25" name="IMG_1857.jpeg" descr="IMG_1857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5211" y="2111376"/>
            <a:ext cx="17928192" cy="949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