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4"/>
  </p:notesMasterIdLst>
  <p:sldIdLst>
    <p:sldId id="256" r:id="rId2"/>
    <p:sldId id="258" r:id="rId3"/>
    <p:sldId id="259" r:id="rId4"/>
    <p:sldId id="260" r:id="rId5"/>
    <p:sldId id="261" r:id="rId6"/>
    <p:sldId id="267" r:id="rId7"/>
    <p:sldId id="268" r:id="rId8"/>
    <p:sldId id="262" r:id="rId9"/>
    <p:sldId id="264" r:id="rId10"/>
    <p:sldId id="269" r:id="rId11"/>
    <p:sldId id="270" r:id="rId12"/>
    <p:sldId id="271" r:id="rId13"/>
    <p:sldId id="274" r:id="rId14"/>
    <p:sldId id="272" r:id="rId15"/>
    <p:sldId id="273" r:id="rId16"/>
    <p:sldId id="277" r:id="rId17"/>
    <p:sldId id="278" r:id="rId18"/>
    <p:sldId id="279" r:id="rId19"/>
    <p:sldId id="280" r:id="rId20"/>
    <p:sldId id="290" r:id="rId21"/>
    <p:sldId id="288" r:id="rId22"/>
    <p:sldId id="284" r:id="rId23"/>
    <p:sldId id="285" r:id="rId24"/>
    <p:sldId id="289" r:id="rId25"/>
    <p:sldId id="275" r:id="rId26"/>
    <p:sldId id="276" r:id="rId27"/>
    <p:sldId id="283" r:id="rId28"/>
    <p:sldId id="281" r:id="rId29"/>
    <p:sldId id="291" r:id="rId30"/>
    <p:sldId id="294" r:id="rId31"/>
    <p:sldId id="296" r:id="rId32"/>
    <p:sldId id="297" r:id="rId33"/>
    <p:sldId id="298" r:id="rId34"/>
    <p:sldId id="293" r:id="rId35"/>
    <p:sldId id="308" r:id="rId36"/>
    <p:sldId id="299" r:id="rId37"/>
    <p:sldId id="295" r:id="rId38"/>
    <p:sldId id="300" r:id="rId39"/>
    <p:sldId id="306" r:id="rId40"/>
    <p:sldId id="307" r:id="rId41"/>
    <p:sldId id="301" r:id="rId42"/>
    <p:sldId id="305" r:id="rId43"/>
    <p:sldId id="302" r:id="rId44"/>
    <p:sldId id="304" r:id="rId45"/>
    <p:sldId id="309" r:id="rId46"/>
    <p:sldId id="310" r:id="rId47"/>
    <p:sldId id="311" r:id="rId48"/>
    <p:sldId id="312" r:id="rId49"/>
    <p:sldId id="315" r:id="rId50"/>
    <p:sldId id="316" r:id="rId51"/>
    <p:sldId id="313" r:id="rId52"/>
    <p:sldId id="314" r:id="rId53"/>
  </p:sldIdLst>
  <p:sldSz cx="12192000" cy="6858000"/>
  <p:notesSz cx="6858000" cy="9144000"/>
  <p:defaultTextStyle>
    <a:defPPr>
      <a:defRPr lang="en-K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D3"/>
    <a:srgbClr val="8ED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15"/>
    <p:restoredTop sz="94694"/>
  </p:normalViewPr>
  <p:slideViewPr>
    <p:cSldViewPr snapToGrid="0" snapToObjects="1">
      <p:cViewPr>
        <p:scale>
          <a:sx n="68" d="100"/>
          <a:sy n="68" d="100"/>
        </p:scale>
        <p:origin x="-104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K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48B27-832D-B649-B03D-93567F7F9326}" type="datetimeFigureOut">
              <a:rPr lang="en-KW" smtClean="0"/>
              <a:t>3/22/22</a:t>
            </a:fld>
            <a:endParaRPr lang="en-K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K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C875F-B4BD-3C45-9A6B-09D4128CAFAA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125686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C875F-B4BD-3C45-9A6B-09D4128CAFAA}" type="slidenum">
              <a:rPr lang="en-KW" smtClean="0"/>
              <a:t>41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3326210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33229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40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34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22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3/22/22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6" y="649304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286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89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3/22/22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10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3/22/22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30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3/22/22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50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4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0" y="882651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59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498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6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0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58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939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4EC743F4-8769-40B4-85DF-6CB8DE9F66AA}" type="datetimeFigureOut">
              <a:rPr lang="en-US" smtClean="0"/>
              <a:pPr/>
              <a:t>3/22/22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09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4CD6D0-88B6-45F4-AC60-54587D3C9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Video 32">
            <a:extLst>
              <a:ext uri="{FF2B5EF4-FFF2-40B4-BE49-F238E27FC236}">
                <a16:creationId xmlns:a16="http://schemas.microsoft.com/office/drawing/2014/main" id="{002BF665-F72E-6440-9C74-21260D1284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2E86F6D-198D-45C3-AC93-8D31B8A4D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792828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0A64DA-3D54-3E49-8F4E-D0D8C4116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9520" y="1317808"/>
            <a:ext cx="5939127" cy="3792829"/>
          </a:xfrm>
          <a:solidFill>
            <a:schemeClr val="bg1">
              <a:alpha val="70000"/>
            </a:schemeClr>
          </a:solidFill>
        </p:spPr>
        <p:txBody>
          <a:bodyPr anchor="ctr">
            <a:normAutofit fontScale="90000"/>
          </a:bodyPr>
          <a:lstStyle/>
          <a:p>
            <a: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</a:pPr>
            <a:br>
              <a:rPr lang="en-GB" sz="8800" dirty="0">
                <a:solidFill>
                  <a:srgbClr val="FF00D3"/>
                </a:solidFill>
                <a:latin typeface="Comic Sans MS" panose="030F0902030302020204" pitchFamily="66" charset="0"/>
              </a:rPr>
            </a:br>
            <a: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  <a:t>Unit 8</a:t>
            </a:r>
            <a:b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</a:br>
            <a: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  <a:t>Step 1</a:t>
            </a:r>
            <a:b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</a:br>
            <a: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  <a:t>S.B p 63</a:t>
            </a:r>
            <a:br>
              <a:rPr lang="en-GB" sz="8800" dirty="0">
                <a:solidFill>
                  <a:srgbClr val="FF00D3"/>
                </a:solidFill>
                <a:latin typeface="Comic Sans MS" panose="030F0902030302020204" pitchFamily="66" charset="0"/>
              </a:rPr>
            </a:br>
            <a:br>
              <a:rPr lang="en-GB" dirty="0">
                <a:solidFill>
                  <a:srgbClr val="FFFFFF"/>
                </a:solidFill>
              </a:rPr>
            </a:br>
            <a:endParaRPr lang="en-KW" dirty="0">
              <a:solidFill>
                <a:srgbClr val="FFFF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C14D892-36B8-4065-9158-50C22E1E6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1437846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44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51383-7EB1-FE47-87A2-EEB96531D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399" y="2802420"/>
            <a:ext cx="10213200" cy="111283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Comic Sans MS" panose="030F0902030302020204" pitchFamily="66" charset="0"/>
              </a:rPr>
              <a:t>How do you usually communicate with your friends?</a:t>
            </a:r>
            <a:endParaRPr lang="en-KW" sz="4000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EF5DA93-A5CF-E345-9F0D-55122E4B3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691268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51383-7EB1-FE47-87A2-EEB96531D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662D8-CA0B-9A43-8EBD-849222BCD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4" name="WhatsApp Video 2022-03-19 at 12.30.11 PM" descr="WhatsApp Video 2022-03-19 at 12.30.11 PM">
            <a:hlinkClick r:id="" action="ppaction://media"/>
            <a:extLst>
              <a:ext uri="{FF2B5EF4-FFF2-40B4-BE49-F238E27FC236}">
                <a16:creationId xmlns:a16="http://schemas.microsoft.com/office/drawing/2014/main" id="{19F44382-490A-0B40-B609-251DB4E54E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312" y="254207"/>
            <a:ext cx="11710988" cy="605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5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51383-7EB1-FE47-87A2-EEB96531D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u="sng" dirty="0">
                <a:latin typeface="Comic Sans MS" panose="030F0902030302020204" pitchFamily="66" charset="0"/>
              </a:rPr>
              <a:t>N</a:t>
            </a:r>
            <a:r>
              <a:rPr lang="en-KW" sz="5400" b="1" u="sng" dirty="0">
                <a:latin typeface="Comic Sans MS" panose="030F0902030302020204" pitchFamily="66" charset="0"/>
              </a:rPr>
              <a:t>ew voc:-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662D8-CA0B-9A43-8EBD-849222BCD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8400" b="1" dirty="0">
                <a:latin typeface="Comic Sans MS" panose="030F0902030302020204" pitchFamily="66" charset="0"/>
              </a:rPr>
              <a:t>1- gradually (ADJ)</a:t>
            </a:r>
          </a:p>
          <a:p>
            <a:pPr marL="0" indent="0" rtl="1">
              <a:buNone/>
            </a:pPr>
            <a:r>
              <a:rPr lang="en-US" sz="7300" b="1" dirty="0">
                <a:solidFill>
                  <a:schemeClr val="bg1">
                    <a:lumMod val="75000"/>
                    <a:alpha val="60000"/>
                  </a:schemeClr>
                </a:solidFill>
                <a:latin typeface="Comic Sans MS" panose="030F0902030302020204" pitchFamily="66" charset="0"/>
              </a:rPr>
              <a:t>slowly</a:t>
            </a:r>
            <a:endParaRPr lang="en-US" sz="7300" dirty="0">
              <a:solidFill>
                <a:schemeClr val="bg1">
                  <a:lumMod val="75000"/>
                  <a:alpha val="60000"/>
                </a:schemeClr>
              </a:solidFill>
              <a:latin typeface="Comic Sans MS" panose="030F0902030302020204" pitchFamily="66" charset="0"/>
            </a:endParaRPr>
          </a:p>
          <a:p>
            <a:pPr marL="0" indent="0">
              <a:buNone/>
            </a:pPr>
            <a:br>
              <a:rPr lang="en-US" sz="6000" dirty="0"/>
            </a:br>
            <a:br>
              <a:rPr lang="en-US" sz="6000" dirty="0"/>
            </a:br>
            <a:endParaRPr lang="en-US" sz="6000" b="1" dirty="0">
              <a:latin typeface="Comic Sans MS" panose="030F09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AA42E5-F246-CE40-9968-6BD747E0B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161" y="3715038"/>
            <a:ext cx="4834712" cy="2914073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B57137-14AF-4641-8DBF-F1A3B9C10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981" y="2948708"/>
            <a:ext cx="3740727" cy="37407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76AC733-82DD-A344-975B-E3072556F765}"/>
              </a:ext>
            </a:extLst>
          </p:cNvPr>
          <p:cNvCxnSpPr/>
          <p:nvPr/>
        </p:nvCxnSpPr>
        <p:spPr>
          <a:xfrm flipV="1">
            <a:off x="2835564" y="3962400"/>
            <a:ext cx="3611418" cy="1394691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0C7472F-989D-CE48-96E9-E80948D32C2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KW" dirty="0">
                <a:solidFill>
                  <a:srgbClr val="000000"/>
                </a:solidFill>
              </a:rPr>
              <a:t> </a:t>
            </a:r>
            <a:endParaRPr lang="en-KW" dirty="0"/>
          </a:p>
        </p:txBody>
      </p:sp>
    </p:spTree>
    <p:extLst>
      <p:ext uri="{BB962C8B-B14F-4D97-AF65-F5344CB8AC3E}">
        <p14:creationId xmlns:p14="http://schemas.microsoft.com/office/powerpoint/2010/main" val="3505806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51383-7EB1-FE47-87A2-EEB96531D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213" y="2674552"/>
            <a:ext cx="10213200" cy="1112836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Comic Sans MS" panose="030F0902030302020204" pitchFamily="66" charset="0"/>
              </a:rPr>
              <a:t>The ways people communicate have changed gradually.</a:t>
            </a:r>
            <a:br>
              <a:rPr lang="en-US" sz="4800" dirty="0">
                <a:latin typeface="Comic Sans MS" panose="030F0902030302020204" pitchFamily="66" charset="0"/>
              </a:rPr>
            </a:br>
            <a:br>
              <a:rPr lang="en-US" sz="4800" dirty="0">
                <a:latin typeface="Comic Sans MS" panose="030F0902030302020204" pitchFamily="66" charset="0"/>
              </a:rPr>
            </a:br>
            <a:br>
              <a:rPr lang="en-US" sz="4800" dirty="0">
                <a:latin typeface="Comic Sans MS" panose="030F0902030302020204" pitchFamily="66" charset="0"/>
              </a:rPr>
            </a:br>
            <a:endParaRPr lang="en-KW" sz="4800" b="1" u="sng" dirty="0">
              <a:latin typeface="Comic Sans MS" panose="030F09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662D8-CA0B-9A43-8EBD-849222BCD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8400" b="1" dirty="0">
                <a:latin typeface="Comic Sans MS" panose="030F0902030302020204" pitchFamily="66" charset="0"/>
              </a:rPr>
              <a:t>1- gradually (ADJ)</a:t>
            </a:r>
          </a:p>
          <a:p>
            <a:pPr marL="0" indent="0" rtl="1">
              <a:buNone/>
            </a:pPr>
            <a:r>
              <a:rPr lang="en-US" sz="7300" b="1" dirty="0">
                <a:latin typeface="Comic Sans MS" panose="030F0902030302020204" pitchFamily="66" charset="0"/>
              </a:rPr>
              <a:t>slowly</a:t>
            </a:r>
            <a:endParaRPr lang="en-US" sz="7300" dirty="0">
              <a:latin typeface="Comic Sans MS" panose="030F0902030302020204" pitchFamily="66" charset="0"/>
            </a:endParaRPr>
          </a:p>
          <a:p>
            <a:pPr marL="0" indent="0">
              <a:buNone/>
            </a:pPr>
            <a:br>
              <a:rPr lang="en-US" sz="6000" dirty="0"/>
            </a:br>
            <a:br>
              <a:rPr lang="en-US" sz="6000" dirty="0"/>
            </a:br>
            <a:endParaRPr lang="en-US" sz="6000" b="1" dirty="0">
              <a:latin typeface="Comic Sans MS" panose="030F09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AA42E5-F246-CE40-9968-6BD747E0B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161" y="3715038"/>
            <a:ext cx="4834712" cy="2914073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B57137-14AF-4641-8DBF-F1A3B9C10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981" y="2948708"/>
            <a:ext cx="3740727" cy="37407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76AC733-82DD-A344-975B-E3072556F765}"/>
              </a:ext>
            </a:extLst>
          </p:cNvPr>
          <p:cNvCxnSpPr/>
          <p:nvPr/>
        </p:nvCxnSpPr>
        <p:spPr>
          <a:xfrm flipV="1">
            <a:off x="2835564" y="3962400"/>
            <a:ext cx="3611418" cy="1394691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0C7472F-989D-CE48-96E9-E80948D32C2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KW" dirty="0">
                <a:solidFill>
                  <a:srgbClr val="000000"/>
                </a:solidFill>
              </a:rPr>
              <a:t> </a:t>
            </a:r>
            <a:endParaRPr lang="en-KW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AA959B-B852-DE45-B293-07A97F806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0904"/>
            <a:ext cx="12192000" cy="57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248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662D8-CA0B-9A43-8EBD-849222BCD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>
                <a:latin typeface="Comic Sans MS" panose="030F0902030302020204" pitchFamily="66" charset="0"/>
              </a:rPr>
              <a:t>2- convey (v)</a:t>
            </a:r>
            <a:endParaRPr lang="en-KW" sz="6000" dirty="0">
              <a:latin typeface="Comic Sans MS" panose="030F0902030302020204" pitchFamily="66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D0317C7-3230-B44C-A283-8AE777602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C8653C-D21D-E94A-8765-DD0DFCEC3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510" y="3429000"/>
            <a:ext cx="2316018" cy="23160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8E19C5-39A0-E74F-A576-A19EEC703B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31"/>
          <a:stretch/>
        </p:blipFill>
        <p:spPr>
          <a:xfrm>
            <a:off x="989400" y="3035073"/>
            <a:ext cx="2744955" cy="270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5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51383-7EB1-FE47-87A2-EEB96531D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662D8-CA0B-9A43-8EBD-849222BCD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181" y="182637"/>
            <a:ext cx="10213200" cy="40401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8000" b="1" dirty="0">
                <a:latin typeface="Comic Sans MS" panose="030F0902030302020204" pitchFamily="66" charset="0"/>
              </a:rPr>
              <a:t>3- exchange (v)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4800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Swap, switch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share ideas, information</a:t>
            </a:r>
            <a:endParaRPr lang="en-KW" sz="4000" dirty="0">
              <a:solidFill>
                <a:schemeClr val="bg1">
                  <a:lumMod val="7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346A88-4550-D94B-9ED6-11767F0FFB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1844"/>
          <a:stretch/>
        </p:blipFill>
        <p:spPr>
          <a:xfrm>
            <a:off x="8911897" y="164563"/>
            <a:ext cx="3943451" cy="30273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D8E83C-1E84-4546-8263-B7EBC3CDA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9478" y="4310814"/>
            <a:ext cx="3668818" cy="23826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62A1B8-7545-C549-B73F-782EC3DBC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902" y="4345259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83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4C60D-0B3B-6645-ADF7-D7CEE8D5C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5" name="Content Placeholder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2D265257-2A84-7348-BE01-414770C4F0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819" t="17747" r="35744" b="19092"/>
          <a:stretch/>
        </p:blipFill>
        <p:spPr>
          <a:xfrm>
            <a:off x="1382232" y="-447989"/>
            <a:ext cx="9462977" cy="7184402"/>
          </a:xfrm>
        </p:spPr>
      </p:pic>
    </p:spTree>
    <p:extLst>
      <p:ext uri="{BB962C8B-B14F-4D97-AF65-F5344CB8AC3E}">
        <p14:creationId xmlns:p14="http://schemas.microsoft.com/office/powerpoint/2010/main" val="127771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4C95B-F3A8-A14E-8FA0-5D3FB3B8C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5" name="Content Placeholder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0AE77A74-EA7D-C540-AE40-77C9186D7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148" t="67749" r="36074" b="-908"/>
          <a:stretch/>
        </p:blipFill>
        <p:spPr>
          <a:xfrm>
            <a:off x="170121" y="518400"/>
            <a:ext cx="13615733" cy="6754269"/>
          </a:xfrm>
        </p:spPr>
      </p:pic>
    </p:spTree>
    <p:extLst>
      <p:ext uri="{BB962C8B-B14F-4D97-AF65-F5344CB8AC3E}">
        <p14:creationId xmlns:p14="http://schemas.microsoft.com/office/powerpoint/2010/main" val="3578578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4C95B-F3A8-A14E-8FA0-5D3FB3B8C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5" name="Content Placeholder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0AE77A74-EA7D-C540-AE40-77C9186D7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148" t="67749" r="36074" b="-908"/>
          <a:stretch/>
        </p:blipFill>
        <p:spPr>
          <a:xfrm>
            <a:off x="0" y="0"/>
            <a:ext cx="13615733" cy="675426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19AA5C-E608-ED42-AF02-563636324A08}"/>
              </a:ext>
            </a:extLst>
          </p:cNvPr>
          <p:cNvSpPr txBox="1"/>
          <p:nvPr/>
        </p:nvSpPr>
        <p:spPr>
          <a:xfrm>
            <a:off x="989400" y="3838809"/>
            <a:ext cx="7963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D3"/>
                </a:solidFill>
                <a:latin typeface="Comic Sans MS" panose="030F0902030302020204" pitchFamily="66" charset="0"/>
              </a:rPr>
              <a:t>B</a:t>
            </a:r>
            <a:r>
              <a:rPr lang="en-KW" sz="3200" dirty="0">
                <a:solidFill>
                  <a:srgbClr val="FF00D3"/>
                </a:solidFill>
                <a:latin typeface="Comic Sans MS" panose="030F0902030302020204" pitchFamily="66" charset="0"/>
              </a:rPr>
              <a:t>y communication.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08CA85-9A6E-BA4C-B66E-28903D21AF13}"/>
              </a:ext>
            </a:extLst>
          </p:cNvPr>
          <p:cNvSpPr txBox="1"/>
          <p:nvPr/>
        </p:nvSpPr>
        <p:spPr>
          <a:xfrm>
            <a:off x="1570568" y="4867276"/>
            <a:ext cx="7963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D3"/>
                </a:solidFill>
                <a:latin typeface="Comic Sans MS" panose="030F0902030302020204" pitchFamily="66" charset="0"/>
              </a:rPr>
              <a:t>Story telling.</a:t>
            </a:r>
            <a:endParaRPr lang="en-KW" sz="3200" dirty="0">
              <a:solidFill>
                <a:srgbClr val="FF00D3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B45ABE-62D3-1D42-A69E-81AD82158534}"/>
              </a:ext>
            </a:extLst>
          </p:cNvPr>
          <p:cNvSpPr txBox="1"/>
          <p:nvPr/>
        </p:nvSpPr>
        <p:spPr>
          <a:xfrm>
            <a:off x="1570568" y="5392091"/>
            <a:ext cx="7963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D3"/>
                </a:solidFill>
                <a:latin typeface="Comic Sans MS" panose="030F0902030302020204" pitchFamily="66" charset="0"/>
              </a:rPr>
              <a:t>Carve and paint pictures on the stones</a:t>
            </a:r>
            <a:endParaRPr lang="en-KW" sz="3200" dirty="0">
              <a:solidFill>
                <a:srgbClr val="FF00D3"/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05090D-1F4D-2943-88C1-1FE0FAE6D28B}"/>
              </a:ext>
            </a:extLst>
          </p:cNvPr>
          <p:cNvSpPr txBox="1"/>
          <p:nvPr/>
        </p:nvSpPr>
        <p:spPr>
          <a:xfrm>
            <a:off x="1185052" y="5942664"/>
            <a:ext cx="1218617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902030302020204" pitchFamily="66" charset="0"/>
              </a:rPr>
              <a:t>3. </a:t>
            </a:r>
            <a:r>
              <a:rPr lang="en-US" sz="3200" dirty="0">
                <a:solidFill>
                  <a:srgbClr val="FF00D3"/>
                </a:solidFill>
                <a:latin typeface="Comic Sans MS" panose="030F0902030302020204" pitchFamily="66" charset="0"/>
              </a:rPr>
              <a:t>Writing .</a:t>
            </a:r>
            <a:endParaRPr lang="en-KW" sz="3200" dirty="0">
              <a:solidFill>
                <a:srgbClr val="FF00D3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151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Video 32">
            <a:extLst>
              <a:ext uri="{FF2B5EF4-FFF2-40B4-BE49-F238E27FC236}">
                <a16:creationId xmlns:a16="http://schemas.microsoft.com/office/drawing/2014/main" id="{002BF665-F72E-6440-9C74-21260D1284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0A64DA-3D54-3E49-8F4E-D0D8C4116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9520" y="1317808"/>
            <a:ext cx="5939127" cy="3792829"/>
          </a:xfrm>
          <a:solidFill>
            <a:schemeClr val="bg1">
              <a:alpha val="70000"/>
            </a:schemeClr>
          </a:solidFill>
        </p:spPr>
        <p:txBody>
          <a:bodyPr anchor="ctr">
            <a:normAutofit fontScale="90000"/>
          </a:bodyPr>
          <a:lstStyle/>
          <a:p>
            <a: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</a:pPr>
            <a:br>
              <a:rPr lang="en-GB" sz="8800" dirty="0">
                <a:solidFill>
                  <a:srgbClr val="FF00D3"/>
                </a:solidFill>
                <a:latin typeface="Comic Sans MS" panose="030F0902030302020204" pitchFamily="66" charset="0"/>
              </a:rPr>
            </a:br>
            <a: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  <a:t>Unit 8</a:t>
            </a:r>
            <a:b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</a:br>
            <a: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  <a:t>Step 1</a:t>
            </a:r>
            <a:b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</a:br>
            <a: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  <a:t>S.B p 63</a:t>
            </a:r>
            <a:br>
              <a:rPr lang="en-GB" sz="8800" dirty="0">
                <a:solidFill>
                  <a:srgbClr val="FF00D3"/>
                </a:solidFill>
                <a:latin typeface="Comic Sans MS" panose="030F0902030302020204" pitchFamily="66" charset="0"/>
              </a:rPr>
            </a:br>
            <a:br>
              <a:rPr lang="en-GB" dirty="0">
                <a:solidFill>
                  <a:srgbClr val="FFFFFF"/>
                </a:solidFill>
              </a:rPr>
            </a:br>
            <a:endParaRPr lang="en-K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81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A64DA-3D54-3E49-8F4E-D0D8C4116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958" y="477548"/>
            <a:ext cx="11314318" cy="6145674"/>
          </a:xfrm>
          <a:solidFill>
            <a:schemeClr val="bg1">
              <a:alpha val="91000"/>
            </a:schemeClr>
          </a:solidFill>
        </p:spPr>
        <p:txBody>
          <a:bodyPr anchor="ctr">
            <a:normAutofit/>
          </a:bodyPr>
          <a:lstStyle/>
          <a:p>
            <a: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</a:pPr>
            <a:endParaRPr lang="en-KW" dirty="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82EE59-CD6C-8A47-BFAA-506C13ED2C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4" t="28767" r="17535" b="43821"/>
          <a:stretch/>
        </p:blipFill>
        <p:spPr bwMode="auto">
          <a:xfrm>
            <a:off x="921634" y="1481287"/>
            <a:ext cx="10573860" cy="3895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09865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2CDA9-5418-F44E-8DCB-9F99D0561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4" name="WhatsApp Video 2022-03-19 at 4.04.05 PM" descr="WhatsApp Video 2022-03-19 at 4.04.05 PM">
            <a:hlinkClick r:id="" action="ppaction://media"/>
            <a:extLst>
              <a:ext uri="{FF2B5EF4-FFF2-40B4-BE49-F238E27FC236}">
                <a16:creationId xmlns:a16="http://schemas.microsoft.com/office/drawing/2014/main" id="{0938EB75-C586-464A-9203-DE9A35666E5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106" y="86678"/>
            <a:ext cx="11996403" cy="6554151"/>
          </a:xfrm>
        </p:spPr>
      </p:pic>
    </p:spTree>
    <p:extLst>
      <p:ext uri="{BB962C8B-B14F-4D97-AF65-F5344CB8AC3E}">
        <p14:creationId xmlns:p14="http://schemas.microsoft.com/office/powerpoint/2010/main" val="239982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677E0-BCA5-4547-99A7-2C9C64439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4" name="Content Placeholder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E0DA430-B815-EE4A-8801-518907A3A6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6811" y="-1071456"/>
            <a:ext cx="8921353" cy="840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38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0D9E4-FCEA-4C4A-ACE3-643F33FD7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B92AE-606D-DE46-BE2F-CA46A4A21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400" y="1453675"/>
            <a:ext cx="10213200" cy="4040191"/>
          </a:xfrm>
        </p:spPr>
        <p:txBody>
          <a:bodyPr/>
          <a:lstStyle/>
          <a:p>
            <a:endParaRPr lang="en-KW"/>
          </a:p>
        </p:txBody>
      </p:sp>
      <p:pic>
        <p:nvPicPr>
          <p:cNvPr id="4" name="Content Placeholder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584B8E-1D8F-914C-AC7E-98A5FB88D7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975" r="60"/>
          <a:stretch/>
        </p:blipFill>
        <p:spPr>
          <a:xfrm>
            <a:off x="445251" y="395289"/>
            <a:ext cx="11746749" cy="632523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C187601-7E6F-EF46-8A4F-99DF49ED2858}"/>
              </a:ext>
            </a:extLst>
          </p:cNvPr>
          <p:cNvSpPr/>
          <p:nvPr/>
        </p:nvSpPr>
        <p:spPr>
          <a:xfrm>
            <a:off x="2605588" y="3697605"/>
            <a:ext cx="1589221" cy="662940"/>
          </a:xfrm>
          <a:prstGeom prst="ellipse">
            <a:avLst/>
          </a:prstGeom>
          <a:noFill/>
          <a:ln w="57150">
            <a:solidFill>
              <a:srgbClr val="FF00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C753852-EEB2-C64E-A2D0-494902AF14E1}"/>
              </a:ext>
            </a:extLst>
          </p:cNvPr>
          <p:cNvSpPr/>
          <p:nvPr/>
        </p:nvSpPr>
        <p:spPr>
          <a:xfrm>
            <a:off x="1898685" y="4830926"/>
            <a:ext cx="1153125" cy="588005"/>
          </a:xfrm>
          <a:prstGeom prst="ellipse">
            <a:avLst/>
          </a:prstGeom>
          <a:noFill/>
          <a:ln w="57150">
            <a:solidFill>
              <a:srgbClr val="FF00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4F4F46-BA41-A743-8AB3-AD7BEBB539B7}"/>
              </a:ext>
            </a:extLst>
          </p:cNvPr>
          <p:cNvSpPr/>
          <p:nvPr/>
        </p:nvSpPr>
        <p:spPr>
          <a:xfrm>
            <a:off x="5049895" y="3771900"/>
            <a:ext cx="1495424" cy="662940"/>
          </a:xfrm>
          <a:prstGeom prst="ellipse">
            <a:avLst/>
          </a:prstGeom>
          <a:noFill/>
          <a:ln w="57150">
            <a:solidFill>
              <a:srgbClr val="FF00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9A49EAC-9AD3-C744-9209-50C85FF5362B}"/>
              </a:ext>
            </a:extLst>
          </p:cNvPr>
          <p:cNvSpPr/>
          <p:nvPr/>
        </p:nvSpPr>
        <p:spPr>
          <a:xfrm>
            <a:off x="9054464" y="3771900"/>
            <a:ext cx="1495425" cy="514350"/>
          </a:xfrm>
          <a:prstGeom prst="ellipse">
            <a:avLst/>
          </a:prstGeom>
          <a:noFill/>
          <a:ln w="57150">
            <a:solidFill>
              <a:srgbClr val="FF00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4113933-6954-6E43-95BF-090C4E09B75A}"/>
              </a:ext>
            </a:extLst>
          </p:cNvPr>
          <p:cNvSpPr/>
          <p:nvPr/>
        </p:nvSpPr>
        <p:spPr>
          <a:xfrm>
            <a:off x="6614160" y="4830612"/>
            <a:ext cx="1443990" cy="573713"/>
          </a:xfrm>
          <a:prstGeom prst="ellipse">
            <a:avLst/>
          </a:prstGeom>
          <a:noFill/>
          <a:ln w="57150">
            <a:solidFill>
              <a:srgbClr val="FF00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27FB24-3D51-F146-9681-5320E333E00B}"/>
              </a:ext>
            </a:extLst>
          </p:cNvPr>
          <p:cNvSpPr/>
          <p:nvPr/>
        </p:nvSpPr>
        <p:spPr>
          <a:xfrm>
            <a:off x="3400198" y="2643790"/>
            <a:ext cx="1268730" cy="662940"/>
          </a:xfrm>
          <a:prstGeom prst="ellipse">
            <a:avLst/>
          </a:prstGeom>
          <a:noFill/>
          <a:ln w="57150">
            <a:solidFill>
              <a:srgbClr val="FF00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13CA157-0AD9-6B4F-88BC-7AF0B82897CF}"/>
              </a:ext>
            </a:extLst>
          </p:cNvPr>
          <p:cNvSpPr/>
          <p:nvPr/>
        </p:nvSpPr>
        <p:spPr>
          <a:xfrm>
            <a:off x="7404768" y="5875020"/>
            <a:ext cx="1268729" cy="437759"/>
          </a:xfrm>
          <a:prstGeom prst="ellipse">
            <a:avLst/>
          </a:prstGeom>
          <a:noFill/>
          <a:ln w="57150">
            <a:solidFill>
              <a:srgbClr val="FF00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D7D5E5-92CA-6A4E-B9D8-B2725BBD7D14}"/>
              </a:ext>
            </a:extLst>
          </p:cNvPr>
          <p:cNvSpPr/>
          <p:nvPr/>
        </p:nvSpPr>
        <p:spPr>
          <a:xfrm>
            <a:off x="1909663" y="1647036"/>
            <a:ext cx="1268730" cy="662940"/>
          </a:xfrm>
          <a:prstGeom prst="ellipse">
            <a:avLst/>
          </a:prstGeom>
          <a:noFill/>
          <a:ln w="57150">
            <a:solidFill>
              <a:srgbClr val="FF00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</p:spTree>
    <p:extLst>
      <p:ext uri="{BB962C8B-B14F-4D97-AF65-F5344CB8AC3E}">
        <p14:creationId xmlns:p14="http://schemas.microsoft.com/office/powerpoint/2010/main" val="4108209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6E50C-E894-2E46-B8AA-B3DB2CAB0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B238BB-D1BF-AA4B-831E-EBD60D11E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40295718-D24B-744E-8B7C-FC8FC412B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709" y="1016859"/>
            <a:ext cx="10058891" cy="121689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CB4A69-9D13-C240-B69E-4E4B112767F7}"/>
              </a:ext>
            </a:extLst>
          </p:cNvPr>
          <p:cNvSpPr txBox="1"/>
          <p:nvPr/>
        </p:nvSpPr>
        <p:spPr>
          <a:xfrm>
            <a:off x="374073" y="124691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686666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6E50C-E894-2E46-B8AA-B3DB2CAB0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B238BB-D1BF-AA4B-831E-EBD60D11E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40295718-D24B-744E-8B7C-FC8FC412B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4" y="648834"/>
            <a:ext cx="10903511" cy="121689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CB4A69-9D13-C240-B69E-4E4B112767F7}"/>
              </a:ext>
            </a:extLst>
          </p:cNvPr>
          <p:cNvSpPr txBox="1"/>
          <p:nvPr/>
        </p:nvSpPr>
        <p:spPr>
          <a:xfrm>
            <a:off x="374073" y="124691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KW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C781A0-11F3-1042-87D2-92645BA7C30C}"/>
              </a:ext>
            </a:extLst>
          </p:cNvPr>
          <p:cNvSpPr/>
          <p:nvPr/>
        </p:nvSpPr>
        <p:spPr>
          <a:xfrm>
            <a:off x="1965960" y="3126105"/>
            <a:ext cx="2640330" cy="697230"/>
          </a:xfrm>
          <a:prstGeom prst="rect">
            <a:avLst/>
          </a:prstGeom>
          <a:solidFill>
            <a:schemeClr val="accent6">
              <a:lumMod val="20000"/>
              <a:lumOff val="80000"/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CF1375-A482-684F-A1CA-34E03C58F848}"/>
              </a:ext>
            </a:extLst>
          </p:cNvPr>
          <p:cNvSpPr/>
          <p:nvPr/>
        </p:nvSpPr>
        <p:spPr>
          <a:xfrm>
            <a:off x="4606290" y="2434590"/>
            <a:ext cx="2640330" cy="697230"/>
          </a:xfrm>
          <a:prstGeom prst="rect">
            <a:avLst/>
          </a:prstGeom>
          <a:solidFill>
            <a:schemeClr val="accent6">
              <a:lumMod val="20000"/>
              <a:lumOff val="80000"/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59F703-9FD2-C54D-8A85-9106969296F7}"/>
              </a:ext>
            </a:extLst>
          </p:cNvPr>
          <p:cNvSpPr/>
          <p:nvPr/>
        </p:nvSpPr>
        <p:spPr>
          <a:xfrm>
            <a:off x="7246620" y="4560570"/>
            <a:ext cx="2640330" cy="697230"/>
          </a:xfrm>
          <a:prstGeom prst="rect">
            <a:avLst/>
          </a:prstGeom>
          <a:solidFill>
            <a:schemeClr val="accent6">
              <a:lumMod val="20000"/>
              <a:lumOff val="80000"/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EC1096-D45C-A244-8DCE-A3B57429A8E4}"/>
              </a:ext>
            </a:extLst>
          </p:cNvPr>
          <p:cNvSpPr/>
          <p:nvPr/>
        </p:nvSpPr>
        <p:spPr>
          <a:xfrm>
            <a:off x="1965960" y="4514850"/>
            <a:ext cx="2640330" cy="697230"/>
          </a:xfrm>
          <a:prstGeom prst="rect">
            <a:avLst/>
          </a:prstGeom>
          <a:solidFill>
            <a:schemeClr val="accent6">
              <a:lumMod val="20000"/>
              <a:lumOff val="80000"/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</p:spTree>
    <p:extLst>
      <p:ext uri="{BB962C8B-B14F-4D97-AF65-F5344CB8AC3E}">
        <p14:creationId xmlns:p14="http://schemas.microsoft.com/office/powerpoint/2010/main" val="4034444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94E4326-6855-4C40-B6DC-FC2C2761A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2200" y="3881981"/>
            <a:ext cx="4224079" cy="2373932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C34533-3699-1D43-9E30-04ABD2DA7A33}"/>
              </a:ext>
            </a:extLst>
          </p:cNvPr>
          <p:cNvSpPr/>
          <p:nvPr/>
        </p:nvSpPr>
        <p:spPr>
          <a:xfrm>
            <a:off x="564098" y="1921669"/>
            <a:ext cx="102131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1-efficiently (ADV)</a:t>
            </a:r>
          </a:p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accurately</a:t>
            </a:r>
            <a:endParaRPr lang="en-KW" sz="4000" dirty="0">
              <a:solidFill>
                <a:schemeClr val="bg1">
                  <a:lumMod val="7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046A3DA-6CEB-6945-BD22-450FCB198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097" y="254795"/>
            <a:ext cx="10213200" cy="1112836"/>
          </a:xfrm>
        </p:spPr>
        <p:txBody>
          <a:bodyPr>
            <a:normAutofit/>
          </a:bodyPr>
          <a:lstStyle/>
          <a:p>
            <a:r>
              <a:rPr lang="en-US" sz="6600" b="1" u="sng" dirty="0">
                <a:latin typeface="Comic Sans MS" panose="030F0902030302020204" pitchFamily="66" charset="0"/>
              </a:rPr>
              <a:t>N</a:t>
            </a:r>
            <a:r>
              <a:rPr lang="en-KW" sz="6600" b="1" u="sng" dirty="0">
                <a:latin typeface="Comic Sans MS" panose="030F0902030302020204" pitchFamily="66" charset="0"/>
              </a:rPr>
              <a:t>ew voc:-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B2DFA0-1BA1-C043-B8B5-717FDC376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354" y="3429000"/>
            <a:ext cx="4848446" cy="272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67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C34533-3699-1D43-9E30-04ABD2DA7A33}"/>
              </a:ext>
            </a:extLst>
          </p:cNvPr>
          <p:cNvSpPr/>
          <p:nvPr/>
        </p:nvSpPr>
        <p:spPr>
          <a:xfrm>
            <a:off x="774232" y="1137865"/>
            <a:ext cx="10213199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000000"/>
                </a:solidFill>
                <a:latin typeface="Comic Sans MS" panose="030F0902030302020204" pitchFamily="66" charset="0"/>
              </a:rPr>
              <a:t>2-reaction (N)</a:t>
            </a:r>
          </a:p>
          <a:p>
            <a:pPr fontAlgn="t"/>
            <a:r>
              <a:rPr lang="en-US" sz="4400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response</a:t>
            </a:r>
          </a:p>
          <a:p>
            <a:br>
              <a:rPr lang="en-US" sz="6600" dirty="0"/>
            </a:br>
            <a:endParaRPr lang="en-KW" sz="6600" dirty="0">
              <a:latin typeface="Comic Sans MS" panose="030F09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AD9B8A-E49E-0240-9612-BCEE5623F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231" y="3110681"/>
            <a:ext cx="3816430" cy="38164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D5D9CE-D13D-C54F-8F38-8165CF4E4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800" y="3004354"/>
            <a:ext cx="3816431" cy="3816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BB401C-7CD6-C343-971C-81D9C838B4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18" b="7907"/>
          <a:stretch/>
        </p:blipFill>
        <p:spPr>
          <a:xfrm>
            <a:off x="738743" y="3136931"/>
            <a:ext cx="3599057" cy="3551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B22C81-423E-0142-B6A6-6907B30E12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294"/>
          <a:stretch/>
        </p:blipFill>
        <p:spPr>
          <a:xfrm>
            <a:off x="8210939" y="119872"/>
            <a:ext cx="3816430" cy="289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959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F87D5-7738-0947-8425-F30DBCDA4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12E455-F3C5-1D4B-8C18-398548FAAB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628" t="51770" r="36937" b="1481"/>
          <a:stretch/>
        </p:blipFill>
        <p:spPr>
          <a:xfrm>
            <a:off x="109416" y="0"/>
            <a:ext cx="12082583" cy="6858000"/>
          </a:xfrm>
        </p:spPr>
      </p:pic>
    </p:spTree>
    <p:extLst>
      <p:ext uri="{BB962C8B-B14F-4D97-AF65-F5344CB8AC3E}">
        <p14:creationId xmlns:p14="http://schemas.microsoft.com/office/powerpoint/2010/main" val="1853269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E68B-C94C-7240-9E39-F1A892AE2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 dirty="0"/>
          </a:p>
        </p:txBody>
      </p:sp>
      <p:pic>
        <p:nvPicPr>
          <p:cNvPr id="13" name="Content Placeholder 1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BF405559-4F32-B24B-89B6-77B29AE33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367" t="30250" r="27429" b="21887"/>
          <a:stretch/>
        </p:blipFill>
        <p:spPr>
          <a:xfrm>
            <a:off x="0" y="-74950"/>
            <a:ext cx="12192000" cy="693295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F65D96-5207-EA4C-872E-DC40A627AF0F}"/>
              </a:ext>
            </a:extLst>
          </p:cNvPr>
          <p:cNvSpPr txBox="1"/>
          <p:nvPr/>
        </p:nvSpPr>
        <p:spPr>
          <a:xfrm>
            <a:off x="749508" y="951707"/>
            <a:ext cx="12067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You can call everyone, everywhere ,whenever you like . You can watch news 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around the world on TV. </a:t>
            </a:r>
            <a:endParaRPr lang="en-US" sz="2400" dirty="0">
              <a:solidFill>
                <a:srgbClr val="FF0000"/>
              </a:solidFill>
              <a:effectLst/>
              <a:latin typeface="Comic Sans MS" panose="030F09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90098-D6DB-0840-85F2-E501D6DFCCA6}"/>
              </a:ext>
            </a:extLst>
          </p:cNvPr>
          <p:cNvSpPr txBox="1"/>
          <p:nvPr/>
        </p:nvSpPr>
        <p:spPr>
          <a:xfrm>
            <a:off x="749508" y="2074313"/>
            <a:ext cx="12067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Because it make us more real and show emotions and reactions.</a:t>
            </a:r>
            <a:endParaRPr lang="en-US" sz="2400" dirty="0">
              <a:solidFill>
                <a:srgbClr val="FF0000"/>
              </a:solidFill>
              <a:effectLst/>
              <a:latin typeface="Comic Sans MS" panose="030F09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23A704-2C48-5546-B7D1-7D52ED1A9AA8}"/>
              </a:ext>
            </a:extLst>
          </p:cNvPr>
          <p:cNvSpPr txBox="1"/>
          <p:nvPr/>
        </p:nvSpPr>
        <p:spPr>
          <a:xfrm>
            <a:off x="989400" y="3550986"/>
            <a:ext cx="12067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BY telephone.</a:t>
            </a:r>
            <a:endParaRPr lang="en-US" sz="2400" dirty="0">
              <a:solidFill>
                <a:srgbClr val="FF0000"/>
              </a:solidFill>
              <a:effectLst/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182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Video 32">
            <a:extLst>
              <a:ext uri="{FF2B5EF4-FFF2-40B4-BE49-F238E27FC236}">
                <a16:creationId xmlns:a16="http://schemas.microsoft.com/office/drawing/2014/main" id="{002BF665-F72E-6440-9C74-21260D1284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0A64DA-3D54-3E49-8F4E-D0D8C4116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1281" y="1003111"/>
            <a:ext cx="5939127" cy="5854889"/>
          </a:xfrm>
          <a:solidFill>
            <a:schemeClr val="bg1">
              <a:alpha val="70000"/>
            </a:schemeClr>
          </a:solidFill>
        </p:spPr>
        <p:txBody>
          <a:bodyPr anchor="ctr">
            <a:normAutofit fontScale="90000"/>
          </a:bodyPr>
          <a:lstStyle/>
          <a:p>
            <a: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</a:pPr>
            <a:br>
              <a:rPr lang="en-GB" sz="8800" dirty="0">
                <a:solidFill>
                  <a:srgbClr val="FF00D3"/>
                </a:solidFill>
                <a:latin typeface="Comic Sans MS" panose="030F0902030302020204" pitchFamily="66" charset="0"/>
              </a:rPr>
            </a:br>
            <a: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  <a:t>Unit 8</a:t>
            </a:r>
            <a:b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</a:br>
            <a: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  <a:t>Step 3</a:t>
            </a:r>
            <a:b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</a:br>
            <a: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  <a:t>S.B p 64</a:t>
            </a:r>
            <a:b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</a:br>
            <a: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  <a:t>grammar</a:t>
            </a:r>
            <a:b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</a:br>
            <a:br>
              <a:rPr lang="en-GB" dirty="0">
                <a:solidFill>
                  <a:srgbClr val="FFFFFF"/>
                </a:solidFill>
              </a:rPr>
            </a:br>
            <a:endParaRPr lang="en-K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7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C9B51-2FC7-D645-B896-B164E8B7F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30E4C-EE0E-AB4E-9277-55CE69882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C8FF12-1CD1-A846-8EA6-1F51CCAB99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4" t="28767" r="17535" b="43821"/>
          <a:stretch/>
        </p:blipFill>
        <p:spPr bwMode="auto">
          <a:xfrm>
            <a:off x="476790" y="1156597"/>
            <a:ext cx="11608117" cy="47094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6E59F3-E450-4942-AAA8-EAF983887386}"/>
              </a:ext>
            </a:extLst>
          </p:cNvPr>
          <p:cNvSpPr/>
          <p:nvPr/>
        </p:nvSpPr>
        <p:spPr>
          <a:xfrm>
            <a:off x="3793524" y="2224216"/>
            <a:ext cx="1198606" cy="370703"/>
          </a:xfrm>
          <a:prstGeom prst="rect">
            <a:avLst/>
          </a:prstGeom>
          <a:noFill/>
          <a:ln w="76200">
            <a:solidFill>
              <a:srgbClr val="FF00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54D133-1D2A-4E41-BCB1-1B60DC23030E}"/>
              </a:ext>
            </a:extLst>
          </p:cNvPr>
          <p:cNvSpPr/>
          <p:nvPr/>
        </p:nvSpPr>
        <p:spPr>
          <a:xfrm>
            <a:off x="9395254" y="3177689"/>
            <a:ext cx="1367482" cy="370703"/>
          </a:xfrm>
          <a:prstGeom prst="rect">
            <a:avLst/>
          </a:prstGeom>
          <a:noFill/>
          <a:ln w="76200">
            <a:solidFill>
              <a:srgbClr val="FF00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F85099-76BD-384F-BE8B-403A77DD844C}"/>
              </a:ext>
            </a:extLst>
          </p:cNvPr>
          <p:cNvSpPr/>
          <p:nvPr/>
        </p:nvSpPr>
        <p:spPr>
          <a:xfrm>
            <a:off x="3818238" y="4139515"/>
            <a:ext cx="1198606" cy="370703"/>
          </a:xfrm>
          <a:prstGeom prst="rect">
            <a:avLst/>
          </a:prstGeom>
          <a:noFill/>
          <a:ln w="76200">
            <a:solidFill>
              <a:srgbClr val="FF00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8CAC3E-6653-3141-B4A9-3A3E814C2FEF}"/>
              </a:ext>
            </a:extLst>
          </p:cNvPr>
          <p:cNvSpPr/>
          <p:nvPr/>
        </p:nvSpPr>
        <p:spPr>
          <a:xfrm>
            <a:off x="6664411" y="5082746"/>
            <a:ext cx="1198606" cy="370703"/>
          </a:xfrm>
          <a:prstGeom prst="rect">
            <a:avLst/>
          </a:prstGeom>
          <a:noFill/>
          <a:ln w="76200">
            <a:solidFill>
              <a:srgbClr val="FF00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</p:spTree>
    <p:extLst>
      <p:ext uri="{BB962C8B-B14F-4D97-AF65-F5344CB8AC3E}">
        <p14:creationId xmlns:p14="http://schemas.microsoft.com/office/powerpoint/2010/main" val="5874672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031F2-B8FF-7B42-BAEF-B3755BA66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4" name="The Evolution of Communication" descr="The Evolution of Communication">
            <a:hlinkClick r:id="" action="ppaction://media"/>
            <a:extLst>
              <a:ext uri="{FF2B5EF4-FFF2-40B4-BE49-F238E27FC236}">
                <a16:creationId xmlns:a16="http://schemas.microsoft.com/office/drawing/2014/main" id="{CC1347FB-C0F6-EE41-9B28-FB7C0E212C9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247" y="141888"/>
            <a:ext cx="11920374" cy="6574221"/>
          </a:xfrm>
        </p:spPr>
      </p:pic>
    </p:spTree>
    <p:extLst>
      <p:ext uri="{BB962C8B-B14F-4D97-AF65-F5344CB8AC3E}">
        <p14:creationId xmlns:p14="http://schemas.microsoft.com/office/powerpoint/2010/main" val="113997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B9F91-D1CC-1640-A70E-4109C70DF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5D5111-9014-5440-8638-E33948E33AF7}"/>
              </a:ext>
            </a:extLst>
          </p:cNvPr>
          <p:cNvSpPr txBox="1"/>
          <p:nvPr/>
        </p:nvSpPr>
        <p:spPr>
          <a:xfrm>
            <a:off x="191069" y="204716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KW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FD308B3-1E77-C349-8112-E996CC5A93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50000" r="73889" b="27111"/>
          <a:stretch/>
        </p:blipFill>
        <p:spPr>
          <a:xfrm>
            <a:off x="375800" y="3571771"/>
            <a:ext cx="3225349" cy="2863887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A19BEBE-D7CC-DC45-972F-B4CA8DC76C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22" t="26222" r="52778" b="64445"/>
          <a:stretch/>
        </p:blipFill>
        <p:spPr>
          <a:xfrm>
            <a:off x="325642" y="1008963"/>
            <a:ext cx="2939083" cy="2285954"/>
          </a:xfrm>
          <a:prstGeom prst="rect">
            <a:avLst/>
          </a:prstGeom>
        </p:spPr>
      </p:pic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F820478-C336-FC48-8243-A74AEC92B5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77" t="30099" r="45618" b="59555"/>
          <a:stretch/>
        </p:blipFill>
        <p:spPr>
          <a:xfrm>
            <a:off x="4077409" y="3817783"/>
            <a:ext cx="2255519" cy="2469890"/>
          </a:xfrm>
          <a:prstGeom prst="rect">
            <a:avLst/>
          </a:prstGeom>
        </p:spPr>
      </p:pic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622A6EA-75C8-F642-99E3-A553E0FFD5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67" t="31122" r="37500" b="60391"/>
          <a:stretch/>
        </p:blipFill>
        <p:spPr>
          <a:xfrm>
            <a:off x="3757739" y="469623"/>
            <a:ext cx="3225349" cy="2052860"/>
          </a:xfrm>
          <a:prstGeom prst="rect">
            <a:avLst/>
          </a:prstGeom>
        </p:spPr>
      </p:pic>
      <p:pic>
        <p:nvPicPr>
          <p:cNvPr id="22" name="Picture 21" descr="Graphical user interface, application, Word, PowerPoint&#10;&#10;Description automatically generated">
            <a:extLst>
              <a:ext uri="{FF2B5EF4-FFF2-40B4-BE49-F238E27FC236}">
                <a16:creationId xmlns:a16="http://schemas.microsoft.com/office/drawing/2014/main" id="{08A839E2-D7E9-7542-BE92-92D1BD69B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68" t="63985" r="38968" b="13104"/>
          <a:stretch/>
        </p:blipFill>
        <p:spPr>
          <a:xfrm>
            <a:off x="6615315" y="3817783"/>
            <a:ext cx="2255519" cy="2570594"/>
          </a:xfrm>
          <a:prstGeom prst="rect">
            <a:avLst/>
          </a:prstGeom>
        </p:spPr>
      </p:pic>
      <p:pic>
        <p:nvPicPr>
          <p:cNvPr id="24" name="Picture 23" descr="Graphical user interface, application, Word, PowerPoint&#10;&#10;Description automatically generated">
            <a:extLst>
              <a:ext uri="{FF2B5EF4-FFF2-40B4-BE49-F238E27FC236}">
                <a16:creationId xmlns:a16="http://schemas.microsoft.com/office/drawing/2014/main" id="{5819D5CD-A8BC-1442-A946-8BC43FF2EB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278" t="67622" r="20211" b="9655"/>
          <a:stretch/>
        </p:blipFill>
        <p:spPr>
          <a:xfrm>
            <a:off x="9435607" y="3997998"/>
            <a:ext cx="2380593" cy="232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882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B9F91-D1CC-1640-A70E-4109C70DF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9" name="Content Placeholder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7098E07-95F7-FB46-AA75-DA7A66F91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624" t="43144" r="28625" b="2916"/>
          <a:stretch/>
        </p:blipFill>
        <p:spPr>
          <a:xfrm>
            <a:off x="0" y="875515"/>
            <a:ext cx="11614851" cy="770636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5D5111-9014-5440-8638-E33948E33AF7}"/>
              </a:ext>
            </a:extLst>
          </p:cNvPr>
          <p:cNvSpPr txBox="1"/>
          <p:nvPr/>
        </p:nvSpPr>
        <p:spPr>
          <a:xfrm>
            <a:off x="191069" y="204716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K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24059E-6540-9F48-957A-EC29337BB29E}"/>
              </a:ext>
            </a:extLst>
          </p:cNvPr>
          <p:cNvSpPr txBox="1"/>
          <p:nvPr/>
        </p:nvSpPr>
        <p:spPr>
          <a:xfrm>
            <a:off x="1367720" y="1649717"/>
            <a:ext cx="983488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KW" sz="4000" dirty="0">
                <a:solidFill>
                  <a:srgbClr val="FF0000"/>
                </a:solidFill>
                <a:latin typeface="Comic Sans MS" panose="030F0902030302020204" pitchFamily="66" charset="0"/>
              </a:rPr>
              <a:t>Sort the words into the correct boxes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DAA30D-6FE1-CE4B-95DF-FC8D95CAE92C}"/>
              </a:ext>
            </a:extLst>
          </p:cNvPr>
          <p:cNvSpPr txBox="1"/>
          <p:nvPr/>
        </p:nvSpPr>
        <p:spPr>
          <a:xfrm>
            <a:off x="889985" y="3368040"/>
            <a:ext cx="49174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  <a:latin typeface="Comic Sans MS" panose="030F0902030302020204" pitchFamily="66" charset="0"/>
              </a:rPr>
              <a:t>C</a:t>
            </a:r>
            <a:r>
              <a:rPr lang="en-KW" sz="2800" dirty="0">
                <a:solidFill>
                  <a:srgbClr val="92D050"/>
                </a:solidFill>
                <a:latin typeface="Comic Sans MS" panose="030F0902030302020204" pitchFamily="66" charset="0"/>
              </a:rPr>
              <a:t>ommunication nowadays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08F157-0520-9549-9484-9A29A96E68A2}"/>
              </a:ext>
            </a:extLst>
          </p:cNvPr>
          <p:cNvSpPr txBox="1"/>
          <p:nvPr/>
        </p:nvSpPr>
        <p:spPr>
          <a:xfrm>
            <a:off x="6346120" y="3361373"/>
            <a:ext cx="49174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omic Sans MS" panose="030F0902030302020204" pitchFamily="66" charset="0"/>
              </a:rPr>
              <a:t>C</a:t>
            </a:r>
            <a:r>
              <a:rPr lang="en-KW" sz="2800" dirty="0">
                <a:solidFill>
                  <a:schemeClr val="accent2">
                    <a:lumMod val="75000"/>
                  </a:schemeClr>
                </a:solidFill>
                <a:latin typeface="Comic Sans MS" panose="030F0902030302020204" pitchFamily="66" charset="0"/>
              </a:rPr>
              <a:t>ommunication in the past</a:t>
            </a:r>
          </a:p>
        </p:txBody>
      </p:sp>
    </p:spTree>
    <p:extLst>
      <p:ext uri="{BB962C8B-B14F-4D97-AF65-F5344CB8AC3E}">
        <p14:creationId xmlns:p14="http://schemas.microsoft.com/office/powerpoint/2010/main" val="27767452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B9F91-D1CC-1640-A70E-4109C70DF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 dirty="0"/>
          </a:p>
        </p:txBody>
      </p:sp>
      <p:pic>
        <p:nvPicPr>
          <p:cNvPr id="9" name="Content Placeholder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7098E07-95F7-FB46-AA75-DA7A66F91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624" t="43144" r="28625" b="2916"/>
          <a:stretch/>
        </p:blipFill>
        <p:spPr>
          <a:xfrm>
            <a:off x="191069" y="220088"/>
            <a:ext cx="11614851" cy="770636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5D5111-9014-5440-8638-E33948E33AF7}"/>
              </a:ext>
            </a:extLst>
          </p:cNvPr>
          <p:cNvSpPr txBox="1"/>
          <p:nvPr/>
        </p:nvSpPr>
        <p:spPr>
          <a:xfrm>
            <a:off x="191069" y="204716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K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24059E-6540-9F48-957A-EC29337BB29E}"/>
              </a:ext>
            </a:extLst>
          </p:cNvPr>
          <p:cNvSpPr txBox="1"/>
          <p:nvPr/>
        </p:nvSpPr>
        <p:spPr>
          <a:xfrm>
            <a:off x="1384377" y="1311004"/>
            <a:ext cx="983488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KW" sz="4000" dirty="0">
                <a:solidFill>
                  <a:srgbClr val="FF0000"/>
                </a:solidFill>
                <a:latin typeface="Comic Sans MS" panose="030F0902030302020204" pitchFamily="66" charset="0"/>
              </a:rPr>
              <a:t>Sort the words into the correct boxes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DAA30D-6FE1-CE4B-95DF-FC8D95CAE92C}"/>
              </a:ext>
            </a:extLst>
          </p:cNvPr>
          <p:cNvSpPr txBox="1"/>
          <p:nvPr/>
        </p:nvSpPr>
        <p:spPr>
          <a:xfrm>
            <a:off x="1178560" y="2662357"/>
            <a:ext cx="49174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  <a:latin typeface="Comic Sans MS" panose="030F0902030302020204" pitchFamily="66" charset="0"/>
              </a:rPr>
              <a:t>C</a:t>
            </a:r>
            <a:r>
              <a:rPr lang="en-KW" sz="2800" dirty="0">
                <a:solidFill>
                  <a:srgbClr val="92D050"/>
                </a:solidFill>
                <a:latin typeface="Comic Sans MS" panose="030F0902030302020204" pitchFamily="66" charset="0"/>
              </a:rPr>
              <a:t>ommunication nowadays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08F157-0520-9549-9484-9A29A96E68A2}"/>
              </a:ext>
            </a:extLst>
          </p:cNvPr>
          <p:cNvSpPr txBox="1"/>
          <p:nvPr/>
        </p:nvSpPr>
        <p:spPr>
          <a:xfrm>
            <a:off x="6661908" y="2696425"/>
            <a:ext cx="49174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omic Sans MS" panose="030F0902030302020204" pitchFamily="66" charset="0"/>
              </a:rPr>
              <a:t>C</a:t>
            </a:r>
            <a:r>
              <a:rPr lang="en-KW" sz="2800" dirty="0">
                <a:solidFill>
                  <a:schemeClr val="accent2">
                    <a:lumMod val="75000"/>
                  </a:schemeClr>
                </a:solidFill>
                <a:latin typeface="Comic Sans MS" panose="030F0902030302020204" pitchFamily="66" charset="0"/>
              </a:rPr>
              <a:t>ommunication in the past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6E7BBE-8151-AD4F-9244-897CD2C6DEC5}"/>
              </a:ext>
            </a:extLst>
          </p:cNvPr>
          <p:cNvSpPr txBox="1"/>
          <p:nvPr/>
        </p:nvSpPr>
        <p:spPr>
          <a:xfrm>
            <a:off x="11918731" y="283779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KW" dirty="0"/>
          </a:p>
        </p:txBody>
      </p:sp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2AFECBB-06AE-4C42-A901-21523BCD0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67" t="31122" r="37500" b="60391"/>
          <a:stretch/>
        </p:blipFill>
        <p:spPr>
          <a:xfrm>
            <a:off x="6459237" y="3576653"/>
            <a:ext cx="2193348" cy="1396015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D93110A-275B-3542-8D6A-0A5E2F18D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22" t="26222" r="52778" b="64445"/>
          <a:stretch/>
        </p:blipFill>
        <p:spPr>
          <a:xfrm>
            <a:off x="9640907" y="3462586"/>
            <a:ext cx="1913061" cy="1487937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A6F5373-BC2C-2E44-8BE8-FB940AEF1C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50000" r="73889" b="27111"/>
          <a:stretch/>
        </p:blipFill>
        <p:spPr>
          <a:xfrm>
            <a:off x="7260940" y="5079370"/>
            <a:ext cx="1739041" cy="1544148"/>
          </a:xfrm>
          <a:prstGeom prst="rect">
            <a:avLst/>
          </a:prstGeom>
        </p:spPr>
      </p:pic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776C2BF-7F68-844C-8321-689BC4D3E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77" t="30099" r="45618" b="59555"/>
          <a:stretch/>
        </p:blipFill>
        <p:spPr>
          <a:xfrm>
            <a:off x="889984" y="3593781"/>
            <a:ext cx="2231587" cy="2443683"/>
          </a:xfrm>
          <a:prstGeom prst="rect">
            <a:avLst/>
          </a:prstGeom>
        </p:spPr>
      </p:pic>
      <p:pic>
        <p:nvPicPr>
          <p:cNvPr id="17" name="Picture 16" descr="Graphical user interface, application, Word, PowerPoint&#10;&#10;Description automatically generated">
            <a:extLst>
              <a:ext uri="{FF2B5EF4-FFF2-40B4-BE49-F238E27FC236}">
                <a16:creationId xmlns:a16="http://schemas.microsoft.com/office/drawing/2014/main" id="{0B787C0E-907F-6247-B32F-42AB87B168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68" t="63985" r="38968" b="13104"/>
          <a:stretch/>
        </p:blipFill>
        <p:spPr>
          <a:xfrm>
            <a:off x="3682213" y="3631603"/>
            <a:ext cx="2009700" cy="2290437"/>
          </a:xfrm>
          <a:prstGeom prst="rect">
            <a:avLst/>
          </a:prstGeom>
        </p:spPr>
      </p:pic>
      <p:pic>
        <p:nvPicPr>
          <p:cNvPr id="18" name="Picture 17" descr="Graphical user interface, application, Word, PowerPoint&#10;&#10;Description automatically generated">
            <a:extLst>
              <a:ext uri="{FF2B5EF4-FFF2-40B4-BE49-F238E27FC236}">
                <a16:creationId xmlns:a16="http://schemas.microsoft.com/office/drawing/2014/main" id="{ED20FF1A-2584-9445-86F6-C7F926304C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278" t="67622" r="20211" b="9655"/>
          <a:stretch/>
        </p:blipFill>
        <p:spPr>
          <a:xfrm>
            <a:off x="10026577" y="4950523"/>
            <a:ext cx="1469846" cy="143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986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BC1E3-4DA1-5747-BA58-5B5398F4C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C4B42-E51A-D749-879C-505492B7C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8F7D044-9859-A442-A43B-86AC49E4A4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0" t="11935" r="25641" b="10477"/>
          <a:stretch/>
        </p:blipFill>
        <p:spPr bwMode="auto">
          <a:xfrm>
            <a:off x="257246" y="0"/>
            <a:ext cx="11950262" cy="70361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07F50C8-FFC7-0E4A-B56E-9C708C9E7C88}"/>
              </a:ext>
            </a:extLst>
          </p:cNvPr>
          <p:cNvSpPr/>
          <p:nvPr/>
        </p:nvSpPr>
        <p:spPr>
          <a:xfrm>
            <a:off x="730925" y="824789"/>
            <a:ext cx="358779" cy="376241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D68E4F1-1BB1-1E41-9CF5-21D1D6A1C3A4}"/>
              </a:ext>
            </a:extLst>
          </p:cNvPr>
          <p:cNvSpPr/>
          <p:nvPr/>
        </p:nvSpPr>
        <p:spPr>
          <a:xfrm>
            <a:off x="703221" y="2864638"/>
            <a:ext cx="358779" cy="376241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BA8F165-99D9-4744-92A0-B8F4C068AFD2}"/>
              </a:ext>
            </a:extLst>
          </p:cNvPr>
          <p:cNvSpPr/>
          <p:nvPr/>
        </p:nvSpPr>
        <p:spPr>
          <a:xfrm>
            <a:off x="703222" y="4795834"/>
            <a:ext cx="358779" cy="376241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8135034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2A5A9-34BA-4E49-9C4B-2C1CDAE3C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7698F-7B04-1245-8066-8FFE6FBD9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36915131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BC1E3-4DA1-5747-BA58-5B5398F4C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C4B42-E51A-D749-879C-505492B7C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8F7D044-9859-A442-A43B-86AC49E4A4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0" t="11935" r="25641" b="10477"/>
          <a:stretch/>
        </p:blipFill>
        <p:spPr bwMode="auto">
          <a:xfrm>
            <a:off x="257246" y="0"/>
            <a:ext cx="11950262" cy="70361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07F50C8-FFC7-0E4A-B56E-9C708C9E7C88}"/>
              </a:ext>
            </a:extLst>
          </p:cNvPr>
          <p:cNvSpPr/>
          <p:nvPr/>
        </p:nvSpPr>
        <p:spPr>
          <a:xfrm>
            <a:off x="730925" y="824789"/>
            <a:ext cx="358779" cy="376241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D68E4F1-1BB1-1E41-9CF5-21D1D6A1C3A4}"/>
              </a:ext>
            </a:extLst>
          </p:cNvPr>
          <p:cNvSpPr/>
          <p:nvPr/>
        </p:nvSpPr>
        <p:spPr>
          <a:xfrm>
            <a:off x="703221" y="2864638"/>
            <a:ext cx="358779" cy="376241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BA8F165-99D9-4744-92A0-B8F4C068AFD2}"/>
              </a:ext>
            </a:extLst>
          </p:cNvPr>
          <p:cNvSpPr/>
          <p:nvPr/>
        </p:nvSpPr>
        <p:spPr>
          <a:xfrm>
            <a:off x="703222" y="4795834"/>
            <a:ext cx="358779" cy="376241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1FD3D-9D02-3044-992C-B5FEE1810DD2}"/>
              </a:ext>
            </a:extLst>
          </p:cNvPr>
          <p:cNvSpPr txBox="1"/>
          <p:nvPr/>
        </p:nvSpPr>
        <p:spPr>
          <a:xfrm>
            <a:off x="972405" y="1182031"/>
            <a:ext cx="7330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KW" dirty="0">
                <a:solidFill>
                  <a:srgbClr val="FF0000"/>
                </a:solidFill>
                <a:latin typeface="Comic Sans MS" panose="030F0902030302020204" pitchFamily="66" charset="0"/>
              </a:rPr>
              <a:t>Our teacher is not taking us on a journey by bus.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796E49-0B78-444F-AFE7-97258E657EBE}"/>
              </a:ext>
            </a:extLst>
          </p:cNvPr>
          <p:cNvSpPr txBox="1"/>
          <p:nvPr/>
        </p:nvSpPr>
        <p:spPr>
          <a:xfrm>
            <a:off x="972404" y="3234013"/>
            <a:ext cx="7330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A</a:t>
            </a:r>
            <a:r>
              <a:rPr lang="en-KW" dirty="0">
                <a:solidFill>
                  <a:srgbClr val="FF0000"/>
                </a:solidFill>
                <a:latin typeface="Comic Sans MS" panose="030F0902030302020204" pitchFamily="66" charset="0"/>
              </a:rPr>
              <a:t>re Ali and Sami meeting their cousins in the mosque?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334117-2462-6D44-B4D2-CB41D0886871}"/>
              </a:ext>
            </a:extLst>
          </p:cNvPr>
          <p:cNvSpPr txBox="1"/>
          <p:nvPr/>
        </p:nvSpPr>
        <p:spPr>
          <a:xfrm>
            <a:off x="1062000" y="5201058"/>
            <a:ext cx="7330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I</a:t>
            </a:r>
            <a:r>
              <a:rPr lang="en-KW" dirty="0">
                <a:solidFill>
                  <a:srgbClr val="FF0000"/>
                </a:solidFill>
                <a:latin typeface="Comic Sans MS" panose="030F0902030302020204" pitchFamily="66" charset="0"/>
              </a:rPr>
              <a:t> am having a staff meeting on Monday.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FA42E3-702A-484A-8CB3-5D5B862E7FC9}"/>
              </a:ext>
            </a:extLst>
          </p:cNvPr>
          <p:cNvSpPr txBox="1"/>
          <p:nvPr/>
        </p:nvSpPr>
        <p:spPr>
          <a:xfrm>
            <a:off x="883155" y="1862850"/>
            <a:ext cx="7330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W</a:t>
            </a:r>
            <a:r>
              <a:rPr lang="en-KW" dirty="0">
                <a:solidFill>
                  <a:srgbClr val="FF0000"/>
                </a:solidFill>
                <a:latin typeface="Comic Sans MS" panose="030F0902030302020204" pitchFamily="66" charset="0"/>
              </a:rPr>
              <a:t>e are not visiting the USA on holiday.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662677-BAB7-3243-947E-9FE94365AA91}"/>
              </a:ext>
            </a:extLst>
          </p:cNvPr>
          <p:cNvSpPr txBox="1"/>
          <p:nvPr/>
        </p:nvSpPr>
        <p:spPr>
          <a:xfrm>
            <a:off x="807933" y="2479324"/>
            <a:ext cx="7330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I</a:t>
            </a:r>
            <a:r>
              <a:rPr lang="en-KW" dirty="0">
                <a:solidFill>
                  <a:srgbClr val="FF0000"/>
                </a:solidFill>
                <a:latin typeface="Comic Sans MS" panose="030F0902030302020204" pitchFamily="66" charset="0"/>
              </a:rPr>
              <a:t> am not having a course after school.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7124F1-0520-FA4C-A024-EA012600487B}"/>
              </a:ext>
            </a:extLst>
          </p:cNvPr>
          <p:cNvSpPr txBox="1"/>
          <p:nvPr/>
        </p:nvSpPr>
        <p:spPr>
          <a:xfrm>
            <a:off x="949041" y="3829802"/>
            <a:ext cx="7330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I</a:t>
            </a:r>
            <a:r>
              <a:rPr lang="en-KW" dirty="0">
                <a:solidFill>
                  <a:srgbClr val="FF0000"/>
                </a:solidFill>
                <a:latin typeface="Comic Sans MS" panose="030F0902030302020204" pitchFamily="66" charset="0"/>
              </a:rPr>
              <a:t>s Dana preparing herself?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83C406-1021-E34F-9A4E-125DE92DF229}"/>
              </a:ext>
            </a:extLst>
          </p:cNvPr>
          <p:cNvSpPr txBox="1"/>
          <p:nvPr/>
        </p:nvSpPr>
        <p:spPr>
          <a:xfrm>
            <a:off x="882610" y="4435179"/>
            <a:ext cx="7330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A</a:t>
            </a:r>
            <a:r>
              <a:rPr lang="en-KW" dirty="0">
                <a:solidFill>
                  <a:srgbClr val="FF0000"/>
                </a:solidFill>
                <a:latin typeface="Comic Sans MS" panose="030F0902030302020204" pitchFamily="66" charset="0"/>
              </a:rPr>
              <a:t>re you preparing yourself to the collage next year?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2CC849-9696-7941-B87F-6C932F6DBFE1}"/>
              </a:ext>
            </a:extLst>
          </p:cNvPr>
          <p:cNvSpPr txBox="1"/>
          <p:nvPr/>
        </p:nvSpPr>
        <p:spPr>
          <a:xfrm>
            <a:off x="730925" y="5842647"/>
            <a:ext cx="7330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M</a:t>
            </a:r>
            <a:r>
              <a:rPr lang="en-KW" dirty="0">
                <a:solidFill>
                  <a:srgbClr val="FF0000"/>
                </a:solidFill>
                <a:latin typeface="Comic Sans MS" panose="030F0902030302020204" pitchFamily="66" charset="0"/>
              </a:rPr>
              <a:t>y uncle is running on a big company in Holland next year?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F17146-3334-CA42-B9A4-4FBBB6CD85F4}"/>
              </a:ext>
            </a:extLst>
          </p:cNvPr>
          <p:cNvSpPr txBox="1"/>
          <p:nvPr/>
        </p:nvSpPr>
        <p:spPr>
          <a:xfrm>
            <a:off x="807932" y="6442407"/>
            <a:ext cx="7330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KW" dirty="0">
                <a:solidFill>
                  <a:srgbClr val="FF0000"/>
                </a:solidFill>
                <a:latin typeface="Comic Sans MS" panose="030F0902030302020204" pitchFamily="66" charset="0"/>
              </a:rPr>
              <a:t>Maha is washing his car tomorrow.</a:t>
            </a:r>
          </a:p>
        </p:txBody>
      </p:sp>
    </p:spTree>
    <p:extLst>
      <p:ext uri="{BB962C8B-B14F-4D97-AF65-F5344CB8AC3E}">
        <p14:creationId xmlns:p14="http://schemas.microsoft.com/office/powerpoint/2010/main" val="271217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B20A1-A2CB-0D4F-8450-95F762588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4" name="WhatsApp Video 2022-03-21 at 8.47.25 PM" descr="WhatsApp Video 2022-03-21 at 8.47.25 PM">
            <a:hlinkClick r:id="" action="ppaction://media"/>
            <a:extLst>
              <a:ext uri="{FF2B5EF4-FFF2-40B4-BE49-F238E27FC236}">
                <a16:creationId xmlns:a16="http://schemas.microsoft.com/office/drawing/2014/main" id="{2128F15A-394B-B44E-B9BC-2FDE9E4CBB7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481" y="95743"/>
            <a:ext cx="11936139" cy="6714739"/>
          </a:xfrm>
        </p:spPr>
      </p:pic>
    </p:spTree>
    <p:extLst>
      <p:ext uri="{BB962C8B-B14F-4D97-AF65-F5344CB8AC3E}">
        <p14:creationId xmlns:p14="http://schemas.microsoft.com/office/powerpoint/2010/main" val="255768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C627EC6-61A4-4CA2-925A-D9C31421C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A169A8-F100-F742-91E8-0A5695AC5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7" name="Picture 6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5DBD01B-2B86-194F-84BF-6869CA5AE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86" y="-593075"/>
            <a:ext cx="10154771" cy="1039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023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7F335-1277-2840-BCAA-66DC2E5AC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7EE5B6-252D-B24E-81B6-86203A72E6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421" y="342180"/>
            <a:ext cx="12018579" cy="6515819"/>
          </a:xfr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6E5FEE4-9CA3-F949-A418-EA515E612435}"/>
              </a:ext>
            </a:extLst>
          </p:cNvPr>
          <p:cNvSpPr/>
          <p:nvPr/>
        </p:nvSpPr>
        <p:spPr>
          <a:xfrm>
            <a:off x="4279138" y="2341180"/>
            <a:ext cx="1060117" cy="1087820"/>
          </a:xfrm>
          <a:prstGeom prst="ellipse">
            <a:avLst/>
          </a:prstGeom>
          <a:noFill/>
          <a:ln w="825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W" sz="6000" dirty="0">
                <a:solidFill>
                  <a:srgbClr val="92D050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DDA1A45-BED2-E24D-81B8-505EC04E07E1}"/>
              </a:ext>
            </a:extLst>
          </p:cNvPr>
          <p:cNvSpPr/>
          <p:nvPr/>
        </p:nvSpPr>
        <p:spPr>
          <a:xfrm>
            <a:off x="1856503" y="2341180"/>
            <a:ext cx="1060117" cy="1087820"/>
          </a:xfrm>
          <a:prstGeom prst="ellipse">
            <a:avLst/>
          </a:prstGeom>
          <a:noFill/>
          <a:ln w="825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W" sz="6000" dirty="0">
                <a:solidFill>
                  <a:srgbClr val="FF0000"/>
                </a:solidFill>
                <a:latin typeface="Comic Sans MS" panose="030F0902030302020204" pitchFamily="66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30975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43CD-B091-9743-B4AD-F378BDD2D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0FB05-7B2D-EB40-A8A4-0811F817C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8240A2-56DB-6A41-9B43-93E2F49127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09" t="33344" r="20147" b="42694"/>
          <a:stretch/>
        </p:blipFill>
        <p:spPr bwMode="auto">
          <a:xfrm>
            <a:off x="-248233" y="1244807"/>
            <a:ext cx="13000407" cy="43683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312974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E9845-A5BB-5F4B-A159-FF1EEB8EC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B0FF6-FE7B-D442-97C8-39037626E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62C43D-E303-764B-B119-AA99BDC0F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10" y="1131884"/>
            <a:ext cx="11943579" cy="437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704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AAC58-929D-DF43-A766-3403914C9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74E7E88-902E-0945-A6DF-B655CC42B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648" t="11319" r="2012" b="12524"/>
          <a:stretch/>
        </p:blipFill>
        <p:spPr>
          <a:xfrm>
            <a:off x="0" y="-459870"/>
            <a:ext cx="12086897" cy="7317870"/>
          </a:xfr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8D30535-6850-6E44-ACEB-D3AE59B8A5F3}"/>
              </a:ext>
            </a:extLst>
          </p:cNvPr>
          <p:cNvSpPr/>
          <p:nvPr/>
        </p:nvSpPr>
        <p:spPr>
          <a:xfrm>
            <a:off x="2345234" y="1275464"/>
            <a:ext cx="1060117" cy="1087820"/>
          </a:xfrm>
          <a:prstGeom prst="ellipse">
            <a:avLst/>
          </a:prstGeom>
          <a:noFill/>
          <a:ln w="825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W" sz="6000" dirty="0">
                <a:solidFill>
                  <a:srgbClr val="FF0000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873129-1131-CF4A-9B66-E49B76A82621}"/>
              </a:ext>
            </a:extLst>
          </p:cNvPr>
          <p:cNvSpPr/>
          <p:nvPr/>
        </p:nvSpPr>
        <p:spPr>
          <a:xfrm>
            <a:off x="6911979" y="1932361"/>
            <a:ext cx="1060117" cy="1087820"/>
          </a:xfrm>
          <a:prstGeom prst="ellipse">
            <a:avLst/>
          </a:prstGeom>
          <a:noFill/>
          <a:ln w="825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W" sz="6000" dirty="0">
                <a:solidFill>
                  <a:srgbClr val="92D050"/>
                </a:solidFill>
                <a:latin typeface="Comic Sans MS" panose="030F0902030302020204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93496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CAE47-9EB9-0A40-A62A-0805289D7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47B6BE-A48F-514F-AB87-27A79A40A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87" t="12709" r="3793" b="12118"/>
          <a:stretch/>
        </p:blipFill>
        <p:spPr>
          <a:xfrm>
            <a:off x="0" y="599090"/>
            <a:ext cx="12192000" cy="6258909"/>
          </a:xfr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CCAA4D0-5AD1-D645-BF56-F5636B8489DB}"/>
              </a:ext>
            </a:extLst>
          </p:cNvPr>
          <p:cNvSpPr/>
          <p:nvPr/>
        </p:nvSpPr>
        <p:spPr>
          <a:xfrm>
            <a:off x="8210007" y="3939836"/>
            <a:ext cx="1060117" cy="1087820"/>
          </a:xfrm>
          <a:prstGeom prst="ellipse">
            <a:avLst/>
          </a:prstGeom>
          <a:noFill/>
          <a:ln w="825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W" sz="6000" dirty="0">
                <a:solidFill>
                  <a:srgbClr val="FF0000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C21047A-2FFE-824C-BCCB-ECB856CC96B1}"/>
              </a:ext>
            </a:extLst>
          </p:cNvPr>
          <p:cNvSpPr/>
          <p:nvPr/>
        </p:nvSpPr>
        <p:spPr>
          <a:xfrm>
            <a:off x="2292683" y="2341180"/>
            <a:ext cx="1060117" cy="1087820"/>
          </a:xfrm>
          <a:prstGeom prst="ellipse">
            <a:avLst/>
          </a:prstGeom>
          <a:noFill/>
          <a:ln w="825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W" sz="6000" dirty="0">
                <a:solidFill>
                  <a:srgbClr val="92D050"/>
                </a:solidFill>
                <a:latin typeface="Comic Sans MS" panose="030F0902030302020204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854511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33078-50D3-AA45-A404-26830782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87DB7-DAA4-8B44-A806-09B5AD02D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89F54BE1-1330-E74F-A638-A6F60CBCEF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1" t="62101"/>
          <a:stretch/>
        </p:blipFill>
        <p:spPr>
          <a:xfrm>
            <a:off x="-220724" y="63063"/>
            <a:ext cx="13416455" cy="703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974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33078-50D3-AA45-A404-26830782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87DB7-DAA4-8B44-A806-09B5AD02D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89F54BE1-1330-E74F-A638-A6F60CBCEF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1" t="62101"/>
          <a:stretch/>
        </p:blipFill>
        <p:spPr>
          <a:xfrm>
            <a:off x="-39414" y="69133"/>
            <a:ext cx="13416455" cy="7031421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F0505FD-604B-6242-8EEE-8B3E587357A9}"/>
              </a:ext>
            </a:extLst>
          </p:cNvPr>
          <p:cNvSpPr/>
          <p:nvPr/>
        </p:nvSpPr>
        <p:spPr>
          <a:xfrm>
            <a:off x="4824248" y="3184634"/>
            <a:ext cx="1529255" cy="457200"/>
          </a:xfrm>
          <a:prstGeom prst="roundRect">
            <a:avLst/>
          </a:prstGeom>
          <a:solidFill>
            <a:srgbClr val="FFFF00">
              <a:alpha val="3701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D3C30C3-5AEA-AD45-81AF-188E349C146B}"/>
              </a:ext>
            </a:extLst>
          </p:cNvPr>
          <p:cNvSpPr/>
          <p:nvPr/>
        </p:nvSpPr>
        <p:spPr>
          <a:xfrm>
            <a:off x="10669910" y="3706020"/>
            <a:ext cx="996573" cy="457200"/>
          </a:xfrm>
          <a:prstGeom prst="roundRect">
            <a:avLst/>
          </a:prstGeom>
          <a:solidFill>
            <a:srgbClr val="FFFF00">
              <a:alpha val="3701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447A6FA-82F3-1444-9C5D-E14291003B83}"/>
              </a:ext>
            </a:extLst>
          </p:cNvPr>
          <p:cNvSpPr/>
          <p:nvPr/>
        </p:nvSpPr>
        <p:spPr>
          <a:xfrm>
            <a:off x="257504" y="4242050"/>
            <a:ext cx="996573" cy="457200"/>
          </a:xfrm>
          <a:prstGeom prst="roundRect">
            <a:avLst/>
          </a:prstGeom>
          <a:solidFill>
            <a:srgbClr val="FFFF00">
              <a:alpha val="3701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7F3DFCF-B58E-0143-A294-503CE7A7DE66}"/>
              </a:ext>
            </a:extLst>
          </p:cNvPr>
          <p:cNvSpPr/>
          <p:nvPr/>
        </p:nvSpPr>
        <p:spPr>
          <a:xfrm>
            <a:off x="10673250" y="4315171"/>
            <a:ext cx="719959" cy="457200"/>
          </a:xfrm>
          <a:prstGeom prst="roundRect">
            <a:avLst/>
          </a:prstGeom>
          <a:solidFill>
            <a:srgbClr val="FFFF00">
              <a:alpha val="3701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E496929-02EC-404A-A16D-ECC0AF75B3B1}"/>
              </a:ext>
            </a:extLst>
          </p:cNvPr>
          <p:cNvSpPr/>
          <p:nvPr/>
        </p:nvSpPr>
        <p:spPr>
          <a:xfrm>
            <a:off x="2339740" y="4852253"/>
            <a:ext cx="609937" cy="457200"/>
          </a:xfrm>
          <a:prstGeom prst="roundRect">
            <a:avLst/>
          </a:prstGeom>
          <a:solidFill>
            <a:srgbClr val="FFFF00">
              <a:alpha val="3701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A913BE9-4386-CB4C-B8C4-6A1A81ABB43E}"/>
              </a:ext>
            </a:extLst>
          </p:cNvPr>
          <p:cNvSpPr/>
          <p:nvPr/>
        </p:nvSpPr>
        <p:spPr>
          <a:xfrm>
            <a:off x="8673623" y="4852253"/>
            <a:ext cx="996573" cy="457200"/>
          </a:xfrm>
          <a:prstGeom prst="roundRect">
            <a:avLst/>
          </a:prstGeom>
          <a:solidFill>
            <a:srgbClr val="FFFF00">
              <a:alpha val="3701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071289A-65CC-8C40-B19D-EA8E8E733752}"/>
              </a:ext>
            </a:extLst>
          </p:cNvPr>
          <p:cNvSpPr/>
          <p:nvPr/>
        </p:nvSpPr>
        <p:spPr>
          <a:xfrm>
            <a:off x="4686652" y="5309453"/>
            <a:ext cx="1982162" cy="457200"/>
          </a:xfrm>
          <a:prstGeom prst="roundRect">
            <a:avLst/>
          </a:prstGeom>
          <a:solidFill>
            <a:srgbClr val="FFFF00">
              <a:alpha val="3701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FBCFC4E-6F92-B146-B569-DF96EF1E3021}"/>
              </a:ext>
            </a:extLst>
          </p:cNvPr>
          <p:cNvSpPr/>
          <p:nvPr/>
        </p:nvSpPr>
        <p:spPr>
          <a:xfrm>
            <a:off x="5090588" y="5874125"/>
            <a:ext cx="1578226" cy="457200"/>
          </a:xfrm>
          <a:prstGeom prst="roundRect">
            <a:avLst/>
          </a:prstGeom>
          <a:solidFill>
            <a:srgbClr val="FFFF00">
              <a:alpha val="3701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</p:spTree>
    <p:extLst>
      <p:ext uri="{BB962C8B-B14F-4D97-AF65-F5344CB8AC3E}">
        <p14:creationId xmlns:p14="http://schemas.microsoft.com/office/powerpoint/2010/main" val="11365753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Video 32">
            <a:extLst>
              <a:ext uri="{FF2B5EF4-FFF2-40B4-BE49-F238E27FC236}">
                <a16:creationId xmlns:a16="http://schemas.microsoft.com/office/drawing/2014/main" id="{002BF665-F72E-6440-9C74-21260D1284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0A64DA-3D54-3E49-8F4E-D0D8C4116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9520" y="1317808"/>
            <a:ext cx="5939127" cy="3792829"/>
          </a:xfrm>
          <a:solidFill>
            <a:schemeClr val="bg1">
              <a:alpha val="70000"/>
            </a:schemeClr>
          </a:solidFill>
        </p:spPr>
        <p:txBody>
          <a:bodyPr anchor="ctr">
            <a:normAutofit fontScale="90000"/>
          </a:bodyPr>
          <a:lstStyle/>
          <a:p>
            <a: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</a:pPr>
            <a:br>
              <a:rPr lang="en-GB" sz="8800" dirty="0">
                <a:solidFill>
                  <a:srgbClr val="FF00D3"/>
                </a:solidFill>
                <a:latin typeface="Comic Sans MS" panose="030F0902030302020204" pitchFamily="66" charset="0"/>
              </a:rPr>
            </a:br>
            <a: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  <a:t>Unit 8</a:t>
            </a:r>
            <a:b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</a:br>
            <a: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  <a:t>Step 3</a:t>
            </a:r>
            <a:b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</a:br>
            <a: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  <a:t>S.B p 66</a:t>
            </a:r>
            <a:br>
              <a:rPr lang="en-GB" sz="8800" dirty="0">
                <a:solidFill>
                  <a:srgbClr val="FF00D3"/>
                </a:solidFill>
                <a:latin typeface="Comic Sans MS" panose="030F0902030302020204" pitchFamily="66" charset="0"/>
              </a:rPr>
            </a:br>
            <a:br>
              <a:rPr lang="en-GB" dirty="0">
                <a:solidFill>
                  <a:srgbClr val="FFFFFF"/>
                </a:solidFill>
              </a:rPr>
            </a:br>
            <a:endParaRPr lang="en-K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62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D261F-C724-6F49-9745-FDD1431D7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EDA3DBBB-FD8C-5245-A3E9-4AC65397C38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2618" y="609601"/>
            <a:ext cx="10689982" cy="5116516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GB" sz="2800" b="1" u="sng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had + past participle</a:t>
            </a: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KW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en-GB" sz="16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KW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GB" sz="24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*Complete the sentence with the correct form of the verbs: -</a:t>
            </a:r>
            <a:endParaRPr lang="en-KW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24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He failed the test because he…………….... . (not study)</a:t>
            </a:r>
            <a:endParaRPr lang="en-KW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24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The baby ……………. (cry) before his  mother came.</a:t>
            </a:r>
            <a:endParaRPr lang="en-KW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24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She …………..…. (wash) her hands before she cooked the dinner</a:t>
            </a:r>
            <a:endParaRPr lang="en-KW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24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I returned home because I ……………....(forget) my notebook there.</a:t>
            </a:r>
            <a:endParaRPr lang="en-KW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24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When we arrived to the train, the train ……………..……..(leave).</a:t>
            </a:r>
            <a:endParaRPr lang="en-KW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24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When we reached school the bell ……………….……(ring)</a:t>
            </a:r>
            <a:endParaRPr lang="en-KW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KW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E9D323-89E9-9945-A12E-1EADF8BDF6EE}"/>
              </a:ext>
            </a:extLst>
          </p:cNvPr>
          <p:cNvSpPr txBox="1"/>
          <p:nvPr/>
        </p:nvSpPr>
        <p:spPr>
          <a:xfrm>
            <a:off x="18181674" y="574158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KW" dirty="0"/>
          </a:p>
        </p:txBody>
      </p:sp>
    </p:spTree>
    <p:extLst>
      <p:ext uri="{BB962C8B-B14F-4D97-AF65-F5344CB8AC3E}">
        <p14:creationId xmlns:p14="http://schemas.microsoft.com/office/powerpoint/2010/main" val="13915703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D6BEA-ADC2-8D40-87D7-EFDFACB5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D8D47-F759-2044-88AC-7FCD74849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10840693-F16B-4342-9810-0DE4A0E51045}"/>
              </a:ext>
            </a:extLst>
          </p:cNvPr>
          <p:cNvSpPr txBox="1"/>
          <p:nvPr/>
        </p:nvSpPr>
        <p:spPr>
          <a:xfrm>
            <a:off x="410645" y="0"/>
            <a:ext cx="11781355" cy="45346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endParaRPr lang="en-GB" sz="1600" dirty="0">
              <a:effectLst/>
              <a:latin typeface="Comic Sans MS" panose="030F09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en-GB" sz="32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GB" sz="3200" b="1" u="sng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had + past participle</a:t>
            </a:r>
            <a:r>
              <a:rPr lang="en-GB" sz="32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15000"/>
              </a:lnSpc>
            </a:pPr>
            <a:endParaRPr lang="en-KW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en-GB" sz="16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KW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*Complete the sentence with the correct form of the verbs: -</a:t>
            </a:r>
            <a:endParaRPr lang="en-KW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He failed the test because he </a:t>
            </a:r>
            <a:r>
              <a:rPr lang="en-GB" sz="2800" b="1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hadn’t studied </a:t>
            </a: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. (not study)</a:t>
            </a:r>
            <a:endParaRPr lang="en-KW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The baby </a:t>
            </a:r>
            <a:r>
              <a:rPr lang="en-GB" sz="2800" b="1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had cried </a:t>
            </a: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(cry) before his  mother came.</a:t>
            </a:r>
            <a:endParaRPr lang="en-KW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She </a:t>
            </a:r>
            <a:r>
              <a:rPr lang="en-GB" sz="2800" b="1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had washed</a:t>
            </a:r>
            <a:r>
              <a:rPr lang="en-GB" sz="2800" b="1" dirty="0">
                <a:solidFill>
                  <a:srgbClr val="FF0000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(wash) her hands before she cooked the dinner</a:t>
            </a:r>
            <a:endParaRPr lang="en-KW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I returned home because I </a:t>
            </a:r>
            <a:r>
              <a:rPr lang="en-GB" sz="2800" b="1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had forgotten </a:t>
            </a: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(forget) my notebook there.</a:t>
            </a:r>
            <a:endParaRPr lang="en-KW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When we arrived to the train, the train </a:t>
            </a:r>
            <a:r>
              <a:rPr lang="en-GB" sz="2800" b="1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had left</a:t>
            </a: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.(leave).</a:t>
            </a:r>
            <a:endParaRPr lang="en-KW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When we reached school the bell </a:t>
            </a:r>
            <a:r>
              <a:rPr lang="en-GB" sz="2800" b="1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had rung </a:t>
            </a:r>
            <a:r>
              <a:rPr lang="en-GB" sz="2800" dirty="0">
                <a:effectLst/>
                <a:latin typeface="Comic Sans MS" panose="030F09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(ring)</a:t>
            </a:r>
            <a:endParaRPr lang="en-KW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KW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725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E1A1-37D8-5F43-907E-013AF605D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 dirty="0"/>
          </a:p>
        </p:txBody>
      </p:sp>
      <p:pic>
        <p:nvPicPr>
          <p:cNvPr id="5" name="Content Placeholder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020235D0-A795-8342-A283-2BA201C01E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752" t="21455" r="30845" b="4046"/>
          <a:stretch/>
        </p:blipFill>
        <p:spPr>
          <a:xfrm>
            <a:off x="552450" y="-133349"/>
            <a:ext cx="10650150" cy="699918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D61143-7D8A-1243-91FE-13401A4B37A7}"/>
              </a:ext>
            </a:extLst>
          </p:cNvPr>
          <p:cNvSpPr txBox="1"/>
          <p:nvPr/>
        </p:nvSpPr>
        <p:spPr>
          <a:xfrm>
            <a:off x="11734800" y="6019800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KW" dirty="0"/>
          </a:p>
        </p:txBody>
      </p:sp>
    </p:spTree>
    <p:extLst>
      <p:ext uri="{BB962C8B-B14F-4D97-AF65-F5344CB8AC3E}">
        <p14:creationId xmlns:p14="http://schemas.microsoft.com/office/powerpoint/2010/main" val="22869872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E1A1-37D8-5F43-907E-013AF605D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 dirty="0"/>
          </a:p>
        </p:txBody>
      </p:sp>
      <p:pic>
        <p:nvPicPr>
          <p:cNvPr id="5" name="Content Placeholder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020235D0-A795-8342-A283-2BA201C01E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752" t="21455" r="30845" b="4046"/>
          <a:stretch/>
        </p:blipFill>
        <p:spPr>
          <a:xfrm>
            <a:off x="552450" y="-133349"/>
            <a:ext cx="10650150" cy="699918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D61143-7D8A-1243-91FE-13401A4B37A7}"/>
              </a:ext>
            </a:extLst>
          </p:cNvPr>
          <p:cNvSpPr txBox="1"/>
          <p:nvPr/>
        </p:nvSpPr>
        <p:spPr>
          <a:xfrm>
            <a:off x="11734800" y="6019800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KW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7720839-AD19-DC46-BB92-BD80CFACD77B}"/>
              </a:ext>
            </a:extLst>
          </p:cNvPr>
          <p:cNvCxnSpPr>
            <a:cxnSpLocks/>
          </p:cNvCxnSpPr>
          <p:nvPr/>
        </p:nvCxnSpPr>
        <p:spPr>
          <a:xfrm flipV="1">
            <a:off x="3315900" y="1727941"/>
            <a:ext cx="4932750" cy="4291859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A72B16-026D-1E44-B278-2F154170C0B0}"/>
              </a:ext>
            </a:extLst>
          </p:cNvPr>
          <p:cNvCxnSpPr>
            <a:cxnSpLocks/>
          </p:cNvCxnSpPr>
          <p:nvPr/>
        </p:nvCxnSpPr>
        <p:spPr>
          <a:xfrm flipV="1">
            <a:off x="3886200" y="2781300"/>
            <a:ext cx="4057650" cy="133350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B88974D-7F13-7B47-ACF4-004EC9F0987A}"/>
              </a:ext>
            </a:extLst>
          </p:cNvPr>
          <p:cNvCxnSpPr>
            <a:cxnSpLocks/>
          </p:cNvCxnSpPr>
          <p:nvPr/>
        </p:nvCxnSpPr>
        <p:spPr>
          <a:xfrm>
            <a:off x="3695700" y="3981450"/>
            <a:ext cx="4248150" cy="97155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7A517ED-CC37-464D-9BA8-0A5FD242E990}"/>
              </a:ext>
            </a:extLst>
          </p:cNvPr>
          <p:cNvCxnSpPr>
            <a:cxnSpLocks/>
          </p:cNvCxnSpPr>
          <p:nvPr/>
        </p:nvCxnSpPr>
        <p:spPr>
          <a:xfrm flipV="1">
            <a:off x="3886200" y="3733800"/>
            <a:ext cx="4381500" cy="1352550"/>
          </a:xfrm>
          <a:prstGeom prst="straightConnector1">
            <a:avLst/>
          </a:prstGeom>
          <a:ln w="508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75B8E2A-ED01-F64B-A06F-5780526E19AA}"/>
              </a:ext>
            </a:extLst>
          </p:cNvPr>
          <p:cNvCxnSpPr>
            <a:cxnSpLocks/>
          </p:cNvCxnSpPr>
          <p:nvPr/>
        </p:nvCxnSpPr>
        <p:spPr>
          <a:xfrm>
            <a:off x="3848100" y="2152650"/>
            <a:ext cx="4248150" cy="4152900"/>
          </a:xfrm>
          <a:prstGeom prst="straightConnector1">
            <a:avLst/>
          </a:prstGeom>
          <a:ln w="508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878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5B389-23D2-D448-8CFD-509B2401E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E92DA-F58D-9B48-9160-D64DE1ACA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8CE477-854F-1B40-823C-615BF38FB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09" t="33344" r="20147" b="42694"/>
          <a:stretch/>
        </p:blipFill>
        <p:spPr bwMode="auto">
          <a:xfrm>
            <a:off x="-248233" y="1244807"/>
            <a:ext cx="13000407" cy="43683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8CD545-618B-9A43-B819-173C0AD5DE5D}"/>
              </a:ext>
            </a:extLst>
          </p:cNvPr>
          <p:cNvSpPr txBox="1"/>
          <p:nvPr/>
        </p:nvSpPr>
        <p:spPr>
          <a:xfrm>
            <a:off x="2494844" y="2551290"/>
            <a:ext cx="3330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D3"/>
                </a:solidFill>
                <a:latin typeface="Comic Sans MS" panose="030F0902030302020204" pitchFamily="66" charset="0"/>
              </a:rPr>
              <a:t>a</a:t>
            </a:r>
            <a:r>
              <a:rPr lang="en-KW" sz="2400" dirty="0">
                <a:solidFill>
                  <a:srgbClr val="FF00D3"/>
                </a:solidFill>
                <a:latin typeface="Comic Sans MS" panose="030F0902030302020204" pitchFamily="66" charset="0"/>
              </a:rPr>
              <a:t>m having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22BB72-B01E-834A-A6ED-813D7211B5FC}"/>
              </a:ext>
            </a:extLst>
          </p:cNvPr>
          <p:cNvSpPr txBox="1"/>
          <p:nvPr/>
        </p:nvSpPr>
        <p:spPr>
          <a:xfrm>
            <a:off x="2765778" y="3063166"/>
            <a:ext cx="3330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D3"/>
                </a:solidFill>
                <a:latin typeface="Comic Sans MS" panose="030F0902030302020204" pitchFamily="66" charset="0"/>
              </a:rPr>
              <a:t>are go</a:t>
            </a:r>
            <a:r>
              <a:rPr lang="en-KW" sz="2400" dirty="0">
                <a:solidFill>
                  <a:srgbClr val="FF00D3"/>
                </a:solidFill>
                <a:latin typeface="Comic Sans MS" panose="030F0902030302020204" pitchFamily="66" charset="0"/>
              </a:rPr>
              <a:t>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9E9A27-FF8A-6E4C-8D9D-203C6EAF29C1}"/>
              </a:ext>
            </a:extLst>
          </p:cNvPr>
          <p:cNvSpPr txBox="1"/>
          <p:nvPr/>
        </p:nvSpPr>
        <p:spPr>
          <a:xfrm>
            <a:off x="4138875" y="3654677"/>
            <a:ext cx="3330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D3"/>
                </a:solidFill>
                <a:latin typeface="Comic Sans MS" panose="030F0902030302020204" pitchFamily="66" charset="0"/>
              </a:rPr>
              <a:t>is </a:t>
            </a:r>
            <a:r>
              <a:rPr lang="en-KW" sz="2400" dirty="0">
                <a:solidFill>
                  <a:srgbClr val="FF00D3"/>
                </a:solidFill>
                <a:latin typeface="Comic Sans MS" panose="030F0902030302020204" pitchFamily="66" charset="0"/>
              </a:rPr>
              <a:t>coming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DA9BF9-C562-9146-83E1-89F98D920126}"/>
              </a:ext>
            </a:extLst>
          </p:cNvPr>
          <p:cNvSpPr txBox="1"/>
          <p:nvPr/>
        </p:nvSpPr>
        <p:spPr>
          <a:xfrm>
            <a:off x="4430889" y="4206371"/>
            <a:ext cx="3330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D3"/>
                </a:solidFill>
                <a:latin typeface="Comic Sans MS" panose="030F0902030302020204" pitchFamily="66" charset="0"/>
              </a:rPr>
              <a:t>a</a:t>
            </a:r>
            <a:r>
              <a:rPr lang="en-KW" sz="2400" dirty="0">
                <a:solidFill>
                  <a:srgbClr val="FF00D3"/>
                </a:solidFill>
                <a:latin typeface="Comic Sans MS" panose="030F0902030302020204" pitchFamily="66" charset="0"/>
              </a:rPr>
              <a:t>re having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44BD7D-0100-2146-BA2C-40A379928B65}"/>
              </a:ext>
            </a:extLst>
          </p:cNvPr>
          <p:cNvSpPr txBox="1"/>
          <p:nvPr/>
        </p:nvSpPr>
        <p:spPr>
          <a:xfrm>
            <a:off x="3409244" y="4763614"/>
            <a:ext cx="3330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D3"/>
                </a:solidFill>
                <a:latin typeface="Comic Sans MS" panose="030F0902030302020204" pitchFamily="66" charset="0"/>
              </a:rPr>
              <a:t>is traveling</a:t>
            </a:r>
            <a:endParaRPr lang="en-KW" sz="2400" dirty="0">
              <a:solidFill>
                <a:srgbClr val="FF00D3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4979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51383-7EB1-FE47-87A2-EEB96531D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u="sng" dirty="0">
                <a:latin typeface="Comic Sans MS" panose="030F0902030302020204" pitchFamily="66" charset="0"/>
              </a:rPr>
              <a:t>N</a:t>
            </a:r>
            <a:r>
              <a:rPr lang="en-KW" sz="5400" b="1" u="sng" dirty="0">
                <a:latin typeface="Comic Sans MS" panose="030F0902030302020204" pitchFamily="66" charset="0"/>
              </a:rPr>
              <a:t>ew voc:-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662D8-CA0B-9A43-8EBD-849222BCD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400" y="1685925"/>
            <a:ext cx="10213200" cy="448627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8400" b="1" dirty="0">
                <a:latin typeface="Comic Sans MS" panose="030F0902030302020204" pitchFamily="66" charset="0"/>
              </a:rPr>
              <a:t>1- means (n)</a:t>
            </a:r>
          </a:p>
          <a:p>
            <a:pPr marL="0" indent="0" rtl="1">
              <a:buNone/>
            </a:pPr>
            <a:r>
              <a:rPr lang="en-US" sz="7300" b="1" dirty="0">
                <a:solidFill>
                  <a:schemeClr val="bg1">
                    <a:lumMod val="75000"/>
                    <a:alpha val="60000"/>
                  </a:schemeClr>
                </a:solidFill>
                <a:latin typeface="Comic Sans MS" panose="030F0902030302020204" pitchFamily="66" charset="0"/>
              </a:rPr>
              <a:t>way</a:t>
            </a:r>
            <a:endParaRPr lang="en-US" sz="7300" dirty="0">
              <a:solidFill>
                <a:schemeClr val="bg1">
                  <a:lumMod val="75000"/>
                  <a:alpha val="60000"/>
                </a:schemeClr>
              </a:solidFill>
              <a:latin typeface="Comic Sans MS" panose="030F0902030302020204" pitchFamily="66" charset="0"/>
            </a:endParaRPr>
          </a:p>
          <a:p>
            <a:pPr marL="0" indent="0">
              <a:buNone/>
            </a:pPr>
            <a:br>
              <a:rPr lang="en-US" sz="6000" dirty="0"/>
            </a:br>
            <a:br>
              <a:rPr lang="en-US" sz="6000" dirty="0"/>
            </a:br>
            <a:endParaRPr lang="en-US" sz="6000" b="1" dirty="0">
              <a:latin typeface="Comic Sans MS" panose="030F09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C7472F-989D-CE48-96E9-E80948D32C2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KW" dirty="0">
                <a:solidFill>
                  <a:srgbClr val="000000"/>
                </a:solidFill>
              </a:rPr>
              <a:t> </a:t>
            </a:r>
            <a:endParaRPr lang="en-KW" dirty="0"/>
          </a:p>
        </p:txBody>
      </p:sp>
    </p:spTree>
    <p:extLst>
      <p:ext uri="{BB962C8B-B14F-4D97-AF65-F5344CB8AC3E}">
        <p14:creationId xmlns:p14="http://schemas.microsoft.com/office/powerpoint/2010/main" val="39559718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C266B-88A7-3E41-973F-BC650540A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ADB15-C595-BF44-8E13-7F22A25F3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3470959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B427-F4BF-414C-8BB9-19FB3893F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F466-2FAF-4B43-AC3C-B0902E159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418099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B2581-6D96-6C4D-B433-C0059EAFF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833" y="5016716"/>
            <a:ext cx="10213200" cy="1112836"/>
          </a:xfrm>
          <a:solidFill>
            <a:schemeClr val="bg2"/>
          </a:solidFill>
        </p:spPr>
        <p:txBody>
          <a:bodyPr>
            <a:normAutofit/>
          </a:bodyPr>
          <a:lstStyle/>
          <a:p>
            <a:endParaRPr lang="en-KW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9C4D72-6B0D-C047-8C07-09EF5C3801D1}"/>
              </a:ext>
            </a:extLst>
          </p:cNvPr>
          <p:cNvSpPr txBox="1"/>
          <p:nvPr/>
        </p:nvSpPr>
        <p:spPr>
          <a:xfrm>
            <a:off x="170935" y="179174"/>
            <a:ext cx="11850130" cy="84638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br>
              <a:rPr lang="en-US" sz="4400" b="1" u="sng" dirty="0">
                <a:solidFill>
                  <a:srgbClr val="0070C0"/>
                </a:solidFill>
                <a:latin typeface="Comic Sans MS" panose="030F0902030302020204" pitchFamily="66" charset="0"/>
              </a:rPr>
            </a:br>
            <a:br>
              <a:rPr lang="en-US" sz="4400" b="1" u="sng" dirty="0">
                <a:solidFill>
                  <a:srgbClr val="0070C0"/>
                </a:solidFill>
                <a:latin typeface="Comic Sans MS" panose="030F0902030302020204" pitchFamily="66" charset="0"/>
              </a:rPr>
            </a:br>
            <a:br>
              <a:rPr lang="en-US" sz="4400" b="1" u="sng" dirty="0">
                <a:solidFill>
                  <a:srgbClr val="0070C0"/>
                </a:solidFill>
                <a:latin typeface="Comic Sans MS" panose="030F0902030302020204" pitchFamily="66" charset="0"/>
              </a:rPr>
            </a:br>
            <a:br>
              <a:rPr lang="en-US" sz="4400" b="1" u="sng" dirty="0">
                <a:solidFill>
                  <a:srgbClr val="0070C0"/>
                </a:solidFill>
                <a:latin typeface="Comic Sans MS" panose="030F0902030302020204" pitchFamily="66" charset="0"/>
              </a:rPr>
            </a:br>
            <a:r>
              <a:rPr lang="en-US" sz="4400" b="1" u="sng" dirty="0">
                <a:solidFill>
                  <a:srgbClr val="0070C0"/>
                </a:solidFill>
                <a:latin typeface="Comic Sans MS" panose="030F0902030302020204" pitchFamily="66" charset="0"/>
              </a:rPr>
              <a:t>H</a:t>
            </a:r>
            <a:r>
              <a:rPr lang="en-KW" sz="4400" b="1" u="sng" dirty="0">
                <a:solidFill>
                  <a:srgbClr val="0070C0"/>
                </a:solidFill>
                <a:latin typeface="Comic Sans MS" panose="030F0902030302020204" pitchFamily="66" charset="0"/>
              </a:rPr>
              <a:t>ow do people communicate in the past?</a:t>
            </a:r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br>
              <a:rPr lang="en-KW" dirty="0"/>
            </a:br>
            <a:br>
              <a:rPr lang="en-KW" dirty="0"/>
            </a:br>
            <a:br>
              <a:rPr lang="en-KW" dirty="0"/>
            </a:br>
            <a:br>
              <a:rPr lang="en-KW" dirty="0"/>
            </a:br>
            <a:br>
              <a:rPr lang="en-KW" dirty="0"/>
            </a:br>
            <a:br>
              <a:rPr lang="en-KW" dirty="0"/>
            </a:br>
            <a:endParaRPr lang="en-KW" dirty="0"/>
          </a:p>
        </p:txBody>
      </p:sp>
    </p:spTree>
    <p:extLst>
      <p:ext uri="{BB962C8B-B14F-4D97-AF65-F5344CB8AC3E}">
        <p14:creationId xmlns:p14="http://schemas.microsoft.com/office/powerpoint/2010/main" val="1221474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B2581-6D96-6C4D-B433-C0059EAFF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833" y="5016716"/>
            <a:ext cx="10213200" cy="1112836"/>
          </a:xfrm>
          <a:solidFill>
            <a:schemeClr val="bg2"/>
          </a:solidFill>
        </p:spPr>
        <p:txBody>
          <a:bodyPr>
            <a:normAutofit/>
          </a:bodyPr>
          <a:lstStyle/>
          <a:p>
            <a:endParaRPr lang="en-KW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9C4D72-6B0D-C047-8C07-09EF5C3801D1}"/>
              </a:ext>
            </a:extLst>
          </p:cNvPr>
          <p:cNvSpPr txBox="1"/>
          <p:nvPr/>
        </p:nvSpPr>
        <p:spPr>
          <a:xfrm>
            <a:off x="170935" y="179174"/>
            <a:ext cx="11850130" cy="64633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AB2457-DC24-1441-9382-12CBFCBCF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613" y="370575"/>
            <a:ext cx="7646773" cy="5735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B7E3EB-597D-694B-8F9B-AC89BC7D3CDB}"/>
              </a:ext>
            </a:extLst>
          </p:cNvPr>
          <p:cNvSpPr txBox="1"/>
          <p:nvPr/>
        </p:nvSpPr>
        <p:spPr>
          <a:xfrm>
            <a:off x="2483709" y="5319043"/>
            <a:ext cx="6977448" cy="1323439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omic Sans MS" panose="030F0902030302020204" pitchFamily="66" charset="0"/>
              </a:rPr>
              <a:t>1) By telling stories and facts to younger generation.</a:t>
            </a:r>
            <a:endParaRPr lang="en-KW" sz="40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039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27BF7-E471-B04F-B130-BDACCF41A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CB436F-69DA-7D42-9C4A-8ABBA8BDCBD3}"/>
              </a:ext>
            </a:extLst>
          </p:cNvPr>
          <p:cNvSpPr txBox="1"/>
          <p:nvPr/>
        </p:nvSpPr>
        <p:spPr>
          <a:xfrm>
            <a:off x="222422" y="259492"/>
            <a:ext cx="11677135" cy="63143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KW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2458E1-490B-1F49-930C-785C7C998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72" y="1297332"/>
            <a:ext cx="5386917" cy="4040188"/>
          </a:xfrm>
          <a:prstGeom prst="rect">
            <a:avLst/>
          </a:prstGeom>
        </p:spPr>
      </p:pic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108D0BF4-D62B-5B44-80A0-61231FB3C0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23289" y="1297332"/>
            <a:ext cx="5027789" cy="4040188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22465F-35AF-CA42-8109-DC72C5EFC554}"/>
              </a:ext>
            </a:extLst>
          </p:cNvPr>
          <p:cNvSpPr txBox="1"/>
          <p:nvPr/>
        </p:nvSpPr>
        <p:spPr>
          <a:xfrm>
            <a:off x="2636109" y="5294202"/>
            <a:ext cx="6672648" cy="1323439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rtl="1"/>
            <a:r>
              <a:rPr lang="en-US" sz="4000" b="1" dirty="0">
                <a:latin typeface="Comic Sans MS" panose="030F0902030302020204" pitchFamily="66" charset="0"/>
              </a:rPr>
              <a:t>2) By carving and  painting on stones.</a:t>
            </a:r>
            <a:endParaRPr lang="en-KW" sz="40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028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744F43-CD2B-B149-8C6B-30443C97AA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3273" y="890287"/>
            <a:ext cx="6091381" cy="2972594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DA0C78-7B25-9C4E-976E-1059089AD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46" y="249853"/>
            <a:ext cx="5309287" cy="39143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18DFD0-7266-DD46-96BE-C368F92E7A09}"/>
              </a:ext>
            </a:extLst>
          </p:cNvPr>
          <p:cNvSpPr txBox="1"/>
          <p:nvPr/>
        </p:nvSpPr>
        <p:spPr>
          <a:xfrm>
            <a:off x="4415482" y="5009997"/>
            <a:ext cx="3690550" cy="707886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rtl="1"/>
            <a:r>
              <a:rPr lang="en-US" sz="4000" b="1" dirty="0">
                <a:latin typeface="Comic Sans MS" panose="030F0902030302020204" pitchFamily="66" charset="0"/>
              </a:rPr>
              <a:t>3) By writing.</a:t>
            </a:r>
            <a:endParaRPr lang="en-KW" sz="40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297333"/>
      </p:ext>
    </p:extLst>
  </p:cSld>
  <p:clrMapOvr>
    <a:masterClrMapping/>
  </p:clrMapOvr>
</p:sld>
</file>

<file path=ppt/theme/theme1.xml><?xml version="1.0" encoding="utf-8"?>
<a:theme xmlns:a="http://schemas.openxmlformats.org/drawingml/2006/main" name="FrostyVTI">
  <a:themeElements>
    <a:clrScheme name="AnalogousFromLightSeedLeftStep">
      <a:dk1>
        <a:srgbClr val="000000"/>
      </a:dk1>
      <a:lt1>
        <a:srgbClr val="FFFFFF"/>
      </a:lt1>
      <a:dk2>
        <a:srgbClr val="412432"/>
      </a:dk2>
      <a:lt2>
        <a:srgbClr val="E2E3E8"/>
      </a:lt2>
      <a:accent1>
        <a:srgbClr val="AEA172"/>
      </a:accent1>
      <a:accent2>
        <a:srgbClr val="C89070"/>
      </a:accent2>
      <a:accent3>
        <a:srgbClr val="D28A8E"/>
      </a:accent3>
      <a:accent4>
        <a:srgbClr val="C8709A"/>
      </a:accent4>
      <a:accent5>
        <a:srgbClr val="D186C9"/>
      </a:accent5>
      <a:accent6>
        <a:srgbClr val="AD70C8"/>
      </a:accent6>
      <a:hlink>
        <a:srgbClr val="6979AE"/>
      </a:hlink>
      <a:folHlink>
        <a:srgbClr val="7F7F7F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1840</TotalTime>
  <Words>570</Words>
  <Application>Microsoft Macintosh PowerPoint</Application>
  <PresentationFormat>Widescreen</PresentationFormat>
  <Paragraphs>124</Paragraphs>
  <Slides>52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Avenir Next LT Pro</vt:lpstr>
      <vt:lpstr>Calibri</vt:lpstr>
      <vt:lpstr>Comic Sans MS</vt:lpstr>
      <vt:lpstr>Goudy Old Style</vt:lpstr>
      <vt:lpstr>Wingdings</vt:lpstr>
      <vt:lpstr>FrostyVTI</vt:lpstr>
      <vt:lpstr> Unit 8 Step 1 S.B p 63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usually communicate with your friends?</vt:lpstr>
      <vt:lpstr>PowerPoint Presentation</vt:lpstr>
      <vt:lpstr>New voc:-</vt:lpstr>
      <vt:lpstr>The ways people communicate have changed gradually.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Unit 8 Step 1 S.B p 63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voc:-</vt:lpstr>
      <vt:lpstr>PowerPoint Presentation</vt:lpstr>
      <vt:lpstr>PowerPoint Presentation</vt:lpstr>
      <vt:lpstr>PowerPoint Presentation</vt:lpstr>
      <vt:lpstr> Unit 8 Step 3 S.B p 64 grammar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Unit 8 Step 3 S.B p 66  </vt:lpstr>
      <vt:lpstr>PowerPoint Presentation</vt:lpstr>
      <vt:lpstr>PowerPoint Presentation</vt:lpstr>
      <vt:lpstr>PowerPoint Presentation</vt:lpstr>
      <vt:lpstr>PowerPoint Presentation</vt:lpstr>
      <vt:lpstr>New voc:-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Unit 8 Step 1 S.B p 63  </dc:title>
  <dc:creator>maryam Maryam82</dc:creator>
  <cp:lastModifiedBy>maryam Maryam82</cp:lastModifiedBy>
  <cp:revision>6</cp:revision>
  <dcterms:created xsi:type="dcterms:W3CDTF">2022-03-18T16:53:19Z</dcterms:created>
  <dcterms:modified xsi:type="dcterms:W3CDTF">2022-03-22T20:00:27Z</dcterms:modified>
</cp:coreProperties>
</file>