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7" r:id="rId2"/>
    <p:sldId id="256" r:id="rId3"/>
    <p:sldId id="259" r:id="rId4"/>
    <p:sldId id="261" r:id="rId5"/>
    <p:sldId id="264" r:id="rId6"/>
    <p:sldId id="265" r:id="rId7"/>
    <p:sldId id="275" r:id="rId8"/>
    <p:sldId id="266" r:id="rId9"/>
    <p:sldId id="267" r:id="rId10"/>
    <p:sldId id="268" r:id="rId11"/>
    <p:sldId id="276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D9DDA16-20B7-4AF7-9E71-658E2A91129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8C44DB9-6562-461A-80B4-402822675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4DB9-6562-461A-80B4-402822675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3CFE-5CD3-4B6E-B32E-A5673D5AC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2F91-85C4-46DA-8090-8EA2137A50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AAAA-3E45-4DBD-BCCB-A85B84DB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86877B4C-ADF9-3977-F29B-650ABB3C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6" y="684893"/>
            <a:ext cx="11309048" cy="5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0942" y="1046714"/>
            <a:ext cx="11194025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يصوغ المتعلم فكرتين جزئيتين من النص في جمل تامة (( </a:t>
            </a:r>
            <a:r>
              <a:rPr lang="ar-KW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الوضعية</a:t>
            </a:r>
            <a:r>
              <a:rPr lang="ar-KW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)) 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4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جيش قريش الكبير بأصواته العالية يقبل في غرور وزهو على المعركة 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4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النبي </a:t>
            </a:r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GA Arabesque" panose="05010101010101010101" pitchFamily="2" charset="2"/>
              </a:rPr>
              <a:t></a:t>
            </a:r>
            <a:r>
              <a:rPr lang="ar-KW" sz="4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يرفع يديه بالدعاء راجيًا النصر من الله عزّ وجل 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t="10786" r="7418" b="6149"/>
          <a:stretch/>
        </p:blipFill>
        <p:spPr>
          <a:xfrm>
            <a:off x="58996" y="14748"/>
            <a:ext cx="12046052" cy="684325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448233" y="2374179"/>
            <a:ext cx="36337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500" b="1" dirty="0">
                <a:ea typeface="Calibri" panose="020F0502020204030204" pitchFamily="34" charset="0"/>
                <a:cs typeface="Calibri" panose="020F0502020204030204" pitchFamily="34" charset="0"/>
              </a:rPr>
              <a:t>الثقة بانتصار الحق</a:t>
            </a:r>
            <a:endParaRPr lang="ar-KW" sz="3500" dirty="0"/>
          </a:p>
        </p:txBody>
      </p:sp>
      <p:sp>
        <p:nvSpPr>
          <p:cNvPr id="6" name="مستطيل 5"/>
          <p:cNvSpPr/>
          <p:nvPr/>
        </p:nvSpPr>
        <p:spPr>
          <a:xfrm>
            <a:off x="2848714" y="3436374"/>
            <a:ext cx="2832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500" b="1" dirty="0">
                <a:ea typeface="Calibri" panose="020F0502020204030204" pitchFamily="34" charset="0"/>
                <a:cs typeface="Calibri" panose="020F0502020204030204" pitchFamily="34" charset="0"/>
              </a:rPr>
              <a:t>الغرور والتكبر</a:t>
            </a:r>
            <a:endParaRPr lang="ar-KW" sz="4500" dirty="0"/>
          </a:p>
        </p:txBody>
      </p:sp>
      <p:sp>
        <p:nvSpPr>
          <p:cNvPr id="7" name="مستطيل 6"/>
          <p:cNvSpPr/>
          <p:nvPr/>
        </p:nvSpPr>
        <p:spPr>
          <a:xfrm>
            <a:off x="2338332" y="4281900"/>
            <a:ext cx="31085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500" b="1" dirty="0">
                <a:ea typeface="Calibri" panose="020F0502020204030204" pitchFamily="34" charset="0"/>
                <a:cs typeface="Calibri" panose="020F0502020204030204" pitchFamily="34" charset="0"/>
              </a:rPr>
              <a:t>الفخر بيوم بدر</a:t>
            </a:r>
            <a:endParaRPr lang="ar-KW" sz="4500" dirty="0"/>
          </a:p>
        </p:txBody>
      </p:sp>
    </p:spTree>
    <p:extLst>
      <p:ext uri="{BB962C8B-B14F-4D97-AF65-F5344CB8AC3E}">
        <p14:creationId xmlns:p14="http://schemas.microsoft.com/office/powerpoint/2010/main" val="8046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14597" t="9576" r="14332" b="5343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3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3749" r="27031" b="4489"/>
          <a:stretch/>
        </p:blipFill>
        <p:spPr bwMode="auto">
          <a:xfrm>
            <a:off x="839577" y="3612494"/>
            <a:ext cx="1460278" cy="29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3" y="357116"/>
            <a:ext cx="1365622" cy="122540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134" t="45463" r="7417" b="32561"/>
          <a:stretch/>
        </p:blipFill>
        <p:spPr>
          <a:xfrm>
            <a:off x="232076" y="2004920"/>
            <a:ext cx="11898569" cy="16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602" t="11553" r="7514" b="81251"/>
          <a:stretch/>
        </p:blipFill>
        <p:spPr>
          <a:xfrm>
            <a:off x="9371505" y="498763"/>
            <a:ext cx="2294022" cy="72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93" y="3539613"/>
            <a:ext cx="2522993" cy="31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4464" y="498763"/>
            <a:ext cx="8804787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يستمع المتعلم للنص من جهاز التسجيل بقراءة نموذجية مضبوطة بالشكل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Low">
              <a:buFont typeface="Wingdings" panose="05000000000000000000" pitchFamily="2" charset="2"/>
              <a:buChar char="v"/>
            </a:pPr>
            <a:r>
              <a:rPr lang="ar-KW" sz="4500" b="1" dirty="0">
                <a:ea typeface="Calibri" panose="020F0502020204030204" pitchFamily="34" charset="0"/>
                <a:cs typeface="Calibri" panose="020F0502020204030204" pitchFamily="34" charset="0"/>
              </a:rPr>
              <a:t>يقرأ المتعلم النص قراءة جهرية ممثلة للمعنى مع مراعاة الضبط الإعرابي والبنائي ؛ مستخدمًا لغة الجسد .</a:t>
            </a:r>
            <a:endParaRPr lang="ar-KW" sz="4500" dirty="0"/>
          </a:p>
        </p:txBody>
      </p:sp>
    </p:spTree>
    <p:extLst>
      <p:ext uri="{BB962C8B-B14F-4D97-AF65-F5344CB8AC3E}">
        <p14:creationId xmlns:p14="http://schemas.microsoft.com/office/powerpoint/2010/main" val="282722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17417" y="875267"/>
            <a:ext cx="10917382" cy="1366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يتعرف المتعلم معاني الكلمات الصعبة التي وردت في ال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نص </a:t>
            </a:r>
            <a:r>
              <a:rPr lang="ar-KW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KW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</a:t>
            </a:r>
            <a:r>
              <a:rPr lang="ar-KW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مثل : </a:t>
            </a:r>
            <a:endParaRPr lang="ar-SA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17417" y="2905011"/>
            <a:ext cx="1091738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شحذ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حدَّ وسنَّ     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اللجب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صوت العسكر </a:t>
            </a:r>
          </a:p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القنا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الرماح   				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الحداء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صوت الغناء للابل        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القليب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البئر   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عصبة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جماعة </a:t>
            </a:r>
          </a:p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ذوابة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قمة       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هدبها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شعر العين 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	ودنت</a:t>
            </a:r>
            <a:r>
              <a:rPr lang="ar-SA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اقتربت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0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â«ÙÙØ± Ø²Ø§ÙØ¬ Ø´Ø§Ø±Ùâ¬â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9333" b="11415"/>
          <a:stretch/>
        </p:blipFill>
        <p:spPr bwMode="auto">
          <a:xfrm>
            <a:off x="1149928" y="4336026"/>
            <a:ext cx="2596476" cy="20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6477" y="138231"/>
            <a:ext cx="119166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يشارك المتعلم مجموعته في استخلاص الفكرة الرئيسة التي تضمنها النص وذلك باستخدام استراتيجية </a:t>
            </a:r>
            <a:r>
              <a:rPr lang="ar-KW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KW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للوصول لمثل ما يأتي 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(الفكرة الرئيسة) 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3203575" algn="l"/>
              </a:tabLst>
            </a:pPr>
            <a:r>
              <a:rPr lang="ar-KW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غزوة بدر نقطة فاصلة في تاريخ الدين الإسلامي 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3203575" algn="l"/>
              </a:tabLst>
            </a:pPr>
            <a:r>
              <a:rPr lang="ar-KW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الحق منتصرٌ بتأييد من الله سبحانه وتعالى.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98923"/>
              </p:ext>
            </p:extLst>
          </p:nvPr>
        </p:nvGraphicFramePr>
        <p:xfrm>
          <a:off x="412955" y="1884867"/>
          <a:ext cx="11200273" cy="43227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26296">
                  <a:extLst>
                    <a:ext uri="{9D8B030D-6E8A-4147-A177-3AD203B41FA5}">
                      <a16:colId xmlns:a16="http://schemas.microsoft.com/office/drawing/2014/main" val="103557567"/>
                    </a:ext>
                  </a:extLst>
                </a:gridCol>
                <a:gridCol w="9373977">
                  <a:extLst>
                    <a:ext uri="{9D8B030D-6E8A-4147-A177-3AD203B41FA5}">
                      <a16:colId xmlns:a16="http://schemas.microsoft.com/office/drawing/2014/main" val="2646355292"/>
                    </a:ext>
                  </a:extLst>
                </a:gridCol>
              </a:tblGrid>
              <a:tr h="1053024"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أسباب غزوة بدر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سماع النبي </a:t>
                      </a:r>
                      <a:r>
                        <a:rPr kumimoji="0" lang="en-US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GA Arabesque" panose="05010101010101010101" pitchFamily="2" charset="2"/>
                        </a:rPr>
                        <a:t></a:t>
                      </a: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بقدوم قافلة لكفار قريش من الشام يقودها أبو سفيان ، ومحملة بالبضائع والنقود ، فطلب النبي </a:t>
                      </a:r>
                      <a:r>
                        <a:rPr kumimoji="0" lang="en-US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GA Arabesque" panose="05010101010101010101" pitchFamily="2" charset="2"/>
                        </a:rPr>
                        <a:t></a:t>
                      </a: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من مجموعة من المسلمين أن يذهبوا لأخذ هذه القافلة بدلاً من القافلة التي استولى عليها كفار قريش من المسلمين عندما هاجروا من مكة المكرمة .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962947"/>
                  </a:ext>
                </a:extLst>
              </a:tr>
              <a:tr h="526512"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نتائج غزوة بدر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انتصار المسلمين على مشركي قريش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427155"/>
                  </a:ext>
                </a:extLst>
              </a:tr>
              <a:tr h="1579536"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أثر غزوة بدر على المسلمين</a:t>
                      </a:r>
                      <a:endParaRPr kumimoji="0" lang="en-US" sz="3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ازدياد ثقة المسلمين بأنفسهم ، وأصبحوا </a:t>
                      </a:r>
                      <a:r>
                        <a:rPr kumimoji="0" lang="ar-KW" sz="3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مهابين</a:t>
                      </a: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في المدينة وما جاورها 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أصبح لديهم مصدر جديد للدخل وهو غنائم المعارك .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ar-K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تحسن الحالة المادية والاقتصادية للمسلمين .</a:t>
                      </a:r>
                      <a:endParaRPr kumimoji="0" 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7133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0219" y="226342"/>
            <a:ext cx="1159223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KW" altLang="ar-KW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يتحاور المتعلم مع المجموعات الأخرى لبيان أسباب الغزوة ونتائجها وأثرها على المسلمين مستعينًا بما درسه في التربية الإسلامية والاجتماعيات </a:t>
            </a:r>
            <a:endParaRPr kumimoji="0" lang="en-US" altLang="ar-KW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KW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5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89936" y="704584"/>
            <a:ext cx="111350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يتحدث المتعلم عن المشاعر والاحساسات التي سيطرت عليه وهو يستمع للنص وذلك باستخدام استراتيجية (فكر .. زاوج .. شارك) :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الفخر والاعتزاز ببطولات المسلمين 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يحدد المتعلم القيم المستفادة من هذا النص في جمل تامة وبلغة صحيحة وواضحة وذلك باستخدام استراتيجية </a:t>
            </a:r>
            <a:r>
              <a:rPr lang="ar-KW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KW" sz="3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للوصول لمثل ما يأتي :</a:t>
            </a: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القيم المستفادة من النص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انتصار الحق دائمًا  -   الثقة بالله عزّ وجل   -   التعاون طريق النصر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57201" y="1383121"/>
            <a:ext cx="11415250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يكمل المتعلم بالتعاون مع أفراد مجموعته ما يأتي في ضوء فهمه للأبيات :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أبرز المشاعر والإحساسات الواردة في النص</a:t>
            </a:r>
          </a:p>
          <a:p>
            <a:pPr lvl="0" algn="justLow">
              <a:lnSpc>
                <a:spcPct val="115000"/>
              </a:lnSpc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الفخر والاعتزاز ببطولات المسلمين 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صفات المشركين في الأبيات : </a:t>
            </a:r>
          </a:p>
          <a:p>
            <a:pPr lvl="0" algn="justLow">
              <a:lnSpc>
                <a:spcPct val="115000"/>
              </a:lnSpc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التكبر والغرور ، والاستهزاء بالمسلمين</a:t>
            </a:r>
            <a:r>
              <a:rPr lang="ar-KW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KW" sz="3500" b="1" dirty="0">
                <a:ea typeface="Calibri" panose="020F0502020204030204" pitchFamily="34" charset="0"/>
                <a:cs typeface="Calibri" panose="020F0502020204030204" pitchFamily="34" charset="0"/>
              </a:rPr>
              <a:t>من الألفاظ التي صورت المشركين :</a:t>
            </a:r>
          </a:p>
          <a:p>
            <a:r>
              <a:rPr lang="ar-KW" sz="3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زهو  -   عصبة الاثم  -  شاهت الوجوه</a:t>
            </a:r>
            <a:r>
              <a:rPr lang="ar-KW" sz="35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KW" sz="3500" dirty="0"/>
          </a:p>
        </p:txBody>
      </p:sp>
    </p:spTree>
    <p:extLst>
      <p:ext uri="{BB962C8B-B14F-4D97-AF65-F5344CB8AC3E}">
        <p14:creationId xmlns:p14="http://schemas.microsoft.com/office/powerpoint/2010/main" val="116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420</Words>
  <Application>Microsoft Office PowerPoint</Application>
  <PresentationFormat>شاشة عريضة</PresentationFormat>
  <Paragraphs>38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دانه محمد راشد راشد</cp:lastModifiedBy>
  <cp:revision>11</cp:revision>
  <dcterms:created xsi:type="dcterms:W3CDTF">2019-04-06T15:14:01Z</dcterms:created>
  <dcterms:modified xsi:type="dcterms:W3CDTF">2023-06-12T15:27:23Z</dcterms:modified>
</cp:coreProperties>
</file>