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  <p:sldMasterId id="2147483780" r:id="rId6"/>
    <p:sldMasterId id="2147483792" r:id="rId7"/>
  </p:sldMasterIdLst>
  <p:notesMasterIdLst>
    <p:notesMasterId r:id="rId40"/>
  </p:notesMasterIdLst>
  <p:sldIdLst>
    <p:sldId id="426" r:id="rId8"/>
    <p:sldId id="400" r:id="rId9"/>
    <p:sldId id="385" r:id="rId10"/>
    <p:sldId id="418" r:id="rId11"/>
    <p:sldId id="427" r:id="rId12"/>
    <p:sldId id="396" r:id="rId13"/>
    <p:sldId id="397" r:id="rId14"/>
    <p:sldId id="373" r:id="rId15"/>
    <p:sldId id="378" r:id="rId16"/>
    <p:sldId id="379" r:id="rId17"/>
    <p:sldId id="380" r:id="rId18"/>
    <p:sldId id="415" r:id="rId19"/>
    <p:sldId id="416" r:id="rId20"/>
    <p:sldId id="428" r:id="rId21"/>
    <p:sldId id="429" r:id="rId22"/>
    <p:sldId id="430" r:id="rId23"/>
    <p:sldId id="431" r:id="rId24"/>
    <p:sldId id="432" r:id="rId25"/>
    <p:sldId id="433" r:id="rId26"/>
    <p:sldId id="342" r:id="rId27"/>
    <p:sldId id="417" r:id="rId28"/>
    <p:sldId id="419" r:id="rId29"/>
    <p:sldId id="420" r:id="rId30"/>
    <p:sldId id="421" r:id="rId31"/>
    <p:sldId id="434" r:id="rId32"/>
    <p:sldId id="435" r:id="rId33"/>
    <p:sldId id="422" r:id="rId34"/>
    <p:sldId id="301" r:id="rId35"/>
    <p:sldId id="423" r:id="rId36"/>
    <p:sldId id="436" r:id="rId37"/>
    <p:sldId id="424" r:id="rId38"/>
    <p:sldId id="413" r:id="rId39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82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58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932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50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045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48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675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494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88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02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05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77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1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0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0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9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5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203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685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0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629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359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595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694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413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502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695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534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70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168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6.jpeg"/><Relationship Id="rId7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C8048-112C-418B-90A4-60AF5331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20914"/>
            <a:ext cx="11461628" cy="6154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5EB8F-68CA-4E78-9300-23D52D3B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7629" r="17561" b="38074"/>
          <a:stretch/>
        </p:blipFill>
        <p:spPr>
          <a:xfrm>
            <a:off x="2709622" y="5331842"/>
            <a:ext cx="5364479" cy="1105244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58" y="2306386"/>
            <a:ext cx="1264579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2525731" y="44829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2709622" y="3267419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55728" y="1905506"/>
            <a:ext cx="5640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amount of money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is paid to an employee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Merriam Webster">
            <a:hlinkClick r:id="" action="ppaction://media"/>
            <a:extLst>
              <a:ext uri="{FF2B5EF4-FFF2-40B4-BE49-F238E27FC236}">
                <a16:creationId xmlns:a16="http://schemas.microsoft.com/office/drawing/2014/main" id="{BFA0A946-403D-4934-8716-B6142D30A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82" y="4784252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57F8D-CE05-4234-80FE-F7921A400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3757"/>
            <a:ext cx="5539409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267552" y="4240027"/>
            <a:ext cx="11142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pays the mechanics’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wages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the end of each month.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032181" y="1746480"/>
            <a:ext cx="6745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place of someone or something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nstead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    (Adv)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nstead of meaning english - بحث Google">
            <a:hlinkClick r:id="" action="ppaction://media"/>
            <a:extLst>
              <a:ext uri="{FF2B5EF4-FFF2-40B4-BE49-F238E27FC236}">
                <a16:creationId xmlns:a16="http://schemas.microsoft.com/office/drawing/2014/main" id="{26421FDE-6C5B-46F0-A7F5-2B02E75B7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41519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561503" y="3600735"/>
            <a:ext cx="10790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always help my father in his work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instead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staying at home.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603700" y="1859766"/>
            <a:ext cx="6745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device or hole for catching animals or people and preventing their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escape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F7C96-F200-4241-981B-48FA57CC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2207257"/>
            <a:ext cx="4509448" cy="4222572"/>
          </a:xfrm>
          <a:prstGeom prst="rect">
            <a:avLst/>
          </a:prstGeom>
        </p:spPr>
      </p:pic>
      <p:pic>
        <p:nvPicPr>
          <p:cNvPr id="8" name="trap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2BEE10EE-4BAE-4F0E-81DD-D99FEC254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1020" y="4719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895465" y="3600735"/>
            <a:ext cx="8122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day, I set a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lazy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mechanic who was sitting on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tree instead of working.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887302" y="1915740"/>
            <a:ext cx="481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fall out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something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188618" y="384072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out    (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PhV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dropout meaning in english - بحث Google">
            <a:hlinkClick r:id="" action="ppaction://media"/>
            <a:extLst>
              <a:ext uri="{FF2B5EF4-FFF2-40B4-BE49-F238E27FC236}">
                <a16:creationId xmlns:a16="http://schemas.microsoft.com/office/drawing/2014/main" id="{54B9CA68-D389-441A-B26F-338AC7379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5505" y="4619504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5374D-51F3-42A2-909D-F71F9FCA0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74" y="1635767"/>
            <a:ext cx="4811132" cy="46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19075" y="3600735"/>
            <a:ext cx="11675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Badly , the lazy mechanic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dropped out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tree and broke his leg.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887302" y="1915740"/>
            <a:ext cx="481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nemployed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without a job.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188618" y="384072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obless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jobless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E9F8DF2E-6332-437F-A72E-1D5EA30CE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9186" y="4701765"/>
            <a:ext cx="487363" cy="406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45D45-1F39-4F48-85D6-13978949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3" y="1650697"/>
            <a:ext cx="5889645" cy="47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24553" y="3600735"/>
            <a:ext cx="10264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end, the lazy mechanic lost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job and became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jobless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74033-3540-4AA9-98DF-379AE4B3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00730" y="940905"/>
            <a:ext cx="4041914" cy="499606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 P. 27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325" y="39114"/>
            <a:ext cx="5771675" cy="665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separate        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(Adj)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           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wage               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instead of     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(Adv)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4" y="1949248"/>
            <a:ext cx="1999689" cy="121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4" y="3429000"/>
            <a:ext cx="1999690" cy="106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4" y="5279313"/>
            <a:ext cx="3041656" cy="1262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470503-AC6B-49B0-B334-0346FAAE1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54" y="448936"/>
            <a:ext cx="1999689" cy="121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FF5E8A-74AD-48E9-B71D-3A70CB85C751}"/>
              </a:ext>
            </a:extLst>
          </p:cNvPr>
          <p:cNvSpPr txBox="1"/>
          <p:nvPr/>
        </p:nvSpPr>
        <p:spPr>
          <a:xfrm>
            <a:off x="7540382" y="422228"/>
            <a:ext cx="4353863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                    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out           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PhV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jobless              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(Adj)</a:t>
            </a:r>
            <a:endParaRPr lang="en-GB" sz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C23C6-1BCC-4B89-9008-03FA2F7122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5384800"/>
            <a:ext cx="4349274" cy="1311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D60BA0-C7F4-4B80-9B02-FD216956A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4" y="1500139"/>
            <a:ext cx="2859314" cy="1126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9149F5-D840-4C4F-869C-A4C04572E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4" y="3367685"/>
            <a:ext cx="2859314" cy="1262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8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59F45-556D-4998-9E68-8458592E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6" b="716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story again and 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answer the following questions 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249381" y="2793864"/>
            <a:ext cx="752539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Dad’s garage and work.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293228" y="3847779"/>
            <a:ext cx="692331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Family and brothers.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249381" y="4204608"/>
            <a:ext cx="783260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J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obless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people problems.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293228" y="5948568"/>
            <a:ext cx="674030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The unexpected trap.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982093" y="2589611"/>
            <a:ext cx="6792686" cy="1160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293228" y="1976945"/>
            <a:ext cx="1062262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1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- The main idea of the 1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st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paragraph is :</a:t>
            </a:r>
          </a:p>
        </p:txBody>
      </p:sp>
    </p:spTree>
    <p:extLst>
      <p:ext uri="{BB962C8B-B14F-4D97-AF65-F5344CB8AC3E}">
        <p14:creationId xmlns:p14="http://schemas.microsoft.com/office/powerpoint/2010/main" val="842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176810" y="2999509"/>
            <a:ext cx="413789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flexible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56591" y="4431028"/>
            <a:ext cx="364308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adequate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6635581" y="2471397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united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635581" y="4446673"/>
            <a:ext cx="364308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strict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7974657" y="2999509"/>
            <a:ext cx="1944911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0" y="1006361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2 -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What is the antonym (opposite) of the word “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separate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” in the second paragraph 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300322" y="2153438"/>
            <a:ext cx="413789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Antonio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6467061" y="2271334"/>
            <a:ext cx="364308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Don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-184544" y="2986599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Dad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874120" y="3652255"/>
            <a:ext cx="434830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Mechanic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7847180" y="2195904"/>
            <a:ext cx="1726497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565153" y="399599"/>
            <a:ext cx="1107025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3 – What does the underlined pronoun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“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him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” in the 4</a:t>
            </a:r>
            <a:r>
              <a:rPr lang="en-US" sz="4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th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paragraph refers to ?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57249-6AF6-4F3F-AD1F-4BF333D6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53255" r="30249" b="38799"/>
          <a:stretch/>
        </p:blipFill>
        <p:spPr>
          <a:xfrm>
            <a:off x="781878" y="4573376"/>
            <a:ext cx="10853531" cy="1905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C1C43-F327-48B9-B8FE-E2F567754984}"/>
              </a:ext>
            </a:extLst>
          </p:cNvPr>
          <p:cNvCxnSpPr>
            <a:cxnSpLocks/>
          </p:cNvCxnSpPr>
          <p:nvPr/>
        </p:nvCxnSpPr>
        <p:spPr>
          <a:xfrm>
            <a:off x="10888598" y="5466206"/>
            <a:ext cx="5544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1510761" y="3127948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fixed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563009" y="3768628"/>
            <a:ext cx="456944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d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ropped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out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0" y="382247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– Find out words in the story that mean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“ repaired / fell down”: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FC32A8-6EF9-4FDD-9687-7E2A131CCA2F}"/>
              </a:ext>
            </a:extLst>
          </p:cNvPr>
          <p:cNvCxnSpPr>
            <a:cxnSpLocks/>
          </p:cNvCxnSpPr>
          <p:nvPr/>
        </p:nvCxnSpPr>
        <p:spPr>
          <a:xfrm flipH="1">
            <a:off x="3599543" y="2401265"/>
            <a:ext cx="914400" cy="1156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873340-3869-4866-95CB-8F77D11253F3}"/>
              </a:ext>
            </a:extLst>
          </p:cNvPr>
          <p:cNvCxnSpPr>
            <a:cxnSpLocks/>
          </p:cNvCxnSpPr>
          <p:nvPr/>
        </p:nvCxnSpPr>
        <p:spPr>
          <a:xfrm>
            <a:off x="7166903" y="2401265"/>
            <a:ext cx="699840" cy="1156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293228" y="2487928"/>
            <a:ext cx="959130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o inform us about mechanics.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07999" y="3803751"/>
            <a:ext cx="796570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To advise us to work hard 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249381" y="4218248"/>
            <a:ext cx="1066646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To compare between different jobs.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104543" y="5948568"/>
            <a:ext cx="1117305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To persuade us not to be mechanics.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507999" y="3515427"/>
            <a:ext cx="8171544" cy="1361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293228" y="1122724"/>
            <a:ext cx="1062262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5- The purpose of the writer in writing this story is :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82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82499" y="770923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6B666-77EF-44C4-B915-FBAD0F3D5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9" t="31110" r="58700" b="56308"/>
          <a:stretch/>
        </p:blipFill>
        <p:spPr>
          <a:xfrm>
            <a:off x="731521" y="2133599"/>
            <a:ext cx="10546080" cy="39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217714" y="357100"/>
            <a:ext cx="11756571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1- He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wa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s young, tall , slim and quick with his hands. He fixed the cars faster and better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than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anyone.</a:t>
            </a:r>
            <a:endParaRPr kumimoji="0" lang="ar-KW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A5AF2-619E-4837-A775-B48AAE8AA3F3}"/>
              </a:ext>
            </a:extLst>
          </p:cNvPr>
          <p:cNvSpPr/>
          <p:nvPr/>
        </p:nvSpPr>
        <p:spPr>
          <a:xfrm>
            <a:off x="217713" y="2933408"/>
            <a:ext cx="989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2- Because he became too proud of himself. 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3A7AD-697B-4045-B911-00689E5CF070}"/>
              </a:ext>
            </a:extLst>
          </p:cNvPr>
          <p:cNvSpPr/>
          <p:nvPr/>
        </p:nvSpPr>
        <p:spPr>
          <a:xfrm>
            <a:off x="217713" y="4925434"/>
            <a:ext cx="11756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3- He set a trap. He climbed up the tree and waited for Don to arrive. While Don was singing as usual , Antonio dropped out of the tree and looked him in the eye.</a:t>
            </a:r>
            <a:endParaRPr lang="ar-KW" sz="36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868762-B892-4E63-9CD7-0F89D76EC631}"/>
              </a:ext>
            </a:extLst>
          </p:cNvPr>
          <p:cNvSpPr txBox="1">
            <a:spLocks/>
          </p:cNvSpPr>
          <p:nvPr/>
        </p:nvSpPr>
        <p:spPr>
          <a:xfrm>
            <a:off x="249379" y="217153"/>
            <a:ext cx="11693237" cy="858982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Do you enjoy reading stories? Why?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E3B0DE-3EB4-417C-8534-7D02A2DB5547}"/>
              </a:ext>
            </a:extLst>
          </p:cNvPr>
          <p:cNvSpPr txBox="1">
            <a:spLocks/>
          </p:cNvSpPr>
          <p:nvPr/>
        </p:nvSpPr>
        <p:spPr>
          <a:xfrm>
            <a:off x="249378" y="1389669"/>
            <a:ext cx="11693237" cy="858982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Name a story you know. What is it about?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4F77F3-2C66-422D-83D0-1F45BA31DC18}"/>
              </a:ext>
            </a:extLst>
          </p:cNvPr>
          <p:cNvSpPr txBox="1">
            <a:spLocks/>
          </p:cNvSpPr>
          <p:nvPr/>
        </p:nvSpPr>
        <p:spPr>
          <a:xfrm>
            <a:off x="249377" y="2562185"/>
            <a:ext cx="11693237" cy="1434548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Which kind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of stories do you prefer         reading? Why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79A95-01BE-400F-AEC5-9097D73A9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" t="6557" r="43587" b="5062"/>
          <a:stretch/>
        </p:blipFill>
        <p:spPr>
          <a:xfrm>
            <a:off x="2809461" y="4214191"/>
            <a:ext cx="6135755" cy="2478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7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18E9AF-50DD-49BC-8E24-4B6C261C7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81290"/>
              </p:ext>
            </p:extLst>
          </p:nvPr>
        </p:nvGraphicFramePr>
        <p:xfrm>
          <a:off x="522512" y="2699657"/>
          <a:ext cx="10972802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2787210679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167307987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87884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74379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97165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0787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1D5BED6-B86C-4C84-AB0A-91457948608C}"/>
              </a:ext>
            </a:extLst>
          </p:cNvPr>
          <p:cNvSpPr txBox="1">
            <a:spLocks/>
          </p:cNvSpPr>
          <p:nvPr/>
        </p:nvSpPr>
        <p:spPr>
          <a:xfrm>
            <a:off x="1070658" y="2759693"/>
            <a:ext cx="398959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Characters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ADFD65-6F37-4F8B-BFE9-568729AE581F}"/>
              </a:ext>
            </a:extLst>
          </p:cNvPr>
          <p:cNvSpPr txBox="1">
            <a:spLocks/>
          </p:cNvSpPr>
          <p:nvPr/>
        </p:nvSpPr>
        <p:spPr>
          <a:xfrm>
            <a:off x="1070658" y="3735433"/>
            <a:ext cx="331651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Setting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15125B-8D21-4948-B98E-42EBBC8860C2}"/>
              </a:ext>
            </a:extLst>
          </p:cNvPr>
          <p:cNvSpPr txBox="1">
            <a:spLocks/>
          </p:cNvSpPr>
          <p:nvPr/>
        </p:nvSpPr>
        <p:spPr>
          <a:xfrm>
            <a:off x="1331082" y="4566054"/>
            <a:ext cx="323668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Problem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CAF017-C81B-4FB0-AA07-0294ED2893DB}"/>
              </a:ext>
            </a:extLst>
          </p:cNvPr>
          <p:cNvSpPr txBox="1">
            <a:spLocks/>
          </p:cNvSpPr>
          <p:nvPr/>
        </p:nvSpPr>
        <p:spPr>
          <a:xfrm>
            <a:off x="1702000" y="5544162"/>
            <a:ext cx="159496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End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76D9A-93E7-456F-ACB2-138BAC57A7C5}"/>
              </a:ext>
            </a:extLst>
          </p:cNvPr>
          <p:cNvSpPr txBox="1"/>
          <p:nvPr/>
        </p:nvSpPr>
        <p:spPr>
          <a:xfrm>
            <a:off x="264784" y="249989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864475-A06F-4ADF-944E-9DCF07671580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Fill in this table with the required information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from the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story: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41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508000" y="3429000"/>
            <a:ext cx="10607040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What message do you think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writer of the story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 trying to share ? </a:t>
            </a:r>
            <a:endParaRPr kumimoji="0" lang="ar-KW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113E70C-8880-4AC8-A162-51CACA6A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37" y="618835"/>
            <a:ext cx="6438115" cy="2475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this story and give it a title 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36CF22E-1631-4DF9-B67E-D7B5E2847BE7}"/>
              </a:ext>
            </a:extLst>
          </p:cNvPr>
          <p:cNvSpPr/>
          <p:nvPr/>
        </p:nvSpPr>
        <p:spPr>
          <a:xfrm>
            <a:off x="718407" y="2647225"/>
            <a:ext cx="5165558" cy="303795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C70F-DAAF-45DA-86B9-286058E4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24734" r="30249" b="16328"/>
          <a:stretch/>
        </p:blipFill>
        <p:spPr>
          <a:xfrm>
            <a:off x="6308037" y="2107095"/>
            <a:ext cx="5592415" cy="4532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7657" y="2749945"/>
            <a:ext cx="4634096" cy="91783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Vocabulary</a:t>
            </a:r>
            <a:endParaRPr kumimoji="0" lang="ar-K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FBD838-38AC-4478-A95C-1E7AC46F8FBC}"/>
              </a:ext>
            </a:extLst>
          </p:cNvPr>
          <p:cNvSpPr txBox="1">
            <a:spLocks/>
          </p:cNvSpPr>
          <p:nvPr/>
        </p:nvSpPr>
        <p:spPr>
          <a:xfrm>
            <a:off x="5619135" y="2389239"/>
            <a:ext cx="6169924" cy="36537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otice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following story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guess the meanings of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new vocabulary. 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540E2-BA86-4B0F-B3FB-534559770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505">
            <a:off x="2053357" y="1302990"/>
            <a:ext cx="4262310" cy="17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6873" y="2056902"/>
            <a:ext cx="6689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xisting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happening independently or in a different physical space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64BE6-D4BA-4192-92E0-895AA2F27A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6"/>
          <a:stretch/>
        </p:blipFill>
        <p:spPr>
          <a:xfrm>
            <a:off x="6361378" y="2056901"/>
            <a:ext cx="5476815" cy="4302665"/>
          </a:xfrm>
          <a:prstGeom prst="rect">
            <a:avLst/>
          </a:prstGeom>
        </p:spPr>
      </p:pic>
      <p:pic>
        <p:nvPicPr>
          <p:cNvPr id="9" name="separat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80FD8106-106F-4C53-AD5C-1D05366E1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0444" y="4852219"/>
            <a:ext cx="647156" cy="6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556645" y="3275160"/>
            <a:ext cx="93891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has three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separate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workshops.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42053" y="1728091"/>
            <a:ext cx="5791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have someone work or to do a job for you and pay them for it.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3337756" y="363118"/>
            <a:ext cx="4608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employ     (V)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A543B-F4BD-40D8-98C7-5FA1F782A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2" y="1728091"/>
            <a:ext cx="5365968" cy="4766791"/>
          </a:xfrm>
          <a:prstGeom prst="rect">
            <a:avLst/>
          </a:prstGeom>
        </p:spPr>
      </p:pic>
      <p:pic>
        <p:nvPicPr>
          <p:cNvPr id="8" name="emplo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AD110959-92D4-4968-BDA2-83B7E6773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7756" y="47649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96326" y="3429000"/>
            <a:ext cx="105993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employs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many mechanics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his workshops.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F453D5-A6FE-4480-A0E6-2CB751E0B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752A32-BAF5-4BAD-800A-CFD35616B53C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6B578564-3567-4E0C-B7C8-3711F0DC4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574</Words>
  <Application>Microsoft Office PowerPoint</Application>
  <PresentationFormat>شاشة عريضة</PresentationFormat>
  <Paragraphs>105</Paragraphs>
  <Slides>32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32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1_Office Theme</vt:lpstr>
      <vt:lpstr>2_Office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وسام طاهر يوسف المرسى</dc:creator>
  <cp:lastModifiedBy>hp</cp:lastModifiedBy>
  <cp:revision>57</cp:revision>
  <dcterms:created xsi:type="dcterms:W3CDTF">2020-07-07T20:11:54Z</dcterms:created>
  <dcterms:modified xsi:type="dcterms:W3CDTF">2023-10-23T08:00:28Z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