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68" r:id="rId1"/>
    <p:sldMasterId id="2147483780" r:id="rId2"/>
    <p:sldMasterId id="2147483792" r:id="rId3"/>
  </p:sldMasterIdLst>
  <p:sldIdLst>
    <p:sldId id="514" r:id="rId4"/>
    <p:sldId id="500" r:id="rId5"/>
    <p:sldId id="256" r:id="rId6"/>
    <p:sldId id="257" r:id="rId7"/>
    <p:sldId id="275" r:id="rId8"/>
    <p:sldId id="276" r:id="rId9"/>
    <p:sldId id="277" r:id="rId10"/>
    <p:sldId id="278" r:id="rId11"/>
    <p:sldId id="279" r:id="rId12"/>
    <p:sldId id="280" r:id="rId13"/>
    <p:sldId id="524" r:id="rId14"/>
    <p:sldId id="525" r:id="rId15"/>
    <p:sldId id="523" r:id="rId16"/>
    <p:sldId id="282" r:id="rId17"/>
    <p:sldId id="526" r:id="rId18"/>
    <p:sldId id="283" r:id="rId19"/>
    <p:sldId id="284" r:id="rId20"/>
  </p:sldIdLst>
  <p:sldSz cx="9144000" cy="6858000" type="screen4x3"/>
  <p:notesSz cx="6858000" cy="9144000"/>
  <p:defaultTextStyle>
    <a:defPPr>
      <a:defRPr lang="ar-KW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74" d="100"/>
          <a:sy n="74" d="100"/>
        </p:scale>
        <p:origin x="1714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40013359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5037764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7843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805462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79637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10854172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24186104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973074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KW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218691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4536018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0073424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33504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6247236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269357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488294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2506291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058185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80782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0533521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7334658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4249876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960842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200120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  <p:sp>
        <p:nvSpPr>
          <p:cNvPr id="24" name="TextBox 23"/>
          <p:cNvSpPr txBox="1"/>
          <p:nvPr/>
        </p:nvSpPr>
        <p:spPr>
          <a:xfrm>
            <a:off x="482712" y="790378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700" y="2886556"/>
            <a:ext cx="457319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491846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33995847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73621218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1324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ar-SA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K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ar-SA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F58BE1-648F-4E4B-BA70-EB39AD2C3976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A455700-DF67-4DEA-AA45-93B1770F31DD}" type="slidenum">
              <a:rPr lang="ar-KW" smtClean="0"/>
              <a:t>‹#›</a:t>
            </a:fld>
            <a:endParaRPr lang="ar-K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marL="320040" indent="-320040" algn="r" defTabSz="914400" rtl="1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286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r" defTabSz="914400" rtl="1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KW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KW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ADB71-21F3-4E6B-975D-553EE5DAB48C}" type="datetimeFigureOut">
              <a:rPr lang="ar-KW" smtClean="0"/>
              <a:t>21/03/1445</a:t>
            </a:fld>
            <a:endParaRPr lang="ar-KW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KW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EB109-FEE9-489B-9D5B-0ABEE71B8DB6}" type="slidenum">
              <a:rPr lang="ar-KW" smtClean="0"/>
              <a:t>‹#›</a:t>
            </a:fld>
            <a:endParaRPr lang="ar-KW"/>
          </a:p>
        </p:txBody>
      </p:sp>
    </p:spTree>
    <p:extLst>
      <p:ext uri="{BB962C8B-B14F-4D97-AF65-F5344CB8AC3E}">
        <p14:creationId xmlns:p14="http://schemas.microsoft.com/office/powerpoint/2010/main" val="3172963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KW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6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5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19594-A2F1-450F-B0AC-E4DB0438A9B7}" type="datetimeFigureOut">
              <a:rPr lang="ar-EG" smtClean="0"/>
              <a:pPr/>
              <a:t>21/03/1445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5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7" y="6041365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accent1"/>
                </a:solidFill>
              </a:defRPr>
            </a:lvl1pPr>
          </a:lstStyle>
          <a:p>
            <a:fld id="{9F04DD20-B3C3-4D2B-B001-E7007C5FAC11}" type="slidenum">
              <a:rPr lang="ar-EG" smtClean="0"/>
              <a:pPr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698415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  <p:sldLayoutId id="2147483805" r:id="rId13"/>
    <p:sldLayoutId id="2147483806" r:id="rId14"/>
    <p:sldLayoutId id="2147483807" r:id="rId15"/>
    <p:sldLayoutId id="2147483808" r:id="rId16"/>
  </p:sldLayoutIdLst>
  <p:txStyles>
    <p:titleStyle>
      <a:lvl1pPr algn="l" defTabSz="342900" rtl="0" eaLnBrk="1" latinLnBrk="0" hangingPunct="1">
        <a:spcBef>
          <a:spcPct val="0"/>
        </a:spcBef>
        <a:buNone/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2CCF39-EFD4-A24B-3239-B09F7E2F3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KW" dirty="0"/>
              <a:t>كلمة السر</a:t>
            </a:r>
            <a:endParaRPr lang="en-GB" dirty="0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CAB45E-1505-7956-92E0-D9A83B7A5D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See the source image">
            <a:extLst>
              <a:ext uri="{FF2B5EF4-FFF2-40B4-BE49-F238E27FC236}">
                <a16:creationId xmlns:a16="http://schemas.microsoft.com/office/drawing/2014/main" id="{9A4E7D61-BC28-4C87-095D-9DA7861E1A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86"/>
          <a:stretch/>
        </p:blipFill>
        <p:spPr bwMode="auto">
          <a:xfrm>
            <a:off x="1979712" y="1296760"/>
            <a:ext cx="5764674" cy="5132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8577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-36512" y="1336700"/>
            <a:ext cx="9144000" cy="2308324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جـ : يملآ الماء الفراغات الهوائية بين أجزاء الصــــخر ، و </a:t>
            </a:r>
          </a:p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يتجمد الماء و يتمدد مما يزيد تباعد الشقوق و عند </a:t>
            </a:r>
          </a:p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إخراجه و انصهار الثلج تظهر الشـــقوق أوسع مما </a:t>
            </a:r>
          </a:p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يسهل تفتيته 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6" name="مستطيل 5"/>
          <p:cNvSpPr/>
          <p:nvPr/>
        </p:nvSpPr>
        <p:spPr>
          <a:xfrm>
            <a:off x="-108520" y="66110"/>
            <a:ext cx="92525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 : ماذا يحدث عند وضع صخر رســــــوبي في الماء ثم </a:t>
            </a:r>
          </a:p>
          <a:p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 وضعه في مجمد الثلاجة ؟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8" name="صورة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" y="3645024"/>
            <a:ext cx="9086641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8561E65-5B26-F100-D228-90139AF09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C960C30-5DE3-49AE-8163-3A3D2F77ABF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6053296-3575-00F1-777F-E7D8964559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973" y="332656"/>
            <a:ext cx="8226054" cy="140478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63E45BE-2427-EF17-6540-8094BE211D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293" y="2444864"/>
            <a:ext cx="751981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66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42E2190-213F-DDFF-B1DD-7A4A7E3E5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438F538-D191-2D51-E267-360C7C34F9D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01AD04C4-41A3-E7B1-2DEC-D61F487BE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412776"/>
            <a:ext cx="8654924" cy="380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001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4D5D04B-2820-196D-51EB-D125543D00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A24BE50-D264-C56B-B232-3F180ECEC63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ارتفاع في درجات الحرارة اليوم وغداً.. اعرف حالة الطقس - أقلام حرة">
            <a:extLst>
              <a:ext uri="{FF2B5EF4-FFF2-40B4-BE49-F238E27FC236}">
                <a16:creationId xmlns:a16="http://schemas.microsoft.com/office/drawing/2014/main" id="{929DD41E-6390-AB35-954A-23C34EF9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1500"/>
            <a:ext cx="9144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395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3649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27"/>
          <p:cNvSpPr txBox="1"/>
          <p:nvPr/>
        </p:nvSpPr>
        <p:spPr>
          <a:xfrm>
            <a:off x="-108520" y="1340768"/>
            <a:ext cx="6848633" cy="175432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KW"/>
            </a:defPPr>
            <a:lvl1pPr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KW" dirty="0"/>
              <a:t>قد تتأثر معادن صخور اليابسة باختلاف درجــات الحـرارة و حـدوث الـتـمـدد و </a:t>
            </a:r>
          </a:p>
          <a:p>
            <a:r>
              <a:rPr lang="ar-KW" dirty="0"/>
              <a:t>الانكماش باستمرار .</a:t>
            </a:r>
            <a:endParaRPr lang="en-US" dirty="0"/>
          </a:p>
        </p:txBody>
      </p:sp>
      <p:sp>
        <p:nvSpPr>
          <p:cNvPr id="5" name="مربع نص 28"/>
          <p:cNvSpPr txBox="1"/>
          <p:nvPr/>
        </p:nvSpPr>
        <p:spPr>
          <a:xfrm>
            <a:off x="-108519" y="3095094"/>
            <a:ext cx="6848632" cy="378565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KW"/>
            </a:defPPr>
            <a:lvl1pPr>
              <a:defRPr sz="36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KW" sz="3000" dirty="0">
                <a:solidFill>
                  <a:srgbClr val="C00000"/>
                </a:solidFill>
              </a:rPr>
              <a:t>تعتبر الصخور من المواد رديئة التوصيل للحرارة و تتكون من عدة معادن و لكل معدن خصائصه الحرارية الخاصة من حيث اختلاف درجة التمدد    </a:t>
            </a:r>
            <a:r>
              <a:rPr lang="ar-KW" sz="3000" dirty="0"/>
              <a:t>- الاختلاف الكبير لدرجات الحرارة في الصـــحراء </a:t>
            </a:r>
          </a:p>
          <a:p>
            <a:r>
              <a:rPr lang="ar-KW" sz="3000" dirty="0"/>
              <a:t>  بين الليل و النهار يؤدي إلى تكرار عملية تمدد </a:t>
            </a:r>
          </a:p>
          <a:p>
            <a:r>
              <a:rPr lang="ar-KW" sz="3000" dirty="0"/>
              <a:t>  المعادن و انكماشها . و بمرور الزمن يحدث تفكك </a:t>
            </a:r>
          </a:p>
          <a:p>
            <a:r>
              <a:rPr lang="ar-KW" sz="3000" dirty="0"/>
              <a:t>  و خلخلة للطبقات العليا من الصخر مما يزيد </a:t>
            </a:r>
          </a:p>
          <a:p>
            <a:r>
              <a:rPr lang="ar-KW" sz="3000" dirty="0"/>
              <a:t>  من تشققها .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DCBD453-4EB4-2ACC-D2F8-9D9D8A4E5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DBA7A999-8520-DDD8-8AE6-6DA136F5DF0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8DB0E7B2-5562-CC59-3099-5BFFD06989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517" y="543244"/>
            <a:ext cx="8678965" cy="5771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9106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5" name="مستطيل 4"/>
          <p:cNvSpPr/>
          <p:nvPr/>
        </p:nvSpPr>
        <p:spPr>
          <a:xfrm>
            <a:off x="1547664" y="228600"/>
            <a:ext cx="7355870" cy="1077218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 : </a:t>
            </a:r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علل : تأثير درجات الحرارة يظهر واضـــــــحا على </a:t>
            </a:r>
          </a:p>
          <a:p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         الصخور مع البعد الزمني الكبير</a:t>
            </a:r>
            <a:r>
              <a:rPr lang="ar-KW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.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-180528" y="1530658"/>
            <a:ext cx="923426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جـ : </a:t>
            </a:r>
            <a:r>
              <a:rPr lang="ar-KW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لأن الصــخر يتكون من عدة معادن ، و لكل معدن </a:t>
            </a:r>
          </a:p>
          <a:p>
            <a:r>
              <a:rPr lang="ar-KW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خصائصه الحرارية المميزة من حيث اختلاف درجة </a:t>
            </a:r>
          </a:p>
          <a:p>
            <a:r>
              <a:rPr lang="ar-KW" sz="28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التمدد .</a:t>
            </a:r>
            <a:endParaRPr lang="en-US" sz="28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-107042" y="3284984"/>
            <a:ext cx="9287554" cy="168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</a:t>
            </a:r>
            <a:r>
              <a:rPr lang="ar-KW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يصل الاختلاف في درجات الحرارة في المناطق الصحراوية </a:t>
            </a:r>
          </a:p>
          <a:p>
            <a:pPr>
              <a:lnSpc>
                <a:spcPct val="150000"/>
              </a:lnSpc>
            </a:pPr>
            <a:r>
              <a:rPr lang="ar-KW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بين الليل و النهار إلى </a:t>
            </a:r>
            <a:r>
              <a:rPr lang="ar-KW" sz="2000" b="1" baseline="30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5</a:t>
            </a:r>
            <a:r>
              <a:rPr lang="ar-KW" sz="20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35 مئوية </a:t>
            </a:r>
            <a:r>
              <a:rPr lang="ar-K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.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-107042" y="4941168"/>
            <a:ext cx="92157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أيضـــا يوجد اختلاف كبير في درجات الحرارة للمناطق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الصحراوية بين الصيف و الشتاء 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7170" name="Picture 2" descr="تعرف على الحرارة الملموسة وكيفية قياسها والعوامل التي تعتمد على قياس تلك  الحرارة عبر التقرير... | طقس العرب | طقس العرب">
            <a:extLst>
              <a:ext uri="{FF2B5EF4-FFF2-40B4-BE49-F238E27FC236}">
                <a16:creationId xmlns:a16="http://schemas.microsoft.com/office/drawing/2014/main" id="{419524C9-B828-5C0A-B550-4ECE564D54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71915"/>
            <a:ext cx="2829214" cy="233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08519" y="-27384"/>
            <a:ext cx="9234490" cy="417806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الاختلاف في درجات الحرارة نهارا و ليلا و </a:t>
            </a:r>
            <a:r>
              <a:rPr lang="ar-KW" sz="36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شـــــتاءا</a:t>
            </a: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و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صيفا أدى إلى تكرار عملية تمدد المعادن و انكماشــها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مما يؤدي إلى تفككها عن بعضــــــها البعض و بالتالي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خلخلة الطبقات العليا للصخر فيتكون غطاء من الفتات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الصخري 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-152750" y="4005064"/>
            <a:ext cx="933326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يـعـمـل المـاء الجـاري و الـرياح على إزالة غطاء الفتات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الصخري ، فيصبح الصـــــــخر معرضا لتكرار العملية </a:t>
            </a:r>
          </a:p>
          <a:p>
            <a:pPr>
              <a:lnSpc>
                <a:spcPct val="150000"/>
              </a:lnSpc>
            </a:pPr>
            <a:r>
              <a:rPr lang="ar-KW" sz="36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نفسها مرات و مرات مما يؤدي إلى تفتته أكثر .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 descr="Jumping Star | Timeline by Michal on Dribbble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2477694"/>
            <a:ext cx="2912269" cy="2184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how Concert Sticker by Eventim BR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83856"/>
            <a:ext cx="3571875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0775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83" y="116632"/>
            <a:ext cx="83717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5" y="1772816"/>
            <a:ext cx="143656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798" y="1556792"/>
            <a:ext cx="6052748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" y="3717032"/>
            <a:ext cx="4541591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239" y="3717032"/>
            <a:ext cx="4545228" cy="3140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0" y="1386642"/>
            <a:ext cx="912222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يُعدّ أبو الهول أقدم منحوتة ص</a:t>
            </a:r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ـــــ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خرية ، و بقي تحت </a:t>
            </a:r>
            <a:endParaRPr lang="ar-K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  <a:p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الرمال لأزمنة طويلة ، و عند اكتشافه تفاجأ المصريون </a:t>
            </a:r>
            <a:endParaRPr lang="ar-KW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  <a:p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</a:t>
            </a:r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بعدم وجود الأنف .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-324544" y="15351"/>
            <a:ext cx="94685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تتباين مظاهر سطح الأرض من مرتفعات و منخفضات </a:t>
            </a:r>
            <a:endParaRPr lang="ar-K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  <a:p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 كهوف و سهول و هضاب و جبال 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1807" y="3140968"/>
            <a:ext cx="4616478" cy="3717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0" y="2564905"/>
            <a:ext cx="4400848" cy="4253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صورة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41096"/>
            <a:ext cx="4561568" cy="430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12"/>
          <p:cNvSpPr txBox="1"/>
          <p:nvPr/>
        </p:nvSpPr>
        <p:spPr>
          <a:xfrm>
            <a:off x="477520" y="3752850"/>
            <a:ext cx="1740535" cy="162941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15000"/>
              </a:lnSpc>
              <a:spcAft>
                <a:spcPts val="1000"/>
              </a:spcAft>
            </a:pPr>
            <a:endParaRPr lang="en-US" sz="1600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324544" y="247"/>
            <a:ext cx="9459533" cy="1200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يتغير سطح الأرض باست</a:t>
            </a:r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ــــ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مرار نتيجة وجود عمليات </a:t>
            </a:r>
            <a:endParaRPr lang="ar-K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  <a:p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</a:t>
            </a:r>
            <a:r>
              <a:rPr lang="ar-S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تساعد على هذا التغير قد تكون سريعة مثل البراكين </a:t>
            </a:r>
            <a:endParaRPr lang="ar-KW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4716016" y="1340768"/>
            <a:ext cx="398275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ar-S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و قد تكون بطيئة مثل التجوية و التعرية .</a:t>
            </a: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6" y="1200576"/>
            <a:ext cx="4558184" cy="5540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15685" y="3429000"/>
            <a:ext cx="8395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3) تتسبب في تكوين الصخور النارية " البركانية " و     </a:t>
            </a:r>
          </a:p>
          <a:p>
            <a:r>
              <a:rPr lang="ar-K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ذلك بعد تجمد الصهارة .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475656" y="118373"/>
            <a:ext cx="7648195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س : ما الذي يمكن أن تتسبب به البراكين ؟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-80189" y="934291"/>
            <a:ext cx="9224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جـ : 1) تتسبب في تكوين تشكيلات أرضية مختلفة مثل </a:t>
            </a:r>
          </a:p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       الجبال و الهضاب .</a:t>
            </a:r>
            <a:endParaRPr lang="en-US" sz="36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334110" y="2059084"/>
            <a:ext cx="83955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2) قد تتســـــــــبب في تكوين بحيرات في تجاويف </a:t>
            </a:r>
          </a:p>
          <a:p>
            <a:r>
              <a:rPr lang="ar-KW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  الفوهات بعد الخمود .</a:t>
            </a:r>
            <a:endParaRPr lang="en-US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AutoShape 2" descr="Image result for â«Ø¨Ø±Ø§ÙÙÙâ¬â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329"/>
            <a:ext cx="9075738" cy="2203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-108790" y="0"/>
            <a:ext cx="928930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معظم التغيرات التي تستهدف أشكال تضاريس سطح </a:t>
            </a:r>
          </a:p>
          <a:p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الأرض تحدث ببطء في فـترات زمنية طـويـلـة جدا ، و </a:t>
            </a:r>
          </a:p>
          <a:p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لذلك يصعب ملاحظتها ، و نرى نتائجها فقط 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5" y="1628800"/>
            <a:ext cx="4716016" cy="522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4326"/>
            <a:ext cx="4502570" cy="510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مربع نص 18"/>
          <p:cNvSpPr txBox="1"/>
          <p:nvPr/>
        </p:nvSpPr>
        <p:spPr>
          <a:xfrm>
            <a:off x="3851920" y="1340768"/>
            <a:ext cx="3568588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KW"/>
            </a:defPPr>
            <a:lvl1pPr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KW" sz="3200" dirty="0"/>
              <a:t>لا يمكن كسر الحجر</a:t>
            </a:r>
            <a:endParaRPr lang="en-US" sz="3200" dirty="0"/>
          </a:p>
        </p:txBody>
      </p:sp>
      <p:sp>
        <p:nvSpPr>
          <p:cNvPr id="5" name="مربع نص 19"/>
          <p:cNvSpPr txBox="1"/>
          <p:nvPr/>
        </p:nvSpPr>
        <p:spPr>
          <a:xfrm>
            <a:off x="0" y="3286725"/>
            <a:ext cx="7740352" cy="58477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KW"/>
            </a:defPPr>
            <a:lvl1pPr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KW" sz="3200" dirty="0">
                <a:solidFill>
                  <a:schemeClr val="accent3">
                    <a:lumMod val="50000"/>
                  </a:schemeClr>
                </a:solidFill>
              </a:rPr>
              <a:t>تتكون شقوق في الحجر و  يتفتت بسهولة . </a:t>
            </a:r>
            <a:endParaRPr lang="en-US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مربع نص 20"/>
          <p:cNvSpPr txBox="1"/>
          <p:nvPr/>
        </p:nvSpPr>
        <p:spPr>
          <a:xfrm>
            <a:off x="-108520" y="4231714"/>
            <a:ext cx="9073008" cy="95410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ar-KW"/>
            </a:defPPr>
            <a:lvl1pPr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ar-KW" sz="2800" dirty="0">
                <a:solidFill>
                  <a:srgbClr val="0070C0"/>
                </a:solidFill>
              </a:rPr>
              <a:t>تتسع الشقوق بفعل التجمد و الانصهار المستمرين مما يساعد على تفتت الحجر أكثر .</a:t>
            </a:r>
            <a:endParaRPr lang="en-US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صورة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47" y="4077072"/>
            <a:ext cx="3632605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مربع نص 21"/>
          <p:cNvSpPr txBox="1"/>
          <p:nvPr/>
        </p:nvSpPr>
        <p:spPr>
          <a:xfrm>
            <a:off x="747395" y="1271905"/>
            <a:ext cx="2679065" cy="1176655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1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r" rtl="0">
              <a:lnSpc>
                <a:spcPct val="115000"/>
              </a:lnSpc>
              <a:spcAft>
                <a:spcPts val="1000"/>
              </a:spcAft>
            </a:pPr>
            <a:endParaRPr lang="en-US" sz="1600">
              <a:effectLst/>
              <a:latin typeface="Times New Roman"/>
              <a:ea typeface="Calibri"/>
              <a:cs typeface="Simplified Arabic"/>
            </a:endParaRP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ar-KW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-108520" y="116632"/>
            <a:ext cx="9226602" cy="120032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من المعروف أن الماء يتجمد عند انخفاض درجة الحرارة </a:t>
            </a:r>
          </a:p>
          <a:p>
            <a:r>
              <a:rPr lang="ar-KW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عن الصفر المئوي . 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KW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-108520" y="3430741"/>
            <a:ext cx="9252521" cy="64633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أي أن الثلج أكبر حجما من الماء الذي تكوّن منه .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3426460" y="4350583"/>
            <a:ext cx="57175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في الطبيعة يتسرب الماء إلى شقوق الصخر </a:t>
            </a:r>
          </a:p>
          <a:p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و يتجمد في الشتاء و يتمدد ، فتتســــع </a:t>
            </a:r>
          </a:p>
          <a:p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الشقوق ، مما يُسهل تكسر الصخور ، و مع </a:t>
            </a:r>
          </a:p>
          <a:p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تكرار هذه العملية تتحول إلى قطع من </a:t>
            </a:r>
          </a:p>
          <a:p>
            <a:r>
              <a:rPr lang="ar-KW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 الحصى و من ثم إلى تراب .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-108520" y="1458650"/>
            <a:ext cx="91853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K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- كل السوائل تتمدد بالحرارة و تنكمش بالبرودة عدا </a:t>
            </a:r>
          </a:p>
          <a:p>
            <a:r>
              <a:rPr lang="ar-K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الماء الذي يتمدد و يزداد حجمه عندما تنخفض درجة  </a:t>
            </a:r>
          </a:p>
          <a:p>
            <a:r>
              <a:rPr lang="ar-K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  حرارته عن </a:t>
            </a:r>
            <a:r>
              <a:rPr lang="ar-KW" sz="3600" b="1" baseline="30000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5</a:t>
            </a:r>
            <a:r>
              <a:rPr lang="ar-KW" sz="3600" b="1" dirty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PT Bold Heading" pitchFamily="2" charset="-78"/>
              </a:rPr>
              <a:t>4 مئوية .</a:t>
            </a:r>
            <a:endParaRPr lang="en-US" sz="36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PT Bold Heading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666013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</p:bldLst>
  </p:timing>
</p:sld>
</file>

<file path=ppt/theme/theme1.xml><?xml version="1.0" encoding="utf-8"?>
<a:theme xmlns:a="http://schemas.openxmlformats.org/drawingml/2006/main" name="دفق الهواء">
  <a:themeElements>
    <a:clrScheme name="دفق الهواء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دفق الهواء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دفق الهواء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13243</TotalTime>
  <Words>561</Words>
  <Application>Microsoft Office PowerPoint</Application>
  <PresentationFormat>عرض على الشاشة (4:3)</PresentationFormat>
  <Paragraphs>63</Paragraphs>
  <Slides>17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6</vt:i4>
      </vt:variant>
      <vt:variant>
        <vt:lpstr>نسق</vt:lpstr>
      </vt:variant>
      <vt:variant>
        <vt:i4>3</vt:i4>
      </vt:variant>
      <vt:variant>
        <vt:lpstr>عناوين الشرائح</vt:lpstr>
      </vt:variant>
      <vt:variant>
        <vt:i4>17</vt:i4>
      </vt:variant>
    </vt:vector>
  </HeadingPairs>
  <TitlesOfParts>
    <vt:vector size="26" baseType="lpstr">
      <vt:lpstr>Arial</vt:lpstr>
      <vt:lpstr>Calibri</vt:lpstr>
      <vt:lpstr>Georgia</vt:lpstr>
      <vt:lpstr>Times New Roman</vt:lpstr>
      <vt:lpstr>Trebuchet MS</vt:lpstr>
      <vt:lpstr>Wingdings 3</vt:lpstr>
      <vt:lpstr>دفق الهواء</vt:lpstr>
      <vt:lpstr>1_نسق Office</vt:lpstr>
      <vt:lpstr>Facet</vt:lpstr>
      <vt:lpstr>كلمة السر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99878923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زهراء محمد امان على</cp:lastModifiedBy>
  <cp:revision>92</cp:revision>
  <cp:lastPrinted>2022-11-22T07:14:48Z</cp:lastPrinted>
  <dcterms:created xsi:type="dcterms:W3CDTF">2019-06-28T13:51:20Z</dcterms:created>
  <dcterms:modified xsi:type="dcterms:W3CDTF">2023-10-05T04:03:56Z</dcterms:modified>
</cp:coreProperties>
</file>