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  <p:sldMasterId id="2147483768" r:id="rId5"/>
    <p:sldMasterId id="2147483780" r:id="rId6"/>
  </p:sldMasterIdLst>
  <p:notesMasterIdLst>
    <p:notesMasterId r:id="rId31"/>
  </p:notesMasterIdLst>
  <p:sldIdLst>
    <p:sldId id="317" r:id="rId7"/>
    <p:sldId id="400" r:id="rId8"/>
    <p:sldId id="414" r:id="rId9"/>
    <p:sldId id="385" r:id="rId10"/>
    <p:sldId id="417" r:id="rId11"/>
    <p:sldId id="418" r:id="rId12"/>
    <p:sldId id="290" r:id="rId13"/>
    <p:sldId id="396" r:id="rId14"/>
    <p:sldId id="397" r:id="rId15"/>
    <p:sldId id="373" r:id="rId16"/>
    <p:sldId id="378" r:id="rId17"/>
    <p:sldId id="379" r:id="rId18"/>
    <p:sldId id="380" r:id="rId19"/>
    <p:sldId id="415" r:id="rId20"/>
    <p:sldId id="416" r:id="rId21"/>
    <p:sldId id="356" r:id="rId22"/>
    <p:sldId id="419" r:id="rId23"/>
    <p:sldId id="420" r:id="rId24"/>
    <p:sldId id="421" r:id="rId25"/>
    <p:sldId id="422" r:id="rId26"/>
    <p:sldId id="301" r:id="rId27"/>
    <p:sldId id="423" r:id="rId28"/>
    <p:sldId id="424" r:id="rId29"/>
    <p:sldId id="413" r:id="rId30"/>
  </p:sldIdLst>
  <p:sldSz cx="12192000" cy="6858000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1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6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B831CA7-293C-449B-8B15-A44A79590F01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K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1242260-2593-4A64-9257-9437DC33050B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65189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3275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6745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9481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16B-FD51-48A6-ABDF-5262A793B829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52158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16B-FD51-48A6-ABDF-5262A793B829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42434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16B-FD51-48A6-ABDF-5262A793B829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779326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16B-FD51-48A6-ABDF-5262A793B829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15009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16B-FD51-48A6-ABDF-5262A793B829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560459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16B-FD51-48A6-ABDF-5262A793B829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61480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16B-FD51-48A6-ABDF-5262A793B829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466755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16B-FD51-48A6-ABDF-5262A793B829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44947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9040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16B-FD51-48A6-ABDF-5262A793B829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24883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16B-FD51-48A6-ABDF-5262A793B829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30278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16B-FD51-48A6-ABDF-5262A793B829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6105061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0497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77734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42211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13192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6023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5943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52082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4688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47726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40903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72544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35257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51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1749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0458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7389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042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8469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5737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DD16B-FD51-48A6-ABDF-5262A793B829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91168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907036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3.pn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شعار الكويت - ويكيبيديا">
            <a:extLst>
              <a:ext uri="{FF2B5EF4-FFF2-40B4-BE49-F238E27FC236}">
                <a16:creationId xmlns:a16="http://schemas.microsoft.com/office/drawing/2014/main" id="{4CE9AEA7-9A26-4C7F-8D38-BB1A6DA34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9790">
            <a:off x="3811859" y="97039"/>
            <a:ext cx="1317554" cy="107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8D0FBDE-577F-4C3E-BE22-BE4C6D7FC052}"/>
              </a:ext>
            </a:extLst>
          </p:cNvPr>
          <p:cNvSpPr txBox="1">
            <a:spLocks/>
          </p:cNvSpPr>
          <p:nvPr/>
        </p:nvSpPr>
        <p:spPr>
          <a:xfrm rot="20306107">
            <a:off x="2408724" y="3159303"/>
            <a:ext cx="6065053" cy="121549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600" b="1" dirty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</a:t>
            </a:r>
            <a:r>
              <a:rPr lang="en-US" sz="8800" b="1" dirty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8800" b="1" dirty="0">
              <a:ln>
                <a:solidFill>
                  <a:schemeClr val="bg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CF12067-7B72-4C03-A18D-4AE5B79C862A}"/>
              </a:ext>
            </a:extLst>
          </p:cNvPr>
          <p:cNvSpPr txBox="1">
            <a:spLocks/>
          </p:cNvSpPr>
          <p:nvPr/>
        </p:nvSpPr>
        <p:spPr>
          <a:xfrm rot="20325109">
            <a:off x="2886205" y="4299263"/>
            <a:ext cx="6065053" cy="121549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2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Events</a:t>
            </a:r>
          </a:p>
        </p:txBody>
      </p:sp>
    </p:spTree>
    <p:extLst>
      <p:ext uri="{BB962C8B-B14F-4D97-AF65-F5344CB8AC3E}">
        <p14:creationId xmlns:p14="http://schemas.microsoft.com/office/powerpoint/2010/main" val="292612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CBC505-5836-47A9-9F35-E5494758FF9C}"/>
              </a:ext>
            </a:extLst>
          </p:cNvPr>
          <p:cNvSpPr txBox="1"/>
          <p:nvPr/>
        </p:nvSpPr>
        <p:spPr>
          <a:xfrm>
            <a:off x="463620" y="1378781"/>
            <a:ext cx="56315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ability to continue trying to do something, although it is very difficult.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57B654-26EF-474B-B412-48C858CF6129}"/>
              </a:ext>
            </a:extLst>
          </p:cNvPr>
          <p:cNvSpPr/>
          <p:nvPr/>
        </p:nvSpPr>
        <p:spPr>
          <a:xfrm>
            <a:off x="2205233" y="363118"/>
            <a:ext cx="68739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determination     (N)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10F671-2FB7-4AE2-86DA-73F4EADAC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5391" y="1939129"/>
            <a:ext cx="5272989" cy="4304682"/>
          </a:xfrm>
          <a:prstGeom prst="rect">
            <a:avLst/>
          </a:prstGeom>
        </p:spPr>
      </p:pic>
      <p:pic>
        <p:nvPicPr>
          <p:cNvPr id="7" name="determination Meaning in the Cambridge English Dictionary">
            <a:hlinkClick r:id="" action="ppaction://media"/>
            <a:extLst>
              <a:ext uri="{FF2B5EF4-FFF2-40B4-BE49-F238E27FC236}">
                <a16:creationId xmlns:a16="http://schemas.microsoft.com/office/drawing/2014/main" id="{93EAD637-0B20-4FAB-B549-4776089162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35730" y="510023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87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59F6D221-2E98-4191-848A-3995C956B494}"/>
              </a:ext>
            </a:extLst>
          </p:cNvPr>
          <p:cNvSpPr/>
          <p:nvPr/>
        </p:nvSpPr>
        <p:spPr>
          <a:xfrm>
            <a:off x="3717235" y="529368"/>
            <a:ext cx="4757530" cy="21998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4562710" y="1075300"/>
            <a:ext cx="3382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8C543-287D-4E31-BB05-4D4D88DA37EF}"/>
              </a:ext>
            </a:extLst>
          </p:cNvPr>
          <p:cNvSpPr txBox="1"/>
          <p:nvPr/>
        </p:nvSpPr>
        <p:spPr>
          <a:xfrm>
            <a:off x="626009" y="3429000"/>
            <a:ext cx="1093998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She lost her sight but she 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didn’t lose her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determination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3C90D0-C90D-4D48-8588-D899A314D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5788" y="333591"/>
            <a:ext cx="3204961" cy="325774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98170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CBC505-5836-47A9-9F35-E5494758FF9C}"/>
              </a:ext>
            </a:extLst>
          </p:cNvPr>
          <p:cNvSpPr txBox="1"/>
          <p:nvPr/>
        </p:nvSpPr>
        <p:spPr>
          <a:xfrm>
            <a:off x="455728" y="1905506"/>
            <a:ext cx="56402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defeat or succeed in controlling or dealing with something.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8D3275-D467-4195-8ACF-1F5EF7B73964}"/>
              </a:ext>
            </a:extLst>
          </p:cNvPr>
          <p:cNvSpPr txBox="1"/>
          <p:nvPr/>
        </p:nvSpPr>
        <p:spPr>
          <a:xfrm>
            <a:off x="2413905" y="268265"/>
            <a:ext cx="6332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overcome     (V)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DBD2C3-4432-4909-A3DF-D497E1970F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371" y="1869762"/>
            <a:ext cx="4927082" cy="4076979"/>
          </a:xfrm>
          <a:prstGeom prst="rect">
            <a:avLst/>
          </a:prstGeom>
        </p:spPr>
      </p:pic>
      <p:pic>
        <p:nvPicPr>
          <p:cNvPr id="7" name="overcome Meaning in the Cambridge English Dictionary">
            <a:hlinkClick r:id="" action="ppaction://media"/>
            <a:extLst>
              <a:ext uri="{FF2B5EF4-FFF2-40B4-BE49-F238E27FC236}">
                <a16:creationId xmlns:a16="http://schemas.microsoft.com/office/drawing/2014/main" id="{752A86EF-1E2A-44EF-8D05-5FD73A06F2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24895" y="53545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75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59F6D221-2E98-4191-848A-3995C956B494}"/>
              </a:ext>
            </a:extLst>
          </p:cNvPr>
          <p:cNvSpPr/>
          <p:nvPr/>
        </p:nvSpPr>
        <p:spPr>
          <a:xfrm>
            <a:off x="3577950" y="606288"/>
            <a:ext cx="4757530" cy="21998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4404671" y="1152220"/>
            <a:ext cx="3382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8C543-287D-4E31-BB05-4D4D88DA37EF}"/>
              </a:ext>
            </a:extLst>
          </p:cNvPr>
          <p:cNvSpPr txBox="1"/>
          <p:nvPr/>
        </p:nvSpPr>
        <p:spPr>
          <a:xfrm>
            <a:off x="1558280" y="3694117"/>
            <a:ext cx="845231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Juri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could 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overcome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her problems.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7A3A7E-6677-45C4-878E-782F737DD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049" y="626303"/>
            <a:ext cx="2946252" cy="339904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2502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CBC505-5836-47A9-9F35-E5494758FF9C}"/>
              </a:ext>
            </a:extLst>
          </p:cNvPr>
          <p:cNvSpPr txBox="1"/>
          <p:nvPr/>
        </p:nvSpPr>
        <p:spPr>
          <a:xfrm>
            <a:off x="455728" y="1415176"/>
            <a:ext cx="56402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omething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that prevents something else from happening or makes it more difficult.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8D3275-D467-4195-8ACF-1F5EF7B73964}"/>
              </a:ext>
            </a:extLst>
          </p:cNvPr>
          <p:cNvSpPr txBox="1"/>
          <p:nvPr/>
        </p:nvSpPr>
        <p:spPr>
          <a:xfrm>
            <a:off x="2413905" y="268265"/>
            <a:ext cx="6332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barrier     (N)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F008AB-AA55-4C94-AD26-9C14CC92B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5113" y="1721937"/>
            <a:ext cx="4951159" cy="4572846"/>
          </a:xfrm>
          <a:prstGeom prst="rect">
            <a:avLst/>
          </a:prstGeom>
        </p:spPr>
      </p:pic>
      <p:pic>
        <p:nvPicPr>
          <p:cNvPr id="8" name="barrier Meaning in the Cambridge English Dictionary">
            <a:hlinkClick r:id="" action="ppaction://media"/>
            <a:extLst>
              <a:ext uri="{FF2B5EF4-FFF2-40B4-BE49-F238E27FC236}">
                <a16:creationId xmlns:a16="http://schemas.microsoft.com/office/drawing/2014/main" id="{ADD7ABB2-7ED9-4118-9BBB-F2305EF141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32182" y="544282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8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59F6D221-2E98-4191-848A-3995C956B494}"/>
              </a:ext>
            </a:extLst>
          </p:cNvPr>
          <p:cNvSpPr/>
          <p:nvPr/>
        </p:nvSpPr>
        <p:spPr>
          <a:xfrm>
            <a:off x="3577950" y="606288"/>
            <a:ext cx="4757530" cy="21998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4404671" y="1152220"/>
            <a:ext cx="3382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8C543-287D-4E31-BB05-4D4D88DA37EF}"/>
              </a:ext>
            </a:extLst>
          </p:cNvPr>
          <p:cNvSpPr txBox="1"/>
          <p:nvPr/>
        </p:nvSpPr>
        <p:spPr>
          <a:xfrm>
            <a:off x="80106" y="3600735"/>
            <a:ext cx="1175321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Juri’s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disability didn’t become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barrier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between her and her dreams.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3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281133" y="484699"/>
            <a:ext cx="7087075" cy="56378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1">
            <a:normAutofit fontScale="85000" lnSpcReduction="10000"/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sight                (N)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determination       (N)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overcome            (V)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barrier              (N)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Aharoni" pitchFamily="2" charset="-79"/>
              <a:ea typeface="+mn-ea"/>
              <a:cs typeface="+mn-cs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KW" sz="54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Aharoni" pitchFamily="2" charset="-79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A30155-4D3F-4E15-9231-B7EED86720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803" y="484698"/>
            <a:ext cx="3090907" cy="13123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437064-A0C0-4437-8E82-C0FCF05D5C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477" y="1974876"/>
            <a:ext cx="3238390" cy="13123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2817116-2C65-4637-BAE3-871551157E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647" y="4955233"/>
            <a:ext cx="3313220" cy="13816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D85F78-4F62-4FCB-A349-90DC981F6B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476" y="3428674"/>
            <a:ext cx="3238391" cy="132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4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B7F4C4F-65B1-4C64-8ABC-17859C99E606}"/>
              </a:ext>
            </a:extLst>
          </p:cNvPr>
          <p:cNvSpPr txBox="1">
            <a:spLocks/>
          </p:cNvSpPr>
          <p:nvPr/>
        </p:nvSpPr>
        <p:spPr>
          <a:xfrm>
            <a:off x="-145141" y="1343201"/>
            <a:ext cx="11887199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Read the text again and choose the correct answers: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40C4FC5-2F45-4FDC-BF22-BEDAE657CF6A}"/>
              </a:ext>
            </a:extLst>
          </p:cNvPr>
          <p:cNvSpPr txBox="1">
            <a:spLocks/>
          </p:cNvSpPr>
          <p:nvPr/>
        </p:nvSpPr>
        <p:spPr>
          <a:xfrm>
            <a:off x="3754884" y="357230"/>
            <a:ext cx="3451762" cy="8589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Activity 2 :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76C13AE-ADA8-42C2-AED4-D6B54F23007C}"/>
              </a:ext>
            </a:extLst>
          </p:cNvPr>
          <p:cNvSpPr txBox="1">
            <a:spLocks/>
          </p:cNvSpPr>
          <p:nvPr/>
        </p:nvSpPr>
        <p:spPr>
          <a:xfrm>
            <a:off x="230908" y="2801402"/>
            <a:ext cx="11511150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a- Participating in the reading champion.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75EB73-5884-4681-9517-C56E8C8A666E}"/>
              </a:ext>
            </a:extLst>
          </p:cNvPr>
          <p:cNvSpPr txBox="1">
            <a:spLocks/>
          </p:cNvSpPr>
          <p:nvPr/>
        </p:nvSpPr>
        <p:spPr>
          <a:xfrm>
            <a:off x="5106" y="3761021"/>
            <a:ext cx="7832607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 b- How blind people read.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2DE9FF2-E1B8-44DD-891A-6B31A0A9D56A}"/>
              </a:ext>
            </a:extLst>
          </p:cNvPr>
          <p:cNvSpPr txBox="1">
            <a:spLocks/>
          </p:cNvSpPr>
          <p:nvPr/>
        </p:nvSpPr>
        <p:spPr>
          <a:xfrm>
            <a:off x="336380" y="4190453"/>
            <a:ext cx="7170057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j-ea"/>
              <a:cs typeface="Aharoni" pitchFamily="2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c- How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Juri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 lose her hope.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CB3898-762E-410D-B931-9F3EC5C13947}"/>
              </a:ext>
            </a:extLst>
          </p:cNvPr>
          <p:cNvSpPr txBox="1">
            <a:spLocks/>
          </p:cNvSpPr>
          <p:nvPr/>
        </p:nvSpPr>
        <p:spPr>
          <a:xfrm>
            <a:off x="249381" y="5880267"/>
            <a:ext cx="10360562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d- The final stage of the competition.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BAE5E0B-FBB2-4BD6-8DBE-C5DD23AB95BC}"/>
              </a:ext>
            </a:extLst>
          </p:cNvPr>
          <p:cNvSpPr/>
          <p:nvPr/>
        </p:nvSpPr>
        <p:spPr>
          <a:xfrm>
            <a:off x="914401" y="3585470"/>
            <a:ext cx="6792686" cy="11607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8E7B6D4-4556-4632-ACB4-C15D48EB573F}"/>
              </a:ext>
            </a:extLst>
          </p:cNvPr>
          <p:cNvSpPr txBox="1">
            <a:spLocks/>
          </p:cNvSpPr>
          <p:nvPr/>
        </p:nvSpPr>
        <p:spPr>
          <a:xfrm>
            <a:off x="176810" y="2071207"/>
            <a:ext cx="11784281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2- The main idea of 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the 2</a:t>
            </a:r>
            <a:r>
              <a:rPr kumimoji="0" lang="en-US" b="1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nd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 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paragraph is :</a:t>
            </a:r>
          </a:p>
        </p:txBody>
      </p:sp>
    </p:spTree>
    <p:extLst>
      <p:ext uri="{BB962C8B-B14F-4D97-AF65-F5344CB8AC3E}">
        <p14:creationId xmlns:p14="http://schemas.microsoft.com/office/powerpoint/2010/main" val="84239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76C13AE-ADA8-42C2-AED4-D6B54F23007C}"/>
              </a:ext>
            </a:extLst>
          </p:cNvPr>
          <p:cNvSpPr txBox="1">
            <a:spLocks/>
          </p:cNvSpPr>
          <p:nvPr/>
        </p:nvSpPr>
        <p:spPr>
          <a:xfrm>
            <a:off x="176810" y="2999509"/>
            <a:ext cx="4137892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a- solve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75EB73-5884-4681-9517-C56E8C8A666E}"/>
              </a:ext>
            </a:extLst>
          </p:cNvPr>
          <p:cNvSpPr txBox="1">
            <a:spLocks/>
          </p:cNvSpPr>
          <p:nvPr/>
        </p:nvSpPr>
        <p:spPr>
          <a:xfrm>
            <a:off x="914400" y="4483033"/>
            <a:ext cx="3236684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 b- search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2DE9FF2-E1B8-44DD-891A-6B31A0A9D56A}"/>
              </a:ext>
            </a:extLst>
          </p:cNvPr>
          <p:cNvSpPr txBox="1">
            <a:spLocks/>
          </p:cNvSpPr>
          <p:nvPr/>
        </p:nvSpPr>
        <p:spPr>
          <a:xfrm>
            <a:off x="6635581" y="2471397"/>
            <a:ext cx="3974364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j-ea"/>
              <a:cs typeface="Aharoni" pitchFamily="2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c- reach.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CB3898-762E-410D-B931-9F3EC5C13947}"/>
              </a:ext>
            </a:extLst>
          </p:cNvPr>
          <p:cNvSpPr txBox="1">
            <a:spLocks/>
          </p:cNvSpPr>
          <p:nvPr/>
        </p:nvSpPr>
        <p:spPr>
          <a:xfrm>
            <a:off x="6801220" y="4431028"/>
            <a:ext cx="3643086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d- share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BAE5E0B-FBB2-4BD6-8DBE-C5DD23AB95BC}"/>
              </a:ext>
            </a:extLst>
          </p:cNvPr>
          <p:cNvSpPr/>
          <p:nvPr/>
        </p:nvSpPr>
        <p:spPr>
          <a:xfrm>
            <a:off x="8040918" y="4332174"/>
            <a:ext cx="1944911" cy="10098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8E7B6D4-4556-4632-ACB4-C15D48EB573F}"/>
              </a:ext>
            </a:extLst>
          </p:cNvPr>
          <p:cNvSpPr txBox="1">
            <a:spLocks/>
          </p:cNvSpPr>
          <p:nvPr/>
        </p:nvSpPr>
        <p:spPr>
          <a:xfrm>
            <a:off x="0" y="632600"/>
            <a:ext cx="11784281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3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cs typeface="Aharoni" pitchFamily="2" charset="-79"/>
              </a:rPr>
              <a:t>- The word “</a:t>
            </a:r>
            <a:r>
              <a:rPr kumimoji="0" lang="en-US" sz="6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cs typeface="Aharoni" pitchFamily="2" charset="-79"/>
              </a:rPr>
              <a:t>participate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cs typeface="Aharoni" pitchFamily="2" charset="-79"/>
              </a:rPr>
              <a:t>” in </a:t>
            </a: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cs typeface="Aharoni" pitchFamily="2" charset="-79"/>
              </a:rPr>
              <a:t>the 9</a:t>
            </a:r>
            <a:r>
              <a:rPr kumimoji="0" lang="en-US" sz="66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cs typeface="Aharoni" pitchFamily="2" charset="-79"/>
              </a:rPr>
              <a:t>th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cs typeface="Aharoni" pitchFamily="2" charset="-79"/>
              </a:rPr>
              <a:t> line means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cs typeface="Aharoni" pitchFamily="2" charset="-79"/>
              </a:rPr>
              <a:t>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cs typeface="Aharoni" pitchFamily="2" charset="-79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8618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76C13AE-ADA8-42C2-AED4-D6B54F23007C}"/>
              </a:ext>
            </a:extLst>
          </p:cNvPr>
          <p:cNvSpPr txBox="1">
            <a:spLocks/>
          </p:cNvSpPr>
          <p:nvPr/>
        </p:nvSpPr>
        <p:spPr>
          <a:xfrm>
            <a:off x="419592" y="3024625"/>
            <a:ext cx="4137892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a- hard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75EB73-5884-4681-9517-C56E8C8A666E}"/>
              </a:ext>
            </a:extLst>
          </p:cNvPr>
          <p:cNvSpPr txBox="1">
            <a:spLocks/>
          </p:cNvSpPr>
          <p:nvPr/>
        </p:nvSpPr>
        <p:spPr>
          <a:xfrm>
            <a:off x="914399" y="4483033"/>
            <a:ext cx="3643085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 b- middle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2DE9FF2-E1B8-44DD-891A-6B31A0A9D56A}"/>
              </a:ext>
            </a:extLst>
          </p:cNvPr>
          <p:cNvSpPr txBox="1">
            <a:spLocks/>
          </p:cNvSpPr>
          <p:nvPr/>
        </p:nvSpPr>
        <p:spPr>
          <a:xfrm>
            <a:off x="6635581" y="2397875"/>
            <a:ext cx="3974364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j-ea"/>
              <a:cs typeface="Aharoni" pitchFamily="2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c- first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CB3898-762E-410D-B931-9F3EC5C13947}"/>
              </a:ext>
            </a:extLst>
          </p:cNvPr>
          <p:cNvSpPr txBox="1">
            <a:spLocks/>
          </p:cNvSpPr>
          <p:nvPr/>
        </p:nvSpPr>
        <p:spPr>
          <a:xfrm>
            <a:off x="6801220" y="4498305"/>
            <a:ext cx="3643086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d- long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BAE5E0B-FBB2-4BD6-8DBE-C5DD23AB95BC}"/>
              </a:ext>
            </a:extLst>
          </p:cNvPr>
          <p:cNvSpPr/>
          <p:nvPr/>
        </p:nvSpPr>
        <p:spPr>
          <a:xfrm>
            <a:off x="8098971" y="3012420"/>
            <a:ext cx="1726497" cy="10098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8E7B6D4-4556-4632-ACB4-C15D48EB573F}"/>
              </a:ext>
            </a:extLst>
          </p:cNvPr>
          <p:cNvSpPr txBox="1">
            <a:spLocks/>
          </p:cNvSpPr>
          <p:nvPr/>
        </p:nvSpPr>
        <p:spPr>
          <a:xfrm>
            <a:off x="203859" y="773488"/>
            <a:ext cx="11784281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4- The opposite of the word “</a:t>
            </a:r>
            <a:r>
              <a:rPr kumimoji="0" lang="en-US" sz="6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final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” </a:t>
            </a: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in the 12</a:t>
            </a:r>
            <a:r>
              <a:rPr kumimoji="0" lang="en-US" sz="60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th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 line is :</a:t>
            </a:r>
          </a:p>
        </p:txBody>
      </p:sp>
    </p:spTree>
    <p:extLst>
      <p:ext uri="{BB962C8B-B14F-4D97-AF65-F5344CB8AC3E}">
        <p14:creationId xmlns:p14="http://schemas.microsoft.com/office/powerpoint/2010/main" val="350189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6871DA-0173-4F52-91C8-C65F99009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846486" y="4481956"/>
            <a:ext cx="7286170" cy="115743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Reading</a:t>
            </a: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SB./P. </a:t>
            </a:r>
            <a:r>
              <a:rPr lang="en-US" sz="8000" b="1" dirty="0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25</a:t>
            </a:r>
            <a:r>
              <a:rPr kumimoji="0" lang="en-US" sz="8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2" name="AutoShape 2" descr="How to Defy the Odds">
            <a:extLst>
              <a:ext uri="{FF2B5EF4-FFF2-40B4-BE49-F238E27FC236}">
                <a16:creationId xmlns:a16="http://schemas.microsoft.com/office/drawing/2014/main" id="{9999FC13-C29D-4739-9917-182BBA018D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42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482499" y="770923"/>
            <a:ext cx="36872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80808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Activity 3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808080"/>
              </a:highligh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8C543-287D-4E31-BB05-4D4D88DA37EF}"/>
              </a:ext>
            </a:extLst>
          </p:cNvPr>
          <p:cNvSpPr txBox="1"/>
          <p:nvPr/>
        </p:nvSpPr>
        <p:spPr>
          <a:xfrm>
            <a:off x="390592" y="2026852"/>
            <a:ext cx="11410816" cy="9050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Read the text again and answer the questions blow:</a:t>
            </a:r>
            <a:endParaRPr kumimoji="0" lang="en-GB" sz="105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0554C1-FA57-466B-93F3-F26D5A16E177}"/>
              </a:ext>
            </a:extLst>
          </p:cNvPr>
          <p:cNvSpPr txBox="1"/>
          <p:nvPr/>
        </p:nvSpPr>
        <p:spPr>
          <a:xfrm>
            <a:off x="390597" y="3079841"/>
            <a:ext cx="11172289" cy="9050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1- How can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Juri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read books despite her disability?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EC90B2-B592-45C6-8647-0FA9169B13BB}"/>
              </a:ext>
            </a:extLst>
          </p:cNvPr>
          <p:cNvSpPr txBox="1"/>
          <p:nvPr/>
        </p:nvSpPr>
        <p:spPr>
          <a:xfrm>
            <a:off x="390592" y="4653937"/>
            <a:ext cx="7504298" cy="9050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2- What challenges is she facing ?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71A7CC-7C94-4FE9-937E-096C7B1D8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430" y="3984898"/>
            <a:ext cx="3745974" cy="256104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7739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9" y="1536034"/>
            <a:ext cx="10668000" cy="4405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01" y="728012"/>
            <a:ext cx="3653662" cy="161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4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861E7E3-2490-4234-A8B0-7539CD7DB9AF}"/>
              </a:ext>
            </a:extLst>
          </p:cNvPr>
          <p:cNvSpPr txBox="1">
            <a:spLocks/>
          </p:cNvSpPr>
          <p:nvPr/>
        </p:nvSpPr>
        <p:spPr>
          <a:xfrm>
            <a:off x="217714" y="357100"/>
            <a:ext cx="11756571" cy="257630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1- She can read books in Braille, a method of writing invented to help the blind to read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Aharoni" pitchFamily="2" charset="-79"/>
              </a:rPr>
              <a:t>.</a:t>
            </a:r>
            <a:endParaRPr kumimoji="0" lang="ar-KW" sz="48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0A5AF2-619E-4837-A775-B48AAE8AA3F3}"/>
              </a:ext>
            </a:extLst>
          </p:cNvPr>
          <p:cNvSpPr/>
          <p:nvPr/>
        </p:nvSpPr>
        <p:spPr>
          <a:xfrm>
            <a:off x="101600" y="3604222"/>
            <a:ext cx="83021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Garamond" panose="02020404030301010803" pitchFamily="18" charset="0"/>
              </a:rPr>
              <a:t>2- Her visual handicap and the </a:t>
            </a:r>
          </a:p>
          <a:p>
            <a:pPr algn="ctr"/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Garamond" panose="02020404030301010803" pitchFamily="18" charset="0"/>
              </a:rPr>
              <a:t>lack of many books in Braille.</a:t>
            </a:r>
            <a:endParaRPr lang="ar-KW" sz="4800" b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B54A0E-65FD-4604-98EF-AA53AD173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86" y="2467428"/>
            <a:ext cx="3352799" cy="423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4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861E7E3-2490-4234-A8B0-7539CD7DB9AF}"/>
              </a:ext>
            </a:extLst>
          </p:cNvPr>
          <p:cNvSpPr txBox="1">
            <a:spLocks/>
          </p:cNvSpPr>
          <p:nvPr/>
        </p:nvSpPr>
        <p:spPr>
          <a:xfrm>
            <a:off x="348342" y="197443"/>
            <a:ext cx="7678058" cy="257630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1- What did you learn from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the story of </a:t>
            </a:r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Juri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 ?</a:t>
            </a:r>
            <a:endParaRPr kumimoji="0" lang="ar-KW" sz="48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0A5AF2-619E-4837-A775-B48AAE8AA3F3}"/>
              </a:ext>
            </a:extLst>
          </p:cNvPr>
          <p:cNvSpPr/>
          <p:nvPr/>
        </p:nvSpPr>
        <p:spPr>
          <a:xfrm>
            <a:off x="101600" y="3604222"/>
            <a:ext cx="91585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2- How can we help the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</a:rPr>
              <a:t> disabled people in our society ?</a:t>
            </a:r>
            <a:endParaRPr kumimoji="0" lang="ar-KW" sz="48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0066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13E70C-8880-4AC8-A162-51CACA6AA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3785" y="553336"/>
            <a:ext cx="3869873" cy="25763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43729A-14AC-4928-9E90-098CF15F8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621086"/>
            <a:ext cx="3309257" cy="310559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5995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op ending with a Thank You | Watts Innovating">
            <a:extLst>
              <a:ext uri="{FF2B5EF4-FFF2-40B4-BE49-F238E27FC236}">
                <a16:creationId xmlns:a16="http://schemas.microsoft.com/office/drawing/2014/main" id="{49C89E12-20CB-477C-B250-1E706D837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58" y="288758"/>
            <a:ext cx="11582400" cy="630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64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D3D955-95FD-40F5-A9DA-2AA9C8F6CD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7" t="676" r="23951" b="2963"/>
          <a:stretch/>
        </p:blipFill>
        <p:spPr>
          <a:xfrm>
            <a:off x="8509818" y="3170902"/>
            <a:ext cx="3072581" cy="3439225"/>
          </a:xfrm>
          <a:prstGeom prst="ellipse">
            <a:avLst/>
          </a:prstGeom>
        </p:spPr>
      </p:pic>
      <p:pic>
        <p:nvPicPr>
          <p:cNvPr id="3" name="Picture 4" descr="نتيجة بحث الصور عن ‪disabled people‬‏">
            <a:extLst>
              <a:ext uri="{FF2B5EF4-FFF2-40B4-BE49-F238E27FC236}">
                <a16:creationId xmlns:a16="http://schemas.microsoft.com/office/drawing/2014/main" id="{FF1A46C2-8518-496B-9247-4CA1D7DEDE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7" r="22481" b="9677"/>
          <a:stretch/>
        </p:blipFill>
        <p:spPr bwMode="auto">
          <a:xfrm>
            <a:off x="4381264" y="3170903"/>
            <a:ext cx="3397762" cy="34392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نتيجة بحث الصور عن ‪disabled people‬‏">
            <a:extLst>
              <a:ext uri="{FF2B5EF4-FFF2-40B4-BE49-F238E27FC236}">
                <a16:creationId xmlns:a16="http://schemas.microsoft.com/office/drawing/2014/main" id="{68CD4884-4EC0-4C40-AE4D-0765B126B4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4" b="21513"/>
          <a:stretch/>
        </p:blipFill>
        <p:spPr bwMode="auto">
          <a:xfrm>
            <a:off x="260557" y="2985368"/>
            <a:ext cx="3709962" cy="34392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6F63AF-EB36-4A61-80B4-EBAF8A49B26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119336" y="433407"/>
            <a:ext cx="11953327" cy="246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7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953" y="789130"/>
            <a:ext cx="4277747" cy="5607874"/>
          </a:xfrm>
          <a:prstGeom prst="ellipse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" y="789130"/>
            <a:ext cx="654594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1- What is her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disability?</a:t>
            </a:r>
          </a:p>
        </p:txBody>
      </p:sp>
      <p:sp>
        <p:nvSpPr>
          <p:cNvPr id="5" name="Rectangle 4"/>
          <p:cNvSpPr/>
          <p:nvPr/>
        </p:nvSpPr>
        <p:spPr>
          <a:xfrm>
            <a:off x="475186" y="3429000"/>
            <a:ext cx="6404061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2- </a:t>
            </a:r>
            <a:r>
              <a:rPr lang="en-US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In your opinion ,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w</a:t>
            </a:r>
            <a:r>
              <a:rPr kumimoji="0" lang="en-US" sz="6000" b="1" i="0" u="none" strike="noStrike" kern="1200" cap="none" spc="0" normalizeH="0" baseline="0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hat challenges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is she facing? </a:t>
            </a:r>
          </a:p>
        </p:txBody>
      </p:sp>
    </p:spTree>
    <p:extLst>
      <p:ext uri="{BB962C8B-B14F-4D97-AF65-F5344CB8AC3E}">
        <p14:creationId xmlns:p14="http://schemas.microsoft.com/office/powerpoint/2010/main" val="66730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B59F45-556D-4998-9E68-8458592E7D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36" b="7163"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B7F4C4F-65B1-4C64-8ABC-17859C99E606}"/>
              </a:ext>
            </a:extLst>
          </p:cNvPr>
          <p:cNvSpPr txBox="1">
            <a:spLocks/>
          </p:cNvSpPr>
          <p:nvPr/>
        </p:nvSpPr>
        <p:spPr>
          <a:xfrm>
            <a:off x="-145141" y="1343201"/>
            <a:ext cx="11887199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Read the following text and choose the correct answers: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40C4FC5-2F45-4FDC-BF22-BEDAE657CF6A}"/>
              </a:ext>
            </a:extLst>
          </p:cNvPr>
          <p:cNvSpPr txBox="1">
            <a:spLocks/>
          </p:cNvSpPr>
          <p:nvPr/>
        </p:nvSpPr>
        <p:spPr>
          <a:xfrm>
            <a:off x="3754884" y="357230"/>
            <a:ext cx="3451762" cy="8589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Activity 1 :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76C13AE-ADA8-42C2-AED4-D6B54F23007C}"/>
              </a:ext>
            </a:extLst>
          </p:cNvPr>
          <p:cNvSpPr txBox="1">
            <a:spLocks/>
          </p:cNvSpPr>
          <p:nvPr/>
        </p:nvSpPr>
        <p:spPr>
          <a:xfrm>
            <a:off x="230909" y="2801402"/>
            <a:ext cx="5135418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a- Playing sports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75EB73-5884-4681-9517-C56E8C8A666E}"/>
              </a:ext>
            </a:extLst>
          </p:cNvPr>
          <p:cNvSpPr txBox="1">
            <a:spLocks/>
          </p:cNvSpPr>
          <p:nvPr/>
        </p:nvSpPr>
        <p:spPr>
          <a:xfrm>
            <a:off x="5107" y="3761021"/>
            <a:ext cx="5361220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 b- Competitions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2DE9FF2-E1B8-44DD-891A-6B31A0A9D56A}"/>
              </a:ext>
            </a:extLst>
          </p:cNvPr>
          <p:cNvSpPr txBox="1">
            <a:spLocks/>
          </p:cNvSpPr>
          <p:nvPr/>
        </p:nvSpPr>
        <p:spPr>
          <a:xfrm>
            <a:off x="145143" y="4152081"/>
            <a:ext cx="5361220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j-ea"/>
              <a:cs typeface="Aharoni" pitchFamily="2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c- Reading books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CB3898-762E-410D-B931-9F3EC5C13947}"/>
              </a:ext>
            </a:extLst>
          </p:cNvPr>
          <p:cNvSpPr txBox="1">
            <a:spLocks/>
          </p:cNvSpPr>
          <p:nvPr/>
        </p:nvSpPr>
        <p:spPr>
          <a:xfrm>
            <a:off x="249382" y="5880267"/>
            <a:ext cx="5361220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d- 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Life challenges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j-ea"/>
              <a:cs typeface="Aharoni" pitchFamily="2" charset="-79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BAE5E0B-FBB2-4BD6-8DBE-C5DD23AB95BC}"/>
              </a:ext>
            </a:extLst>
          </p:cNvPr>
          <p:cNvSpPr/>
          <p:nvPr/>
        </p:nvSpPr>
        <p:spPr>
          <a:xfrm>
            <a:off x="1132114" y="5768482"/>
            <a:ext cx="4348651" cy="9806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0183D2-ABF1-46D7-99C4-939569142B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89" t="32623" r="48566" b="16162"/>
          <a:stretch/>
        </p:blipFill>
        <p:spPr>
          <a:xfrm>
            <a:off x="6267532" y="2772229"/>
            <a:ext cx="5779325" cy="397691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8E7B6D4-4556-4632-ACB4-C15D48EB573F}"/>
              </a:ext>
            </a:extLst>
          </p:cNvPr>
          <p:cNvSpPr txBox="1">
            <a:spLocks/>
          </p:cNvSpPr>
          <p:nvPr/>
        </p:nvSpPr>
        <p:spPr>
          <a:xfrm>
            <a:off x="176810" y="2071207"/>
            <a:ext cx="8401133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1- The best title of this text is :</a:t>
            </a:r>
          </a:p>
        </p:txBody>
      </p:sp>
    </p:spTree>
    <p:extLst>
      <p:ext uri="{BB962C8B-B14F-4D97-AF65-F5344CB8AC3E}">
        <p14:creationId xmlns:p14="http://schemas.microsoft.com/office/powerpoint/2010/main" val="221731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746628" y="1783959"/>
            <a:ext cx="464525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New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Vocabulary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a loving God defying the odds | Believing IN Christ Jesus through ...">
            <a:extLst>
              <a:ext uri="{FF2B5EF4-FFF2-40B4-BE49-F238E27FC236}">
                <a16:creationId xmlns:a16="http://schemas.microsoft.com/office/drawing/2014/main" id="{35ADBCCE-8CE9-4E2C-9F68-8E45147945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1" r="4938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578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CBC505-5836-47A9-9F35-E5494758FF9C}"/>
              </a:ext>
            </a:extLst>
          </p:cNvPr>
          <p:cNvSpPr txBox="1"/>
          <p:nvPr/>
        </p:nvSpPr>
        <p:spPr>
          <a:xfrm>
            <a:off x="372160" y="2005263"/>
            <a:ext cx="6689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ability to see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8D3275-D467-4195-8ACF-1F5EF7B73964}"/>
              </a:ext>
            </a:extLst>
          </p:cNvPr>
          <p:cNvSpPr txBox="1"/>
          <p:nvPr/>
        </p:nvSpPr>
        <p:spPr>
          <a:xfrm>
            <a:off x="2767224" y="498433"/>
            <a:ext cx="6332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ight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(N)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EAACFF-20EA-4027-ACCD-F0F63B7E52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790" y="2204277"/>
            <a:ext cx="5094050" cy="3952567"/>
          </a:xfrm>
          <a:prstGeom prst="rect">
            <a:avLst/>
          </a:prstGeom>
        </p:spPr>
      </p:pic>
      <p:pic>
        <p:nvPicPr>
          <p:cNvPr id="8" name="sight Meaning in the Cambridge English Dictionary">
            <a:hlinkClick r:id="" action="ppaction://media"/>
            <a:extLst>
              <a:ext uri="{FF2B5EF4-FFF2-40B4-BE49-F238E27FC236}">
                <a16:creationId xmlns:a16="http://schemas.microsoft.com/office/drawing/2014/main" id="{3031868E-4F0B-410A-963A-158EA61C41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73176" y="43793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9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59F6D221-2E98-4191-848A-3995C956B494}"/>
              </a:ext>
            </a:extLst>
          </p:cNvPr>
          <p:cNvSpPr/>
          <p:nvPr/>
        </p:nvSpPr>
        <p:spPr>
          <a:xfrm>
            <a:off x="3872425" y="529368"/>
            <a:ext cx="4757530" cy="21998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4559861" y="1075300"/>
            <a:ext cx="3382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8C543-287D-4E31-BB05-4D4D88DA37EF}"/>
              </a:ext>
            </a:extLst>
          </p:cNvPr>
          <p:cNvSpPr txBox="1"/>
          <p:nvPr/>
        </p:nvSpPr>
        <p:spPr>
          <a:xfrm>
            <a:off x="2292060" y="3275160"/>
            <a:ext cx="791825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Juri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can’t see .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She lost her 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sight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CF75E8-FAAE-450B-99E8-BB1FCB11C6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175" y="529368"/>
            <a:ext cx="2764307" cy="362384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1222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BD7DD247DD39A441B9A3C26F7BBAABB2" ma:contentTypeVersion="16" ma:contentTypeDescription="إنشاء مستند جديد." ma:contentTypeScope="" ma:versionID="b60661867d98f7db2871b38ddc9fa959">
  <xsd:schema xmlns:xsd="http://www.w3.org/2001/XMLSchema" xmlns:xs="http://www.w3.org/2001/XMLSchema" xmlns:p="http://schemas.microsoft.com/office/2006/metadata/properties" xmlns:ns2="b97b0aa8-1781-4c54-a774-0e389bbc798c" xmlns:ns3="c254ae3f-3131-48d8-b26b-ed44294e533b" targetNamespace="http://schemas.microsoft.com/office/2006/metadata/properties" ma:root="true" ma:fieldsID="d27bb44025d5ce1f3a86412a4ffb3a9e" ns2:_="" ns3:_="">
    <xsd:import namespace="b97b0aa8-1781-4c54-a774-0e389bbc798c"/>
    <xsd:import namespace="c254ae3f-3131-48d8-b26b-ed44294e533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b0aa8-1781-4c54-a774-0e389bbc79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مشتركة مع تفاصيل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aa6012f-6f76-4bd2-ba88-948f847b5d82}" ma:internalName="TaxCatchAll" ma:showField="CatchAllData" ma:web="b97b0aa8-1781-4c54-a774-0e389bbc79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54ae3f-3131-48d8-b26b-ed44294e5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علامات الصور" ma:readOnly="false" ma:fieldId="{5cf76f15-5ced-4ddc-b409-7134ff3c332f}" ma:taxonomyMulti="true" ma:sspId="71fa80e8-f9fa-49b3-9546-d5146fade0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7b0aa8-1781-4c54-a774-0e389bbc798c" xsi:nil="true"/>
    <lcf76f155ced4ddcb4097134ff3c332f xmlns="c254ae3f-3131-48d8-b26b-ed44294e533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1A56AA-CBF1-4930-B191-A8107F19E1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A3D9D3-02AE-49C9-A2F0-E90708A393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7b0aa8-1781-4c54-a774-0e389bbc798c"/>
    <ds:schemaRef ds:uri="c254ae3f-3131-48d8-b26b-ed44294e53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53B77C-2394-4615-8BAD-13D3E3513EC2}">
  <ds:schemaRefs>
    <ds:schemaRef ds:uri="http://schemas.microsoft.com/office/2006/metadata/properties"/>
    <ds:schemaRef ds:uri="http://schemas.microsoft.com/office/infopath/2007/PartnerControls"/>
    <ds:schemaRef ds:uri="b97b0aa8-1781-4c54-a774-0e389bbc798c"/>
    <ds:schemaRef ds:uri="c254ae3f-3131-48d8-b26b-ed44294e533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368</Words>
  <Application>Microsoft Office PowerPoint</Application>
  <PresentationFormat>شاشة عريضة</PresentationFormat>
  <Paragraphs>79</Paragraphs>
  <Slides>24</Slides>
  <Notes>0</Notes>
  <HiddenSlides>0</HiddenSlides>
  <MMClips>4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24</vt:i4>
      </vt:variant>
    </vt:vector>
  </HeadingPairs>
  <TitlesOfParts>
    <vt:vector size="34" baseType="lpstr">
      <vt:lpstr>Aharoni</vt:lpstr>
      <vt:lpstr>Arial</vt:lpstr>
      <vt:lpstr>Calibri</vt:lpstr>
      <vt:lpstr>Calibri Light</vt:lpstr>
      <vt:lpstr>Comic Sans MS</vt:lpstr>
      <vt:lpstr>Garamond</vt:lpstr>
      <vt:lpstr>Times New Roman</vt:lpstr>
      <vt:lpstr>Office Theme</vt:lpstr>
      <vt:lpstr>1_Office Theme</vt:lpstr>
      <vt:lpstr>2_Office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وسام طاهر يوسف المرسى</dc:creator>
  <cp:lastModifiedBy>hp</cp:lastModifiedBy>
  <cp:revision>20</cp:revision>
  <dcterms:created xsi:type="dcterms:W3CDTF">2020-07-07T20:11:54Z</dcterms:created>
  <dcterms:modified xsi:type="dcterms:W3CDTF">2023-10-23T07:47:07Z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0x010100BD7DD247DD39A441B9A3C26F7BBAABB2</vt:lpwstr>
  </property>
  <property fmtid="{D5CDD505-2E9C-101B-9397-08002B2CF9AE}" pid="3" name="MediaServiceImageTags">
    <vt:lpwstr/>
  </property>
</Properties>
</file>