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2" r:id="rId7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5E2DA5-2C5B-B06B-0965-A492B2DBF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C860496-8299-7013-9462-31F7EC46B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6F29F6-E18C-9E9B-4D74-2F095AF8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45E-083B-2941-9955-DB9EBD77ACFC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49CDF5E-159D-FD6A-E202-F6AA955B7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938FA2-9A22-2BA2-1A2E-316253E60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874-FE66-EA46-9E8F-45EBDBC41E8A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196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47C629-72B8-7C92-FE1C-E06AB04B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44A4A56-31E2-EED3-240B-82D6E7A60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585E83-8E87-2FDF-E1F9-A450747EF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45E-083B-2941-9955-DB9EBD77ACFC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41E851-B15D-7D0D-3920-E449B0C02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964881-C967-217A-ECB4-D52500437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874-FE66-EA46-9E8F-45EBDBC41E8A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93157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3F352E8-87BF-9D6F-730B-D7F9674A5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6269D60-0E32-A74A-8DEF-B8D87171C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62CF5A1-C438-BE0F-7E78-7BBFA2D87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45E-083B-2941-9955-DB9EBD77ACFC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AFF04F2-FBF4-65B6-A596-DFAA4F11C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2738BFF-879C-3252-3920-3501F996A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874-FE66-EA46-9E8F-45EBDBC41E8A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3372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2B0905-B302-9BB6-5FCB-72196D6E8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3CEE60A-BB8B-8FB3-04AE-052A98C36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D196E38-96F0-18CE-28CE-E7F8DCD0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45E-083B-2941-9955-DB9EBD77ACFC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4881785-332F-7069-F62C-B183116BC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FADCAA0-8D4B-B7C6-74B4-0745659B6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874-FE66-EA46-9E8F-45EBDBC41E8A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1143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051E75-2305-CF42-30F4-26EAD1677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B0BDCA1-B362-6E65-A1CF-623A07D0C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78D257-841A-F475-5D64-E55333F05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45E-083B-2941-9955-DB9EBD77ACFC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02AE1CA-C1D4-D123-99E9-976672A1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9820872-3D40-FEBE-ED00-0DD7376F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874-FE66-EA46-9E8F-45EBDBC41E8A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65201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D94ADE-7BAA-DBB7-A912-0BD8A175F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B41991-AB52-9D59-A6EE-28F5578E4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D62A9DA-45E0-F663-2B5B-AF5E045F4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F484BE7-2084-1EBB-DEB2-359E61F0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45E-083B-2941-9955-DB9EBD77ACFC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EB3CD44-C747-6C1B-C0E1-DC6C4ED38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9627D77-8BC4-4B43-A7AF-60B9A3FA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874-FE66-EA46-9E8F-45EBDBC41E8A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4346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523044-F999-251D-2EC2-F6C8016B5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7AD2217-5B6E-E3D9-F526-EFD7C1AB0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CED3353-28CB-ABBD-BBFC-67121108E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72FBD10-FE74-D486-728E-2BDD7AF46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789B64A-4D10-8E5E-03FD-FA68A5F8A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29BEB47-D4C0-8F77-66B4-7B11E5F7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45E-083B-2941-9955-DB9EBD77ACFC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B857711-E278-247C-8281-395A27E6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37265A2-19D3-C6F4-8B1C-D6F30B44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874-FE66-EA46-9E8F-45EBDBC41E8A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9452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B77869-F3BA-0A30-56DA-F72AC011D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1FD888F-F586-D13A-CD2A-4475BCE11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45E-083B-2941-9955-DB9EBD77ACFC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B7E5BB2-1407-C70E-3AB2-BE37C091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6193251-CBC3-FFBB-5E3D-7D9FD84C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874-FE66-EA46-9E8F-45EBDBC41E8A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1894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57F3712-9BE9-CE86-5290-326C36E6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45E-083B-2941-9955-DB9EBD77ACFC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058DC00-3FDA-4B2A-3C8B-9493500F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2ED625C-B010-EF63-1158-D506A057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874-FE66-EA46-9E8F-45EBDBC41E8A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3939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50D8B2-4B78-856F-E374-0F4BF17C6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D87331D-B89A-DE0D-EB87-CF0D559C5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F0BFD68-4B53-094D-5B50-C75FED22F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0FC08E6-D939-0ED8-4426-62E3CB77D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45E-083B-2941-9955-DB9EBD77ACFC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32DBF45-F61F-EFC6-D03B-10D167223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4EE59AB-0C42-8A0D-486B-C19565CD9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874-FE66-EA46-9E8F-45EBDBC41E8A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1854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BBF166-D5E9-4DEA-E3D6-4A7E30E97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6386BDC-47A7-4A33-B93E-C4C19A1BC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B594E88-8D8E-9543-95A7-EF91FD43B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94E8F32-D022-4FF2-93C5-33E1BA0D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C45E-083B-2941-9955-DB9EBD77ACFC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9091753-4992-DF67-FA3F-BDED3FA40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E1660B-7FF6-643D-C524-7A18807B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E874-FE66-EA46-9E8F-45EBDBC41E8A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365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25BECD4-4A41-BD61-11A6-F295087E7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FC27209-CA15-3009-19D5-8350AFF6A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74E5AB-ED07-2811-A777-1D2FA1229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EC45E-083B-2941-9955-DB9EBD77ACFC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C090EEB-7A76-B53A-E083-3350AC35C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7420EF-3E23-1982-E42A-1BEF5BB8F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E874-FE66-EA46-9E8F-45EBDBC41E8A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4985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3">
            <a:extLst>
              <a:ext uri="{FF2B5EF4-FFF2-40B4-BE49-F238E27FC236}">
                <a16:creationId xmlns:a16="http://schemas.microsoft.com/office/drawing/2014/main" id="{226BC841-FAC2-1EA1-3123-DD97B2BE546A}"/>
              </a:ext>
            </a:extLst>
          </p:cNvPr>
          <p:cNvSpPr/>
          <p:nvPr/>
        </p:nvSpPr>
        <p:spPr>
          <a:xfrm>
            <a:off x="1829322" y="920632"/>
            <a:ext cx="7884244" cy="4027016"/>
          </a:xfrm>
          <a:prstGeom prst="roundRect">
            <a:avLst/>
          </a:prstGeom>
          <a:solidFill>
            <a:schemeClr val="accent1"/>
          </a:solidFill>
          <a:ln w="57150">
            <a:solidFill>
              <a:schemeClr val="accent5">
                <a:lumMod val="50000"/>
              </a:schemeClr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0000" endA="275" endPos="40000" dist="1016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KW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anose="02010400000000000000" pitchFamily="2" charset="-78"/>
              </a:rPr>
              <a:t>ما هو انعكاس الضوء؟</a:t>
            </a:r>
            <a:endParaRPr lang="ar-KW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801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مستند 5">
            <a:extLst>
              <a:ext uri="{FF2B5EF4-FFF2-40B4-BE49-F238E27FC236}">
                <a16:creationId xmlns:a16="http://schemas.microsoft.com/office/drawing/2014/main" id="{BB7C63DB-0736-C7F3-6CCE-9930363C7D0A}"/>
              </a:ext>
            </a:extLst>
          </p:cNvPr>
          <p:cNvSpPr/>
          <p:nvPr/>
        </p:nvSpPr>
        <p:spPr>
          <a:xfrm>
            <a:off x="2099495" y="522690"/>
            <a:ext cx="7993010" cy="3837643"/>
          </a:xfrm>
          <a:prstGeom prst="flowChartDocument">
            <a:avLst/>
          </a:prstGeom>
          <a:ln w="28575">
            <a:solidFill>
              <a:schemeClr val="accent1">
                <a:lumMod val="50000"/>
              </a:schemeClr>
            </a:solidFill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KW" sz="4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cs typeface="PT Bold Heading" pitchFamily="2" charset="-78"/>
              </a:rPr>
              <a:t>انعكاس الضوء:</a:t>
            </a:r>
          </a:p>
          <a:p>
            <a:pPr lvl="0"/>
            <a:r>
              <a:rPr lang="ar-KW" sz="4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cs typeface="PT Bold Heading" pitchFamily="2" charset="-78"/>
              </a:rPr>
              <a:t>هو ارتداد الضوء عند سقوطه على سطح جسم ما .</a:t>
            </a:r>
          </a:p>
        </p:txBody>
      </p:sp>
    </p:spTree>
    <p:extLst>
      <p:ext uri="{BB962C8B-B14F-4D97-AF65-F5344CB8AC3E}">
        <p14:creationId xmlns:p14="http://schemas.microsoft.com/office/powerpoint/2010/main" val="174887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1">
            <a:extLst>
              <a:ext uri="{FF2B5EF4-FFF2-40B4-BE49-F238E27FC236}">
                <a16:creationId xmlns:a16="http://schemas.microsoft.com/office/drawing/2014/main" id="{E4CAE7A9-F206-A6AA-A35C-D80FF65711AE}"/>
              </a:ext>
            </a:extLst>
          </p:cNvPr>
          <p:cNvSpPr txBox="1">
            <a:spLocks/>
          </p:cNvSpPr>
          <p:nvPr/>
        </p:nvSpPr>
        <p:spPr>
          <a:xfrm>
            <a:off x="292100" y="492125"/>
            <a:ext cx="11696700" cy="1325563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  <a:effectLst>
            <a:softEdge rad="635000"/>
          </a:effectLst>
        </p:spPr>
        <p:txBody>
          <a:bodyPr/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KW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anose="02010400000000000000" pitchFamily="2" charset="-78"/>
              </a:rPr>
              <a:t>ما هو المصدر الرئيسي للطاقة الضوئية على سطح الأرض؟ </a:t>
            </a:r>
            <a:endParaRPr lang="ar-KW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PT Bold Heading" panose="02010400000000000000" pitchFamily="2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68716B8-8E45-9090-7AE6-4B526EBE5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00" y="2120900"/>
            <a:ext cx="8394700" cy="464820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8AC0FB5A-AF0B-4A33-6019-C9B6DC835E14}"/>
              </a:ext>
            </a:extLst>
          </p:cNvPr>
          <p:cNvSpPr txBox="1"/>
          <p:nvPr/>
        </p:nvSpPr>
        <p:spPr>
          <a:xfrm>
            <a:off x="2959100" y="3910188"/>
            <a:ext cx="62738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KW" sz="8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PT Bold Heading" panose="02010400000000000000" pitchFamily="2" charset="-78"/>
              </a:rPr>
              <a:t>الشمس</a:t>
            </a:r>
          </a:p>
        </p:txBody>
      </p:sp>
    </p:spTree>
    <p:extLst>
      <p:ext uri="{BB962C8B-B14F-4D97-AF65-F5344CB8AC3E}">
        <p14:creationId xmlns:p14="http://schemas.microsoft.com/office/powerpoint/2010/main" val="30583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912FDB38-A78C-C377-D928-E8A4D5888B06}"/>
              </a:ext>
            </a:extLst>
          </p:cNvPr>
          <p:cNvSpPr txBox="1"/>
          <p:nvPr/>
        </p:nvSpPr>
        <p:spPr>
          <a:xfrm>
            <a:off x="994834" y="853722"/>
            <a:ext cx="93218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anose="02010400000000000000" pitchFamily="2" charset="-78"/>
              </a:rPr>
              <a:t>الأوساط التي يمر من </a:t>
            </a:r>
            <a:r>
              <a:rPr lang="ar-KW" sz="4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anose="02010400000000000000" pitchFamily="2" charset="-78"/>
              </a:rPr>
              <a:t>خلالها الضوء</a:t>
            </a:r>
            <a:endParaRPr lang="ar-KW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PT Bold Heading" panose="020104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D9A7EB32-B15D-C4CF-DD36-39E797A32633}"/>
              </a:ext>
            </a:extLst>
          </p:cNvPr>
          <p:cNvSpPr txBox="1"/>
          <p:nvPr/>
        </p:nvSpPr>
        <p:spPr>
          <a:xfrm>
            <a:off x="9855199" y="2376637"/>
            <a:ext cx="171591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PT Bold Heading" panose="02010400000000000000" pitchFamily="2" charset="-78"/>
              </a:rPr>
              <a:t>الهواء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D8F4D972-9F31-2473-ADF6-4DC3C40150E0}"/>
              </a:ext>
            </a:extLst>
          </p:cNvPr>
          <p:cNvSpPr txBox="1"/>
          <p:nvPr/>
        </p:nvSpPr>
        <p:spPr>
          <a:xfrm>
            <a:off x="5445233" y="3955124"/>
            <a:ext cx="20447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PT Bold Heading" panose="02010400000000000000" pitchFamily="2" charset="-78"/>
              </a:rPr>
              <a:t>الزجاج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BD89D85-B16D-51D9-D592-0150A07CA55E}"/>
              </a:ext>
            </a:extLst>
          </p:cNvPr>
          <p:cNvSpPr txBox="1"/>
          <p:nvPr/>
        </p:nvSpPr>
        <p:spPr>
          <a:xfrm>
            <a:off x="1201285" y="3416256"/>
            <a:ext cx="21030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PT Bold Heading" panose="02010400000000000000" pitchFamily="2" charset="-78"/>
              </a:rPr>
              <a:t>الماء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14593A5D-94B4-A536-6F7B-C76FA5681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022" y="3416256"/>
            <a:ext cx="2044172" cy="21158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2975A63-7D25-1F2F-D562-E84A1A5A45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680" y="1846111"/>
            <a:ext cx="2044172" cy="21040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CB48A01D-A218-71F7-FDDF-9109478925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427" y="4474160"/>
            <a:ext cx="2203450" cy="2068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9679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227667"/>
            <a:ext cx="11556999" cy="53198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239" y="123111"/>
            <a:ext cx="6043405" cy="9807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1491928" y="1505992"/>
            <a:ext cx="2294218" cy="58477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KW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itchFamily="2" charset="-78"/>
              </a:rPr>
              <a:t>الشعاع الساقط</a:t>
            </a:r>
            <a:endParaRPr lang="ar-KW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9021941" y="2357467"/>
            <a:ext cx="2497800" cy="584775"/>
          </a:xfrm>
          <a:prstGeom prst="rect">
            <a:avLst/>
          </a:prstGeom>
          <a:solidFill>
            <a:srgbClr val="00B0F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KW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itchFamily="2" charset="-78"/>
              </a:rPr>
              <a:t>الشعاع المنعكس</a:t>
            </a:r>
            <a:endParaRPr lang="ar-KW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541143" y="3604707"/>
            <a:ext cx="110971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4400" baseline="300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rPr>
              <a:t>5</a:t>
            </a:r>
            <a:r>
              <a:rPr lang="ar-KW" sz="44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rPr>
              <a:t>60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976B9DD9-C1E0-4349-B395-C0D1C9EB83BA}"/>
              </a:ext>
            </a:extLst>
          </p:cNvPr>
          <p:cNvSpPr txBox="1"/>
          <p:nvPr/>
        </p:nvSpPr>
        <p:spPr>
          <a:xfrm>
            <a:off x="6172199" y="3604706"/>
            <a:ext cx="110971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4400" baseline="300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rPr>
              <a:t>5</a:t>
            </a:r>
            <a:r>
              <a:rPr lang="ar-KW" sz="44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132734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1" y="260647"/>
            <a:ext cx="10909300" cy="64462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مربع نص 207"/>
          <p:cNvSpPr txBox="1"/>
          <p:nvPr/>
        </p:nvSpPr>
        <p:spPr>
          <a:xfrm>
            <a:off x="2396779" y="1991742"/>
            <a:ext cx="5003293" cy="107721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KW"/>
            </a:defPPr>
            <a:lvl1pPr>
              <a:defRPr sz="32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ar-SA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ينعكس الشعاع الضوئي عند سقوطه </a:t>
            </a:r>
            <a:endParaRPr lang="ar-KW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ar-SA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على سطح المرآة المستوية .</a:t>
            </a:r>
            <a:endParaRPr lang="en-US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مربع نص 208"/>
          <p:cNvSpPr txBox="1"/>
          <p:nvPr/>
        </p:nvSpPr>
        <p:spPr>
          <a:xfrm>
            <a:off x="1117535" y="3149680"/>
            <a:ext cx="2294218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KW"/>
            </a:defPPr>
            <a:lvl1pPr>
              <a:defRPr sz="3200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ar-SA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الشعاع الساقط</a:t>
            </a:r>
            <a:endParaRPr lang="en-US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مربع نص 209"/>
          <p:cNvSpPr txBox="1"/>
          <p:nvPr/>
        </p:nvSpPr>
        <p:spPr>
          <a:xfrm>
            <a:off x="922106" y="4077073"/>
            <a:ext cx="2497800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KW"/>
            </a:defPPr>
            <a:lvl1pPr>
              <a:defRPr sz="32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ar-SA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الشعاع المنعكس</a:t>
            </a:r>
            <a:endParaRPr lang="en-US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مربع نص 210"/>
          <p:cNvSpPr txBox="1"/>
          <p:nvPr/>
        </p:nvSpPr>
        <p:spPr>
          <a:xfrm>
            <a:off x="1188868" y="4941169"/>
            <a:ext cx="2151551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KW"/>
            </a:defPPr>
            <a:lvl1pPr>
              <a:defRPr sz="32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ar-SA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زاوية السقوط</a:t>
            </a:r>
            <a:endParaRPr lang="en-US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مربع نص 211"/>
          <p:cNvSpPr txBox="1"/>
          <p:nvPr/>
        </p:nvSpPr>
        <p:spPr>
          <a:xfrm>
            <a:off x="1188868" y="5895121"/>
            <a:ext cx="2343911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KW"/>
            </a:defPPr>
            <a:lvl1pPr>
              <a:defRPr sz="32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ar-SA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زاوية الانعكاس</a:t>
            </a:r>
            <a:endParaRPr lang="en-US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048327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048327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KW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49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6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منى احمد حسن الشطي</dc:creator>
  <cp:lastModifiedBy>منى احمد حسن الشطي</cp:lastModifiedBy>
  <cp:revision>16</cp:revision>
  <dcterms:created xsi:type="dcterms:W3CDTF">2023-10-01T17:11:19Z</dcterms:created>
  <dcterms:modified xsi:type="dcterms:W3CDTF">2023-10-01T17:29:11Z</dcterms:modified>
</cp:coreProperties>
</file>