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76" r:id="rId9"/>
    <p:sldId id="263" r:id="rId10"/>
    <p:sldId id="277" r:id="rId11"/>
    <p:sldId id="266" r:id="rId12"/>
    <p:sldId id="265" r:id="rId13"/>
    <p:sldId id="267" r:id="rId14"/>
    <p:sldId id="268" r:id="rId15"/>
    <p:sldId id="269" r:id="rId16"/>
    <p:sldId id="278" r:id="rId17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2EE75C-2091-42E7-AF3D-FA0167A9BA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57B6862-2B89-424B-8520-4F1619183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D9214A4-5BDB-42BC-A631-02DB79FBE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5A9C-B90A-4DA3-A033-215E23EBB676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AA02A2F-F7D2-4F84-BCD2-52FD8B9B5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3CD9C91-B259-4520-A3AB-9E92365E7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8550-0A0B-4547-9E8E-B98C97F320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884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2EE75C-2091-42E7-AF3D-FA0167A9BA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57B6862-2B89-424B-8520-4F1619183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D9214A4-5BDB-42BC-A631-02DB79FBE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5A9C-B90A-4DA3-A033-215E23EBB676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AA02A2F-F7D2-4F84-BCD2-52FD8B9B5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3CD9C91-B259-4520-A3AB-9E92365E7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8550-0A0B-4547-9E8E-B98C97F320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56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5CD362-EF0B-46B0-9DDC-E12738ECB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16164BF-2CB3-4470-8A96-9F6618361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EFF5D0-60BE-4A4E-9714-358C432B2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5A9C-B90A-4DA3-A033-215E23EBB676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3EB0031-0618-447C-AE42-825ED98F0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D1AE40A-131B-427C-85A4-2A061B346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8550-0A0B-4547-9E8E-B98C97F320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931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5CD362-EF0B-46B0-9DDC-E12738ECB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16164BF-2CB3-4470-8A96-9F6618361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EFF5D0-60BE-4A4E-9714-358C432B2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5A9C-B90A-4DA3-A033-215E23EBB676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3EB0031-0618-447C-AE42-825ED98F0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D1AE40A-131B-427C-85A4-2A061B346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8550-0A0B-4547-9E8E-B98C97F320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811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5CD362-EF0B-46B0-9DDC-E12738ECB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16164BF-2CB3-4470-8A96-9F6618361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EFF5D0-60BE-4A4E-9714-358C432B2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5A9C-B90A-4DA3-A033-215E23EBB676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3EB0031-0618-447C-AE42-825ED98F0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D1AE40A-131B-427C-85A4-2A061B346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8550-0A0B-4547-9E8E-B98C97F320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689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5CD362-EF0B-46B0-9DDC-E12738ECB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16164BF-2CB3-4470-8A96-9F6618361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EFF5D0-60BE-4A4E-9714-358C432B2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5A9C-B90A-4DA3-A033-215E23EBB676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3EB0031-0618-447C-AE42-825ED98F0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D1AE40A-131B-427C-85A4-2A061B346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8550-0A0B-4547-9E8E-B98C97F320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066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5CD362-EF0B-46B0-9DDC-E12738ECB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16164BF-2CB3-4470-8A96-9F6618361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EFF5D0-60BE-4A4E-9714-358C432B2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5A9C-B90A-4DA3-A033-215E23EBB676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3EB0031-0618-447C-AE42-825ED98F0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D1AE40A-131B-427C-85A4-2A061B346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8550-0A0B-4547-9E8E-B98C97F320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465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5CD362-EF0B-46B0-9DDC-E12738ECB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16164BF-2CB3-4470-8A96-9F6618361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EFF5D0-60BE-4A4E-9714-358C432B2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5A9C-B90A-4DA3-A033-215E23EBB676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3EB0031-0618-447C-AE42-825ED98F0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D1AE40A-131B-427C-85A4-2A061B346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8550-0A0B-4547-9E8E-B98C97F320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710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942C537-FC3B-4487-B1B7-05F2A4E45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21B957A-9C16-4E0C-B643-4DD90EFA0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B3EBC2A-04EF-4ADA-B6AF-A1F65F25C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5A9C-B90A-4DA3-A033-215E23EBB676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7E512A8-4EAF-4531-AE5D-0D983AC70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432785A-A320-43AF-A3AF-79DD3BFFD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8550-0A0B-4547-9E8E-B98C97F320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643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F1AD47D-61C4-4059-A71C-68BFAD482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69C2455-5364-434B-B620-3FB4714305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C25D810-C4F9-41E1-A77F-110B25A25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C1C84F8-A375-49F9-BBB7-521DB2146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5A9C-B90A-4DA3-A033-215E23EBB676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70B6B2C-539A-44B6-8E97-B32EDFEEB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CF57ADC-B5F6-46A1-A3AD-DD615B83E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8550-0A0B-4547-9E8E-B98C97F320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513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0007643-7D32-4E87-9846-04595DC5D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085A903-2881-49FB-93D3-3CA5652D3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E2AB53E-4F42-4F00-9028-FA4A663E2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28349F3-F055-4FBD-A380-C244B7C20F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B7DBF3F4-9DA6-427C-B324-3B0874B55F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2B3FAB5-60EF-40BD-BAB9-4E1EC161F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5A9C-B90A-4DA3-A033-215E23EBB676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0460095-DEE4-4343-A953-52828015F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90670A89-B34A-4212-9516-7640BCC6B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8550-0A0B-4547-9E8E-B98C97F320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864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2EE75C-2091-42E7-AF3D-FA0167A9BA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57B6862-2B89-424B-8520-4F1619183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D9214A4-5BDB-42BC-A631-02DB79FBE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5A9C-B90A-4DA3-A033-215E23EBB676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AA02A2F-F7D2-4F84-BCD2-52FD8B9B5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3CD9C91-B259-4520-A3AB-9E92365E7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8550-0A0B-4547-9E8E-B98C97F320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163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0D4A3F4-68B6-401C-929F-7BDCB0A4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B695F051-9ED1-400C-8A8B-B782B3123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5A9C-B90A-4DA3-A033-215E23EBB676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0A0ABE1C-9BC0-4BC2-86D8-A4A60230D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093261D4-1784-44D0-8326-68F826082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8550-0A0B-4547-9E8E-B98C97F320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515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DFC911C7-642B-4E49-BF06-47C4BB83D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5A9C-B90A-4DA3-A033-215E23EBB676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5BF8552-E677-482B-BA05-63F70225A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5DC4D69-E9CC-47EA-8D77-100248A6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8550-0A0B-4547-9E8E-B98C97F320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606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232790D-6150-4B72-BF97-20A7427A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8D0D03C-911B-437A-B707-9C1FA0AD0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4F16E18-BD19-4357-B58B-CD1FA7EDE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FFF21B9-20E4-46C6-A6F7-65863D37E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5A9C-B90A-4DA3-A033-215E23EBB676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76C25DA-02B5-48D0-8FAB-55B423DED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407D2D1-4930-4E57-AC81-A236E748C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8550-0A0B-4547-9E8E-B98C97F320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173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A906F11-29B4-4FBA-AC01-E90F038AB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5B1DFE2-D10F-40C9-81AA-3B745A3040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DC6ADA2-3541-4325-836E-3FAD9A643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999A99C-83FF-462A-A5FE-D2E7555AB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5A9C-B90A-4DA3-A033-215E23EBB676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672E50A-EC16-4E62-B4A9-FB67D30BA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AAAD538-5A04-4615-8176-AEA8E553D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8550-0A0B-4547-9E8E-B98C97F320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813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67FC24E-6982-4379-84D2-27BE9425A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861CC31-D2E7-426F-83D6-D737AEE561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8513F6F-BDC6-4AEC-9CDE-639BB21D4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5A9C-B90A-4DA3-A033-215E23EBB676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1EE4A71-51B0-49F8-B69B-EC28269A4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D2FD4D7-7170-4FFC-A2E4-6FB564C3C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8550-0A0B-4547-9E8E-B98C97F320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7143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60AB2A4E-7D68-407F-9FFC-E870AD6DE0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6A6A4F3-D2E0-4394-94B3-7D0FF917CC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0971A2A-E21A-4D00-9F0C-BC29F6342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5A9C-B90A-4DA3-A033-215E23EBB676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2266D7B-2A60-45C0-832A-44A874CBA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AB7884-52E0-4265-98FA-9ACFC1A37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8550-0A0B-4547-9E8E-B98C97F320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855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2EE75C-2091-42E7-AF3D-FA0167A9BA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57B6862-2B89-424B-8520-4F1619183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D9214A4-5BDB-42BC-A631-02DB79FBE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5A9C-B90A-4DA3-A033-215E23EBB676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AA02A2F-F7D2-4F84-BCD2-52FD8B9B5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3CD9C91-B259-4520-A3AB-9E92365E7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8550-0A0B-4547-9E8E-B98C97F320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165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2EE75C-2091-42E7-AF3D-FA0167A9BA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57B6862-2B89-424B-8520-4F1619183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D9214A4-5BDB-42BC-A631-02DB79FBE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5A9C-B90A-4DA3-A033-215E23EBB676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AA02A2F-F7D2-4F84-BCD2-52FD8B9B5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3CD9C91-B259-4520-A3AB-9E92365E7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8550-0A0B-4547-9E8E-B98C97F320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89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2EE75C-2091-42E7-AF3D-FA0167A9BA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57B6862-2B89-424B-8520-4F1619183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D9214A4-5BDB-42BC-A631-02DB79FBE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5A9C-B90A-4DA3-A033-215E23EBB676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AA02A2F-F7D2-4F84-BCD2-52FD8B9B5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3CD9C91-B259-4520-A3AB-9E92365E7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8550-0A0B-4547-9E8E-B98C97F320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749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2EE75C-2091-42E7-AF3D-FA0167A9BA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57B6862-2B89-424B-8520-4F1619183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D9214A4-5BDB-42BC-A631-02DB79FBE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5A9C-B90A-4DA3-A033-215E23EBB676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AA02A2F-F7D2-4F84-BCD2-52FD8B9B5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3CD9C91-B259-4520-A3AB-9E92365E7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8550-0A0B-4547-9E8E-B98C97F320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427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2EE75C-2091-42E7-AF3D-FA0167A9BA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57B6862-2B89-424B-8520-4F1619183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D9214A4-5BDB-42BC-A631-02DB79FBE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5A9C-B90A-4DA3-A033-215E23EBB676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AA02A2F-F7D2-4F84-BCD2-52FD8B9B5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3CD9C91-B259-4520-A3AB-9E92365E7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8550-0A0B-4547-9E8E-B98C97F320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266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2EE75C-2091-42E7-AF3D-FA0167A9BA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57B6862-2B89-424B-8520-4F1619183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D9214A4-5BDB-42BC-A631-02DB79FBE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5A9C-B90A-4DA3-A033-215E23EBB676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AA02A2F-F7D2-4F84-BCD2-52FD8B9B5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3CD9C91-B259-4520-A3AB-9E92365E7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8550-0A0B-4547-9E8E-B98C97F320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529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2EE75C-2091-42E7-AF3D-FA0167A9BA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57B6862-2B89-424B-8520-4F1619183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D9214A4-5BDB-42BC-A631-02DB79FBE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5A9C-B90A-4DA3-A033-215E23EBB676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AA02A2F-F7D2-4F84-BCD2-52FD8B9B5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3CD9C91-B259-4520-A3AB-9E92365E7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8550-0A0B-4547-9E8E-B98C97F320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D851DC9-2C04-4D08-AD81-80FA00450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B0D004C-35E1-4438-9276-C7D48F3E9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D6FC2BC-770F-4A0C-BFC5-A4094BBCE9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C5A9C-B90A-4DA3-A033-215E23EBB676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4D2F4A8-11F4-474C-87B9-842D8BECF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8EA4FE-7EBD-43F3-BAFC-78A8FD8FC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F8550-0A0B-4547-9E8E-B98C97F320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46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0" r:id="rId3"/>
    <p:sldLayoutId id="2147483671" r:id="rId4"/>
    <p:sldLayoutId id="2147483670" r:id="rId5"/>
    <p:sldLayoutId id="2147483669" r:id="rId6"/>
    <p:sldLayoutId id="2147483667" r:id="rId7"/>
    <p:sldLayoutId id="2147483665" r:id="rId8"/>
    <p:sldLayoutId id="2147483663" r:id="rId9"/>
    <p:sldLayoutId id="2147483661" r:id="rId10"/>
    <p:sldLayoutId id="2147483650" r:id="rId11"/>
    <p:sldLayoutId id="2147483673" r:id="rId12"/>
    <p:sldLayoutId id="2147483672" r:id="rId13"/>
    <p:sldLayoutId id="2147483666" r:id="rId14"/>
    <p:sldLayoutId id="2147483664" r:id="rId15"/>
    <p:sldLayoutId id="2147483662" r:id="rId16"/>
    <p:sldLayoutId id="2147483651" r:id="rId17"/>
    <p:sldLayoutId id="2147483652" r:id="rId18"/>
    <p:sldLayoutId id="2147483653" r:id="rId19"/>
    <p:sldLayoutId id="2147483654" r:id="rId20"/>
    <p:sldLayoutId id="2147483655" r:id="rId21"/>
    <p:sldLayoutId id="2147483656" r:id="rId22"/>
    <p:sldLayoutId id="2147483657" r:id="rId23"/>
    <p:sldLayoutId id="2147483658" r:id="rId24"/>
    <p:sldLayoutId id="2147483659" r:id="rId25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66A3CC4-9352-499C-8FDA-AE4013AFF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2012" y="1086427"/>
            <a:ext cx="3474720" cy="1908220"/>
          </a:xfrm>
        </p:spPr>
        <p:txBody>
          <a:bodyPr anchor="ctr">
            <a:noAutofit/>
          </a:bodyPr>
          <a:lstStyle/>
          <a:p>
            <a:r>
              <a:rPr lang="ar-SA" sz="36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الدرس الثالث </a:t>
            </a:r>
            <a:br>
              <a:rPr lang="ar-SA" sz="36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ar-SA" sz="36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المتحكمات الدقيقة</a:t>
            </a:r>
            <a:endParaRPr lang="en-GB" sz="36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887742A9-CEDD-4848-8533-8DDF6693D2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577" y="491546"/>
            <a:ext cx="2069142" cy="699384"/>
          </a:xfrm>
        </p:spPr>
        <p:txBody>
          <a:bodyPr>
            <a:normAutofit/>
          </a:bodyPr>
          <a:lstStyle/>
          <a:p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يوم الأربعاء </a:t>
            </a:r>
          </a:p>
          <a:p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2021/4/7م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179CF6C-7F66-4451-9C84-4BC1CD701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830" y="156651"/>
            <a:ext cx="2068558" cy="2068558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E4E0F06-ADF6-41A4-B9D6-FC4744429FF5}"/>
              </a:ext>
            </a:extLst>
          </p:cNvPr>
          <p:cNvSpPr/>
          <p:nvPr/>
        </p:nvSpPr>
        <p:spPr>
          <a:xfrm>
            <a:off x="8503920" y="3958046"/>
            <a:ext cx="3579223" cy="2899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F52A8E4-33F5-442A-B11D-227BA9FDD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7416" y="2396513"/>
            <a:ext cx="3148827" cy="443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9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1FAD0-BB05-474E-BB18-CB37D00B7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4092"/>
            <a:ext cx="10515600" cy="718240"/>
          </a:xfrm>
        </p:spPr>
        <p:txBody>
          <a:bodyPr>
            <a:normAutofit/>
          </a:bodyPr>
          <a:lstStyle/>
          <a:p>
            <a:pPr algn="ctr" rtl="1"/>
            <a:r>
              <a:rPr lang="ar-SA" sz="3200" b="1" dirty="0">
                <a:latin typeface="Dubai" panose="020B0503030403030204" pitchFamily="34" charset="-78"/>
                <a:cs typeface="Dubai" panose="020B0503030403030204" pitchFamily="34" charset="-78"/>
              </a:rPr>
              <a:t>التطبيقات التي يمكن تطبيقها بالمتحكمات الدقيقة</a:t>
            </a:r>
            <a:endParaRPr lang="x-none" sz="32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AD6C124A-7CDD-7046-985D-8BDB6366DD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36" t="18261" r="24396" b="15073"/>
          <a:stretch/>
        </p:blipFill>
        <p:spPr>
          <a:xfrm>
            <a:off x="9442174" y="1252332"/>
            <a:ext cx="1739347" cy="21566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092114-E090-5746-BD70-DFCEEEC407A8}"/>
              </a:ext>
            </a:extLst>
          </p:cNvPr>
          <p:cNvSpPr txBox="1"/>
          <p:nvPr/>
        </p:nvSpPr>
        <p:spPr>
          <a:xfrm>
            <a:off x="7947991" y="1808922"/>
            <a:ext cx="1321904" cy="397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>
                <a:latin typeface="Dubai" panose="020B0503030403030204" pitchFamily="34" charset="-78"/>
                <a:cs typeface="Dubai" panose="020B0503030403030204" pitchFamily="34" charset="-78"/>
              </a:rPr>
              <a:t>قارئ الألوان</a:t>
            </a:r>
            <a:endParaRPr lang="x-none" sz="2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01BD45-58A6-394B-891C-2DAA380F5774}"/>
              </a:ext>
            </a:extLst>
          </p:cNvPr>
          <p:cNvSpPr txBox="1"/>
          <p:nvPr/>
        </p:nvSpPr>
        <p:spPr>
          <a:xfrm>
            <a:off x="8110329" y="3727174"/>
            <a:ext cx="307119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4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الوظيفة :-</a:t>
            </a:r>
          </a:p>
          <a:p>
            <a:pPr algn="r"/>
            <a:r>
              <a:rPr lang="ar-KW" sz="2000" b="1" dirty="0">
                <a:latin typeface="Dubai" panose="020B0503030403030204" pitchFamily="34" charset="-78"/>
                <a:cs typeface="Dubai" panose="020B0503030403030204" pitchFamily="34" charset="-78"/>
              </a:rPr>
              <a:t>يمكن لمستشعر اللون اكتشاف مجموعة متنوعة من الألوان بناءً على الطول الموجي للضوء</a:t>
            </a:r>
            <a:endParaRPr lang="x-none" sz="2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22101F-B0A3-794C-A894-0626EA38C56D}"/>
              </a:ext>
            </a:extLst>
          </p:cNvPr>
          <p:cNvSpPr/>
          <p:nvPr/>
        </p:nvSpPr>
        <p:spPr>
          <a:xfrm>
            <a:off x="1202635" y="1600199"/>
            <a:ext cx="6361043" cy="4015409"/>
          </a:xfrm>
          <a:prstGeom prst="rect">
            <a:avLst/>
          </a:prstGeom>
          <a:solidFill>
            <a:schemeClr val="accent3">
              <a:alpha val="2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C90D11-C208-8F47-A22A-F154340A6697}"/>
              </a:ext>
            </a:extLst>
          </p:cNvPr>
          <p:cNvSpPr txBox="1"/>
          <p:nvPr/>
        </p:nvSpPr>
        <p:spPr>
          <a:xfrm>
            <a:off x="1202635" y="2136338"/>
            <a:ext cx="63610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ar-SA" sz="36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التطبيق العملي</a:t>
            </a:r>
          </a:p>
          <a:p>
            <a:pPr marL="0" algn="ctr" defTabSz="914400" rtl="1" eaLnBrk="1" latinLnBrk="0" hangingPunct="1"/>
            <a:endParaRPr lang="ar-SA" b="1" dirty="0"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marL="0" algn="ctr" defTabSz="914400" rtl="1" eaLnBrk="1" latinLnBrk="0" hangingPunct="1"/>
            <a:endParaRPr lang="ar-SA" b="1" dirty="0"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marL="0" algn="ctr" defTabSz="914400" rtl="1" eaLnBrk="1" latinLnBrk="0" hangingPunct="1"/>
            <a:r>
              <a:rPr lang="ar-SA" sz="2400" b="1" dirty="0">
                <a:latin typeface="Dubai" panose="020B0503030403030204" pitchFamily="34" charset="-78"/>
                <a:cs typeface="Dubai" panose="020B0503030403030204" pitchFamily="34" charset="-78"/>
              </a:rPr>
              <a:t>يمكن استخدام المستشعر في عمل مشاريع</a:t>
            </a:r>
            <a:endParaRPr lang="en-US" sz="2400" b="1" dirty="0"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marL="1714500" lvl="3" indent="-342900" algn="r" rtl="1">
              <a:buFont typeface="Arial" panose="020B0604020202020204" pitchFamily="34" charset="0"/>
              <a:buChar char="•"/>
            </a:pPr>
            <a:r>
              <a:rPr lang="ar-SA" sz="2400" b="1" dirty="0">
                <a:latin typeface="Dubai" panose="020B0503030403030204" pitchFamily="34" charset="-78"/>
                <a:cs typeface="Dubai" panose="020B0503030403030204" pitchFamily="34" charset="-78"/>
              </a:rPr>
              <a:t>متتبع للألوان</a:t>
            </a:r>
          </a:p>
          <a:p>
            <a:pPr marL="1714500" lvl="3" indent="-342900" algn="r" rtl="1">
              <a:buFont typeface="Arial" panose="020B0604020202020204" pitchFamily="34" charset="0"/>
              <a:buChar char="•"/>
            </a:pPr>
            <a:r>
              <a:rPr lang="ar-SA" sz="2400" b="1" dirty="0">
                <a:latin typeface="Dubai" panose="020B0503030403030204" pitchFamily="34" charset="-78"/>
                <a:cs typeface="Dubai" panose="020B0503030403030204" pitchFamily="34" charset="-78"/>
              </a:rPr>
              <a:t>جهاز قارئ للألوان</a:t>
            </a:r>
          </a:p>
          <a:p>
            <a:pPr marL="0" algn="ctr" defTabSz="914400" rtl="1" eaLnBrk="1" latinLnBrk="0" hangingPunct="1"/>
            <a:endParaRPr lang="x-none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31867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1FAD0-BB05-474E-BB18-CB37D00B7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4092"/>
            <a:ext cx="10515600" cy="718240"/>
          </a:xfrm>
        </p:spPr>
        <p:txBody>
          <a:bodyPr>
            <a:normAutofit/>
          </a:bodyPr>
          <a:lstStyle/>
          <a:p>
            <a:pPr algn="ctr" rtl="1"/>
            <a:r>
              <a:rPr lang="ar-SA" sz="3200" b="1" dirty="0">
                <a:latin typeface="Dubai" panose="020B0503030403030204" pitchFamily="34" charset="-78"/>
                <a:cs typeface="Dubai" panose="020B0503030403030204" pitchFamily="34" charset="-78"/>
              </a:rPr>
              <a:t>التطبيقات التي يمكن تطبيقها بالمتحكمات الدقيقة</a:t>
            </a:r>
            <a:endParaRPr lang="x-none" sz="32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092114-E090-5746-BD70-DFCEEEC407A8}"/>
              </a:ext>
            </a:extLst>
          </p:cNvPr>
          <p:cNvSpPr txBox="1"/>
          <p:nvPr/>
        </p:nvSpPr>
        <p:spPr>
          <a:xfrm>
            <a:off x="8227941" y="1936283"/>
            <a:ext cx="1417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>
                <a:latin typeface="Dubai" panose="020B0503030403030204" pitchFamily="34" charset="-78"/>
                <a:cs typeface="Dubai" panose="020B0503030403030204" pitchFamily="34" charset="-78"/>
              </a:rPr>
              <a:t>حساس للضوء</a:t>
            </a:r>
            <a:endParaRPr lang="x-none" sz="2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01BD45-58A6-394B-891C-2DAA380F5774}"/>
              </a:ext>
            </a:extLst>
          </p:cNvPr>
          <p:cNvSpPr txBox="1"/>
          <p:nvPr/>
        </p:nvSpPr>
        <p:spPr>
          <a:xfrm>
            <a:off x="8110329" y="3727174"/>
            <a:ext cx="30711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4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الوظيفة :-</a:t>
            </a:r>
          </a:p>
          <a:p>
            <a:pPr algn="r"/>
            <a:r>
              <a:rPr lang="ar-KW" sz="2000" b="1" dirty="0">
                <a:latin typeface="Dubai" panose="020B0503030403030204" pitchFamily="34" charset="-78"/>
                <a:cs typeface="Dubai" panose="020B0503030403030204" pitchFamily="34" charset="-78"/>
              </a:rPr>
              <a:t>يمكن لمستشعر الضوء الإحساس بكمية الضوء المسلط عليه</a:t>
            </a:r>
            <a:endParaRPr lang="x-none" sz="2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22101F-B0A3-794C-A894-0626EA38C56D}"/>
              </a:ext>
            </a:extLst>
          </p:cNvPr>
          <p:cNvSpPr/>
          <p:nvPr/>
        </p:nvSpPr>
        <p:spPr>
          <a:xfrm>
            <a:off x="1202635" y="1600199"/>
            <a:ext cx="6361043" cy="4015409"/>
          </a:xfrm>
          <a:prstGeom prst="rect">
            <a:avLst/>
          </a:prstGeom>
          <a:solidFill>
            <a:schemeClr val="accent3">
              <a:alpha val="2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C90D11-C208-8F47-A22A-F154340A6697}"/>
              </a:ext>
            </a:extLst>
          </p:cNvPr>
          <p:cNvSpPr txBox="1"/>
          <p:nvPr/>
        </p:nvSpPr>
        <p:spPr>
          <a:xfrm>
            <a:off x="1202635" y="2136338"/>
            <a:ext cx="636104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ar-SA" sz="36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التطبيق العملي</a:t>
            </a:r>
          </a:p>
          <a:p>
            <a:pPr marL="0" algn="ctr" defTabSz="914400" rtl="1" eaLnBrk="1" latinLnBrk="0" hangingPunct="1"/>
            <a:endParaRPr lang="ar-SA" b="1" dirty="0"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marL="0" algn="ctr" defTabSz="914400" rtl="1" eaLnBrk="1" latinLnBrk="0" hangingPunct="1"/>
            <a:endParaRPr lang="ar-SA" b="1" dirty="0"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marL="0" algn="ctr" defTabSz="914400" rtl="1" eaLnBrk="1" latinLnBrk="0" hangingPunct="1"/>
            <a:r>
              <a:rPr lang="ar-SA" sz="2400" b="1" dirty="0">
                <a:latin typeface="Dubai" panose="020B0503030403030204" pitchFamily="34" charset="-78"/>
                <a:cs typeface="Dubai" panose="020B0503030403030204" pitchFamily="34" charset="-78"/>
              </a:rPr>
              <a:t>يمكن استخدام المستشعر في عمل مشاريع</a:t>
            </a:r>
            <a:endParaRPr lang="en-US" sz="2400" b="1" dirty="0"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marL="1714500" lvl="3" indent="-342900" algn="r" rtl="1">
              <a:buFont typeface="Arial" panose="020B0604020202020204" pitchFamily="34" charset="0"/>
              <a:buChar char="•"/>
            </a:pPr>
            <a:r>
              <a:rPr lang="ar-SA" sz="2400" b="1" dirty="0">
                <a:latin typeface="Dubai" panose="020B0503030403030204" pitchFamily="34" charset="-78"/>
                <a:cs typeface="Dubai" panose="020B0503030403030204" pitchFamily="34" charset="-78"/>
              </a:rPr>
              <a:t>في الحدائق ( </a:t>
            </a:r>
            <a:r>
              <a:rPr lang="ar-KW" sz="2400" b="1" dirty="0">
                <a:latin typeface="Dubai" panose="020B0503030403030204" pitchFamily="34" charset="-78"/>
                <a:cs typeface="Dubai" panose="020B0503030403030204" pitchFamily="34" charset="-78"/>
              </a:rPr>
              <a:t>ل</a:t>
            </a:r>
            <a:r>
              <a:rPr lang="ar-SA" sz="2400" b="1" dirty="0">
                <a:latin typeface="Dubai" panose="020B0503030403030204" pitchFamily="34" charset="-78"/>
                <a:cs typeface="Dubai" panose="020B0503030403030204" pitchFamily="34" charset="-78"/>
              </a:rPr>
              <a:t>لتحكم بالإضاءة )</a:t>
            </a:r>
          </a:p>
          <a:p>
            <a:pPr marL="1714500" lvl="3" indent="-342900" algn="r" rtl="1">
              <a:buFont typeface="Arial" panose="020B0604020202020204" pitchFamily="34" charset="0"/>
              <a:buChar char="•"/>
            </a:pPr>
            <a:r>
              <a:rPr lang="ar-SA" sz="2400" b="1" dirty="0">
                <a:latin typeface="Dubai" panose="020B0503030403030204" pitchFamily="34" charset="-78"/>
                <a:cs typeface="Dubai" panose="020B0503030403030204" pitchFamily="34" charset="-78"/>
              </a:rPr>
              <a:t>فلاش </a:t>
            </a:r>
            <a:r>
              <a:rPr lang="ar-SA" sz="2400" b="1" dirty="0" err="1">
                <a:latin typeface="Dubai" panose="020B0503030403030204" pitchFamily="34" charset="-78"/>
                <a:cs typeface="Dubai" panose="020B0503030403030204" pitchFamily="34" charset="-78"/>
              </a:rPr>
              <a:t>الكامرات</a:t>
            </a:r>
            <a:endParaRPr lang="ar-SA" sz="2400" b="1" dirty="0"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marL="1714500" lvl="3" indent="-342900" algn="r" rtl="1">
              <a:buFont typeface="Arial" panose="020B0604020202020204" pitchFamily="34" charset="0"/>
              <a:buChar char="•"/>
            </a:pPr>
            <a:r>
              <a:rPr lang="ar-SA" sz="2400" b="1" dirty="0">
                <a:latin typeface="Dubai" panose="020B0503030403030204" pitchFamily="34" charset="-78"/>
                <a:cs typeface="Dubai" panose="020B0503030403030204" pitchFamily="34" charset="-78"/>
              </a:rPr>
              <a:t>إنارة الشوارع</a:t>
            </a:r>
          </a:p>
          <a:p>
            <a:pPr lvl="3" algn="r" rtl="1"/>
            <a:endParaRPr lang="ar-SA" sz="2400" b="1" dirty="0"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marL="0" algn="ctr" defTabSz="914400" rtl="1" eaLnBrk="1" latinLnBrk="0" hangingPunct="1"/>
            <a:endParaRPr lang="x-none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C3EB464-F36E-1D44-967E-81C9A46259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58" t="29565" r="34542" b="18116"/>
          <a:stretch/>
        </p:blipFill>
        <p:spPr>
          <a:xfrm>
            <a:off x="9776676" y="1139004"/>
            <a:ext cx="1404844" cy="244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33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1FAD0-BB05-474E-BB18-CB37D00B7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4092"/>
            <a:ext cx="10515600" cy="718240"/>
          </a:xfrm>
        </p:spPr>
        <p:txBody>
          <a:bodyPr>
            <a:normAutofit/>
          </a:bodyPr>
          <a:lstStyle/>
          <a:p>
            <a:pPr algn="ctr" rtl="1"/>
            <a:r>
              <a:rPr lang="ar-SA" sz="3200" b="1" dirty="0">
                <a:latin typeface="Dubai" panose="020B0503030403030204" pitchFamily="34" charset="-78"/>
                <a:cs typeface="Dubai" panose="020B0503030403030204" pitchFamily="34" charset="-78"/>
              </a:rPr>
              <a:t>التطبيقات التي يمكن تطبيقها بالمتحكمات الدقيقة</a:t>
            </a:r>
            <a:endParaRPr lang="x-none" sz="32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092114-E090-5746-BD70-DFCEEEC407A8}"/>
              </a:ext>
            </a:extLst>
          </p:cNvPr>
          <p:cNvSpPr txBox="1"/>
          <p:nvPr/>
        </p:nvSpPr>
        <p:spPr>
          <a:xfrm>
            <a:off x="7951304" y="2089643"/>
            <a:ext cx="1616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>
                <a:latin typeface="Dubai" panose="020B0503030403030204" pitchFamily="34" charset="-78"/>
                <a:cs typeface="Dubai" panose="020B0503030403030204" pitchFamily="34" charset="-78"/>
              </a:rPr>
              <a:t>مستشعر الحرارة</a:t>
            </a:r>
            <a:endParaRPr lang="x-none" sz="2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01BD45-58A6-394B-891C-2DAA380F5774}"/>
              </a:ext>
            </a:extLst>
          </p:cNvPr>
          <p:cNvSpPr txBox="1"/>
          <p:nvPr/>
        </p:nvSpPr>
        <p:spPr>
          <a:xfrm>
            <a:off x="8110329" y="3727174"/>
            <a:ext cx="30711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4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الوظيفة :-</a:t>
            </a:r>
          </a:p>
          <a:p>
            <a:pPr algn="r"/>
            <a:r>
              <a:rPr lang="ar-KW" sz="2000" b="1" dirty="0">
                <a:latin typeface="Dubai" panose="020B0503030403030204" pitchFamily="34" charset="-78"/>
                <a:cs typeface="Dubai" panose="020B0503030403030204" pitchFamily="34" charset="-78"/>
              </a:rPr>
              <a:t>يمكن للمستشعر قياس قيمة حرارة</a:t>
            </a:r>
            <a:endParaRPr lang="x-none" sz="2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22101F-B0A3-794C-A894-0626EA38C56D}"/>
              </a:ext>
            </a:extLst>
          </p:cNvPr>
          <p:cNvSpPr/>
          <p:nvPr/>
        </p:nvSpPr>
        <p:spPr>
          <a:xfrm>
            <a:off x="1202635" y="1600199"/>
            <a:ext cx="6361043" cy="4015409"/>
          </a:xfrm>
          <a:prstGeom prst="rect">
            <a:avLst/>
          </a:prstGeom>
          <a:solidFill>
            <a:schemeClr val="accent3">
              <a:alpha val="2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C90D11-C208-8F47-A22A-F154340A6697}"/>
              </a:ext>
            </a:extLst>
          </p:cNvPr>
          <p:cNvSpPr txBox="1"/>
          <p:nvPr/>
        </p:nvSpPr>
        <p:spPr>
          <a:xfrm>
            <a:off x="1202635" y="2136338"/>
            <a:ext cx="636104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ar-SA" sz="36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التطبيق العملي</a:t>
            </a:r>
          </a:p>
          <a:p>
            <a:pPr marL="0" algn="ctr" defTabSz="914400" rtl="1" eaLnBrk="1" latinLnBrk="0" hangingPunct="1"/>
            <a:endParaRPr lang="ar-SA" b="1" dirty="0"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marL="0" algn="ctr" defTabSz="914400" rtl="1" eaLnBrk="1" latinLnBrk="0" hangingPunct="1"/>
            <a:endParaRPr lang="ar-SA" b="1" dirty="0"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marL="0" algn="ctr" defTabSz="914400" rtl="1" eaLnBrk="1" latinLnBrk="0" hangingPunct="1"/>
            <a:r>
              <a:rPr lang="ar-SA" sz="2400" b="1" dirty="0">
                <a:latin typeface="Dubai" panose="020B0503030403030204" pitchFamily="34" charset="-78"/>
                <a:cs typeface="Dubai" panose="020B0503030403030204" pitchFamily="34" charset="-78"/>
              </a:rPr>
              <a:t>يمكن استخدام المستشعر في عمل مشاريع</a:t>
            </a:r>
            <a:endParaRPr lang="en-US" sz="2400" b="1" dirty="0"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marL="1714500" lvl="3" indent="-342900" algn="r" rtl="1">
              <a:buFont typeface="Arial" panose="020B0604020202020204" pitchFamily="34" charset="0"/>
              <a:buChar char="•"/>
            </a:pPr>
            <a:r>
              <a:rPr lang="ar-SA" sz="2400" b="1" dirty="0">
                <a:latin typeface="Dubai" panose="020B0503030403030204" pitchFamily="34" charset="-78"/>
                <a:cs typeface="Dubai" panose="020B0503030403030204" pitchFamily="34" charset="-78"/>
              </a:rPr>
              <a:t>في أجهزة الإنذار</a:t>
            </a:r>
          </a:p>
          <a:p>
            <a:pPr marL="1714500" lvl="3" indent="-342900" algn="r" rtl="1">
              <a:buFont typeface="Arial" panose="020B0604020202020204" pitchFamily="34" charset="0"/>
              <a:buChar char="•"/>
            </a:pPr>
            <a:r>
              <a:rPr lang="ar-SA" sz="2400" b="1" dirty="0">
                <a:latin typeface="Dubai" panose="020B0503030403030204" pitchFamily="34" charset="-78"/>
                <a:cs typeface="Dubai" panose="020B0503030403030204" pitchFamily="34" charset="-78"/>
              </a:rPr>
              <a:t>في وحدات التبريد</a:t>
            </a:r>
          </a:p>
          <a:p>
            <a:pPr marL="1714500" lvl="3" indent="-342900" algn="r" rtl="1">
              <a:buFont typeface="Arial" panose="020B0604020202020204" pitchFamily="34" charset="0"/>
              <a:buChar char="•"/>
            </a:pPr>
            <a:r>
              <a:rPr lang="ar-SA" sz="2400" b="1" dirty="0">
                <a:latin typeface="Dubai" panose="020B0503030403030204" pitchFamily="34" charset="-78"/>
                <a:cs typeface="Dubai" panose="020B0503030403030204" pitchFamily="34" charset="-78"/>
              </a:rPr>
              <a:t>في الثلاجات</a:t>
            </a:r>
          </a:p>
          <a:p>
            <a:pPr marL="0" algn="ctr" defTabSz="914400" rtl="1" eaLnBrk="1" latinLnBrk="0" hangingPunct="1"/>
            <a:endParaRPr lang="x-none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D0DC42-D667-2144-82B4-F678742E29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59" t="37247" r="22995" b="36522"/>
          <a:stretch/>
        </p:blipFill>
        <p:spPr>
          <a:xfrm rot="16200000">
            <a:off x="9061598" y="1696674"/>
            <a:ext cx="2467398" cy="125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47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1FAD0-BB05-474E-BB18-CB37D00B7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4092"/>
            <a:ext cx="10515600" cy="718240"/>
          </a:xfrm>
        </p:spPr>
        <p:txBody>
          <a:bodyPr>
            <a:normAutofit/>
          </a:bodyPr>
          <a:lstStyle/>
          <a:p>
            <a:pPr algn="ctr" rtl="1"/>
            <a:r>
              <a:rPr lang="ar-SA" sz="3200" b="1" dirty="0">
                <a:latin typeface="Dubai" panose="020B0503030403030204" pitchFamily="34" charset="-78"/>
                <a:cs typeface="Dubai" panose="020B0503030403030204" pitchFamily="34" charset="-78"/>
              </a:rPr>
              <a:t>التطبيقات التي يمكن تطبيقها بالمتحكمات الدقيقة</a:t>
            </a:r>
            <a:endParaRPr lang="x-none" sz="32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092114-E090-5746-BD70-DFCEEEC407A8}"/>
              </a:ext>
            </a:extLst>
          </p:cNvPr>
          <p:cNvSpPr txBox="1"/>
          <p:nvPr/>
        </p:nvSpPr>
        <p:spPr>
          <a:xfrm>
            <a:off x="8328991" y="2348395"/>
            <a:ext cx="1621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ar-SA" sz="2000" b="1" dirty="0">
                <a:latin typeface="Dubai" panose="020B0503030403030204" pitchFamily="34" charset="-78"/>
                <a:cs typeface="Dubai" panose="020B0503030403030204" pitchFamily="34" charset="-78"/>
              </a:rPr>
              <a:t>مستشعر للرطوبة</a:t>
            </a:r>
            <a:endParaRPr lang="x-none" sz="2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01BD45-58A6-394B-891C-2DAA380F5774}"/>
              </a:ext>
            </a:extLst>
          </p:cNvPr>
          <p:cNvSpPr txBox="1"/>
          <p:nvPr/>
        </p:nvSpPr>
        <p:spPr>
          <a:xfrm>
            <a:off x="8100390" y="4220674"/>
            <a:ext cx="30711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4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الوظيفة :-</a:t>
            </a:r>
          </a:p>
          <a:p>
            <a:pPr algn="r"/>
            <a:r>
              <a:rPr lang="ar-KW" sz="2000" b="1" dirty="0">
                <a:latin typeface="Dubai" panose="020B0503030403030204" pitchFamily="34" charset="-78"/>
                <a:cs typeface="Dubai" panose="020B0503030403030204" pitchFamily="34" charset="-78"/>
              </a:rPr>
              <a:t>يمكن للمستشعر قياس نسبة الرطوبة</a:t>
            </a:r>
            <a:endParaRPr lang="x-none" sz="2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22101F-B0A3-794C-A894-0626EA38C56D}"/>
              </a:ext>
            </a:extLst>
          </p:cNvPr>
          <p:cNvSpPr/>
          <p:nvPr/>
        </p:nvSpPr>
        <p:spPr>
          <a:xfrm>
            <a:off x="1202635" y="1600199"/>
            <a:ext cx="6361043" cy="4015409"/>
          </a:xfrm>
          <a:prstGeom prst="rect">
            <a:avLst/>
          </a:prstGeom>
          <a:solidFill>
            <a:schemeClr val="accent3">
              <a:alpha val="2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C90D11-C208-8F47-A22A-F154340A6697}"/>
              </a:ext>
            </a:extLst>
          </p:cNvPr>
          <p:cNvSpPr txBox="1"/>
          <p:nvPr/>
        </p:nvSpPr>
        <p:spPr>
          <a:xfrm>
            <a:off x="1202635" y="2136338"/>
            <a:ext cx="63610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ar-SA" sz="36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التطبيق العملي</a:t>
            </a:r>
          </a:p>
          <a:p>
            <a:pPr marL="0" algn="ctr" defTabSz="914400" rtl="1" eaLnBrk="1" latinLnBrk="0" hangingPunct="1"/>
            <a:endParaRPr lang="ar-SA" b="1" dirty="0"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marL="0" algn="ctr" defTabSz="914400" rtl="1" eaLnBrk="1" latinLnBrk="0" hangingPunct="1"/>
            <a:endParaRPr lang="ar-SA" b="1" dirty="0"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marL="0" algn="ctr" defTabSz="914400" rtl="1" eaLnBrk="1" latinLnBrk="0" hangingPunct="1"/>
            <a:r>
              <a:rPr lang="ar-SA" sz="2400" b="1" dirty="0">
                <a:latin typeface="Dubai" panose="020B0503030403030204" pitchFamily="34" charset="-78"/>
                <a:cs typeface="Dubai" panose="020B0503030403030204" pitchFamily="34" charset="-78"/>
              </a:rPr>
              <a:t>يمكن استخدام المستشعر في عمل مشاريع</a:t>
            </a:r>
            <a:endParaRPr lang="en-US" sz="2400" b="1" dirty="0"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marL="1714500" lvl="3" indent="-342900" algn="r" rtl="1">
              <a:buFont typeface="Arial" panose="020B0604020202020204" pitchFamily="34" charset="0"/>
              <a:buChar char="•"/>
            </a:pPr>
            <a:r>
              <a:rPr lang="ar-SA" sz="2400" b="1" dirty="0">
                <a:latin typeface="Dubai" panose="020B0503030403030204" pitchFamily="34" charset="-78"/>
                <a:cs typeface="Dubai" panose="020B0503030403030204" pitchFamily="34" charset="-78"/>
              </a:rPr>
              <a:t>قياس رطوبة الأرض ( في الزراعة )</a:t>
            </a:r>
          </a:p>
          <a:p>
            <a:pPr marL="1714500" lvl="3" indent="-342900" algn="r" rtl="1">
              <a:buFont typeface="Arial" panose="020B0604020202020204" pitchFamily="34" charset="0"/>
              <a:buChar char="•"/>
            </a:pPr>
            <a:r>
              <a:rPr lang="ar-SA" sz="2400" b="1" dirty="0">
                <a:latin typeface="Dubai" panose="020B0503030403030204" pitchFamily="34" charset="-78"/>
                <a:cs typeface="Dubai" panose="020B0503030403030204" pitchFamily="34" charset="-78"/>
              </a:rPr>
              <a:t>قياس منسوب ارتفاع المياه</a:t>
            </a:r>
          </a:p>
          <a:p>
            <a:pPr marL="0" algn="ctr" defTabSz="914400" rtl="1" eaLnBrk="1" latinLnBrk="0" hangingPunct="1"/>
            <a:endParaRPr lang="x-none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D90D3D-94C4-004E-9B82-D44EE288A4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87" t="21239" r="39109" b="20956"/>
          <a:stretch/>
        </p:blipFill>
        <p:spPr>
          <a:xfrm>
            <a:off x="9950725" y="1078948"/>
            <a:ext cx="1133061" cy="293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83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1FAD0-BB05-474E-BB18-CB37D00B7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6447"/>
            <a:ext cx="10515600" cy="718240"/>
          </a:xfrm>
        </p:spPr>
        <p:txBody>
          <a:bodyPr>
            <a:normAutofit/>
          </a:bodyPr>
          <a:lstStyle/>
          <a:p>
            <a:pPr algn="ctr" rtl="1"/>
            <a:r>
              <a:rPr lang="ar-SA" sz="3200" b="1" dirty="0">
                <a:latin typeface="Dubai" panose="020B0503030403030204" pitchFamily="34" charset="-78"/>
                <a:cs typeface="Dubai" panose="020B0503030403030204" pitchFamily="34" charset="-78"/>
              </a:rPr>
              <a:t>التطبيقات التي يمكن تطبيقها بالمتحكمات الدقيقة</a:t>
            </a:r>
            <a:endParaRPr lang="x-none" sz="32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01BD45-58A6-394B-891C-2DAA380F5774}"/>
              </a:ext>
            </a:extLst>
          </p:cNvPr>
          <p:cNvSpPr txBox="1"/>
          <p:nvPr/>
        </p:nvSpPr>
        <p:spPr>
          <a:xfrm>
            <a:off x="8074932" y="4183052"/>
            <a:ext cx="30711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4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الوظيفة :-</a:t>
            </a:r>
          </a:p>
          <a:p>
            <a:pPr algn="r"/>
            <a:r>
              <a:rPr lang="ar-KW" sz="2000" b="1" dirty="0">
                <a:latin typeface="Dubai" panose="020B0503030403030204" pitchFamily="34" charset="-78"/>
                <a:cs typeface="Dubai" panose="020B0503030403030204" pitchFamily="34" charset="-78"/>
              </a:rPr>
              <a:t>يمكن للمستشعر قياس المسافات</a:t>
            </a:r>
            <a:endParaRPr lang="x-none" sz="2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22101F-B0A3-794C-A894-0626EA38C56D}"/>
              </a:ext>
            </a:extLst>
          </p:cNvPr>
          <p:cNvSpPr/>
          <p:nvPr/>
        </p:nvSpPr>
        <p:spPr>
          <a:xfrm>
            <a:off x="1202635" y="1600199"/>
            <a:ext cx="6361043" cy="4015409"/>
          </a:xfrm>
          <a:prstGeom prst="rect">
            <a:avLst/>
          </a:prstGeom>
          <a:solidFill>
            <a:schemeClr val="accent3">
              <a:alpha val="2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C90D11-C208-8F47-A22A-F154340A6697}"/>
              </a:ext>
            </a:extLst>
          </p:cNvPr>
          <p:cNvSpPr txBox="1"/>
          <p:nvPr/>
        </p:nvSpPr>
        <p:spPr>
          <a:xfrm>
            <a:off x="1202635" y="2136338"/>
            <a:ext cx="63610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ar-SA" sz="36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التطبيق العملي</a:t>
            </a:r>
          </a:p>
          <a:p>
            <a:pPr marL="0" algn="ctr" defTabSz="914400" rtl="1" eaLnBrk="1" latinLnBrk="0" hangingPunct="1"/>
            <a:endParaRPr lang="ar-SA" b="1" dirty="0"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marL="0" algn="ctr" defTabSz="914400" rtl="1" eaLnBrk="1" latinLnBrk="0" hangingPunct="1"/>
            <a:endParaRPr lang="ar-SA" b="1" dirty="0"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marL="0" algn="ctr" defTabSz="914400" rtl="1" eaLnBrk="1" latinLnBrk="0" hangingPunct="1"/>
            <a:r>
              <a:rPr lang="ar-SA" sz="2400" b="1" dirty="0">
                <a:latin typeface="Dubai" panose="020B0503030403030204" pitchFamily="34" charset="-78"/>
                <a:cs typeface="Dubai" panose="020B0503030403030204" pitchFamily="34" charset="-78"/>
              </a:rPr>
              <a:t>يمكن استخدام المستشعر في عمل مشاريع</a:t>
            </a:r>
            <a:endParaRPr lang="en-US" sz="2400" b="1" dirty="0"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marL="1714500" lvl="3" indent="-342900" algn="r" rtl="1">
              <a:buFont typeface="Arial" panose="020B0604020202020204" pitchFamily="34" charset="0"/>
              <a:buChar char="•"/>
            </a:pPr>
            <a:r>
              <a:rPr lang="ar-SA" sz="2400" b="1" dirty="0">
                <a:latin typeface="Dubai" panose="020B0503030403030204" pitchFamily="34" charset="-78"/>
                <a:cs typeface="Dubai" panose="020B0503030403030204" pitchFamily="34" charset="-78"/>
              </a:rPr>
              <a:t>في السيارات لتجنب الحوادث</a:t>
            </a:r>
          </a:p>
          <a:p>
            <a:pPr marL="1714500" lvl="3" indent="-342900" algn="r" rtl="1">
              <a:buFont typeface="Arial" panose="020B0604020202020204" pitchFamily="34" charset="0"/>
              <a:buChar char="•"/>
            </a:pPr>
            <a:r>
              <a:rPr lang="ar-SA" sz="2400" b="1" dirty="0">
                <a:latin typeface="Dubai" panose="020B0503030403030204" pitchFamily="34" charset="-78"/>
                <a:cs typeface="Dubai" panose="020B0503030403030204" pitchFamily="34" charset="-78"/>
              </a:rPr>
              <a:t>الأبواب الإلكترونية</a:t>
            </a:r>
          </a:p>
          <a:p>
            <a:pPr marL="0" algn="ctr" defTabSz="914400" rtl="1" eaLnBrk="1" latinLnBrk="0" hangingPunct="1"/>
            <a:endParaRPr lang="x-none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5" name="Picture 4" descr="A picture containing electronics, projector&#10;&#10;Description automatically generated">
            <a:extLst>
              <a:ext uri="{FF2B5EF4-FFF2-40B4-BE49-F238E27FC236}">
                <a16:creationId xmlns:a16="http://schemas.microsoft.com/office/drawing/2014/main" id="{ACFE337C-0479-EE4A-8EE1-372ACA3905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6" t="24131" r="3116" b="15869"/>
          <a:stretch/>
        </p:blipFill>
        <p:spPr>
          <a:xfrm>
            <a:off x="7902045" y="1434414"/>
            <a:ext cx="3416966" cy="21932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092114-E090-5746-BD70-DFCEEEC407A8}"/>
              </a:ext>
            </a:extLst>
          </p:cNvPr>
          <p:cNvSpPr txBox="1"/>
          <p:nvPr/>
        </p:nvSpPr>
        <p:spPr>
          <a:xfrm>
            <a:off x="7563677" y="3207793"/>
            <a:ext cx="1621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ar-SA" sz="2000" b="1" dirty="0">
                <a:latin typeface="Dubai" panose="020B0503030403030204" pitchFamily="34" charset="-78"/>
                <a:cs typeface="Dubai" panose="020B0503030403030204" pitchFamily="34" charset="-78"/>
              </a:rPr>
              <a:t>الترا </a:t>
            </a:r>
            <a:r>
              <a:rPr lang="ar-SA" sz="2000" b="1" dirty="0" err="1">
                <a:latin typeface="Dubai" panose="020B0503030403030204" pitchFamily="34" charset="-78"/>
                <a:cs typeface="Dubai" panose="020B0503030403030204" pitchFamily="34" charset="-78"/>
              </a:rPr>
              <a:t>سونك</a:t>
            </a:r>
            <a:endParaRPr lang="x-none" sz="2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62930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1FAD0-BB05-474E-BB18-CB37D00B7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4092"/>
            <a:ext cx="10515600" cy="718240"/>
          </a:xfrm>
        </p:spPr>
        <p:txBody>
          <a:bodyPr>
            <a:normAutofit/>
          </a:bodyPr>
          <a:lstStyle/>
          <a:p>
            <a:pPr algn="ctr" rtl="1"/>
            <a:r>
              <a:rPr lang="ar-SA" sz="3200" b="1" dirty="0">
                <a:latin typeface="Dubai" panose="020B0503030403030204" pitchFamily="34" charset="-78"/>
                <a:cs typeface="Dubai" panose="020B0503030403030204" pitchFamily="34" charset="-78"/>
              </a:rPr>
              <a:t>التطبيقات التي يمكن تطبيقها بالمتحكمات الدقيقة</a:t>
            </a:r>
            <a:endParaRPr lang="x-none" sz="32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092114-E090-5746-BD70-DFCEEEC407A8}"/>
              </a:ext>
            </a:extLst>
          </p:cNvPr>
          <p:cNvSpPr txBox="1"/>
          <p:nvPr/>
        </p:nvSpPr>
        <p:spPr>
          <a:xfrm>
            <a:off x="8153098" y="3091753"/>
            <a:ext cx="1621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ar-SA" sz="2000" b="1" dirty="0">
                <a:latin typeface="Dubai" panose="020B0503030403030204" pitchFamily="34" charset="-78"/>
                <a:cs typeface="Dubai" panose="020B0503030403030204" pitchFamily="34" charset="-78"/>
              </a:rPr>
              <a:t>مستشعر </a:t>
            </a:r>
            <a:r>
              <a:rPr lang="ar-KW" sz="2000" b="1" dirty="0">
                <a:latin typeface="Dubai" panose="020B0503030403030204" pitchFamily="34" charset="-78"/>
                <a:cs typeface="Dubai" panose="020B0503030403030204" pitchFamily="34" charset="-78"/>
              </a:rPr>
              <a:t>ا</a:t>
            </a:r>
            <a:r>
              <a:rPr lang="ar-SA" sz="2000" b="1" dirty="0">
                <a:latin typeface="Dubai" panose="020B0503030403030204" pitchFamily="34" charset="-78"/>
                <a:cs typeface="Dubai" panose="020B0503030403030204" pitchFamily="34" charset="-78"/>
              </a:rPr>
              <a:t>لصوت</a:t>
            </a:r>
            <a:endParaRPr lang="x-none" sz="2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01BD45-58A6-394B-891C-2DAA380F5774}"/>
              </a:ext>
            </a:extLst>
          </p:cNvPr>
          <p:cNvSpPr txBox="1"/>
          <p:nvPr/>
        </p:nvSpPr>
        <p:spPr>
          <a:xfrm>
            <a:off x="8100390" y="4220674"/>
            <a:ext cx="30711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4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الوظيفة :-</a:t>
            </a:r>
          </a:p>
          <a:p>
            <a:pPr algn="r"/>
            <a:r>
              <a:rPr lang="ar-KW" sz="2000" b="1" dirty="0">
                <a:latin typeface="Dubai" panose="020B0503030403030204" pitchFamily="34" charset="-78"/>
                <a:cs typeface="Dubai" panose="020B0503030403030204" pitchFamily="34" charset="-78"/>
              </a:rPr>
              <a:t>يمكن للمستشعر </a:t>
            </a:r>
            <a:r>
              <a:rPr lang="ar-KW" sz="2000" b="1">
                <a:latin typeface="Dubai" panose="020B0503030403030204" pitchFamily="34" charset="-78"/>
                <a:cs typeface="Dubai" panose="020B0503030403030204" pitchFamily="34" charset="-78"/>
              </a:rPr>
              <a:t>الأحساس بالذبذبات الصوتية</a:t>
            </a:r>
            <a:endParaRPr lang="x-none" sz="2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22101F-B0A3-794C-A894-0626EA38C56D}"/>
              </a:ext>
            </a:extLst>
          </p:cNvPr>
          <p:cNvSpPr/>
          <p:nvPr/>
        </p:nvSpPr>
        <p:spPr>
          <a:xfrm>
            <a:off x="1202635" y="1600199"/>
            <a:ext cx="6361043" cy="4015409"/>
          </a:xfrm>
          <a:prstGeom prst="rect">
            <a:avLst/>
          </a:prstGeom>
          <a:solidFill>
            <a:schemeClr val="accent3">
              <a:alpha val="2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C90D11-C208-8F47-A22A-F154340A6697}"/>
              </a:ext>
            </a:extLst>
          </p:cNvPr>
          <p:cNvSpPr txBox="1"/>
          <p:nvPr/>
        </p:nvSpPr>
        <p:spPr>
          <a:xfrm>
            <a:off x="1202635" y="2136338"/>
            <a:ext cx="63610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ar-SA" sz="36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التطبيق العملي</a:t>
            </a:r>
          </a:p>
          <a:p>
            <a:pPr marL="0" algn="ctr" defTabSz="914400" rtl="1" eaLnBrk="1" latinLnBrk="0" hangingPunct="1"/>
            <a:endParaRPr lang="ar-SA" b="1" dirty="0"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marL="0" algn="ctr" defTabSz="914400" rtl="1" eaLnBrk="1" latinLnBrk="0" hangingPunct="1"/>
            <a:endParaRPr lang="ar-SA" b="1" dirty="0"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marL="0" algn="ctr" defTabSz="914400" rtl="1" eaLnBrk="1" latinLnBrk="0" hangingPunct="1"/>
            <a:r>
              <a:rPr lang="ar-SA" sz="2400" b="1" dirty="0">
                <a:latin typeface="Dubai" panose="020B0503030403030204" pitchFamily="34" charset="-78"/>
                <a:cs typeface="Dubai" panose="020B0503030403030204" pitchFamily="34" charset="-78"/>
              </a:rPr>
              <a:t>يمكن استخدام المستشعر في عمل مشاريع</a:t>
            </a:r>
            <a:endParaRPr lang="en-US" sz="2400" b="1" dirty="0"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marL="1714500" lvl="3" indent="-342900" algn="r" rtl="1">
              <a:buFont typeface="Arial" panose="020B0604020202020204" pitchFamily="34" charset="0"/>
              <a:buChar char="•"/>
            </a:pPr>
            <a:r>
              <a:rPr lang="ar-SA" sz="2400" b="1" dirty="0">
                <a:latin typeface="Dubai" panose="020B0503030403030204" pitchFamily="34" charset="-78"/>
                <a:cs typeface="Dubai" panose="020B0503030403030204" pitchFamily="34" charset="-78"/>
              </a:rPr>
              <a:t>عمل إضاءة ذكية تعمل بالصوت</a:t>
            </a:r>
          </a:p>
          <a:p>
            <a:pPr marL="1714500" lvl="3" indent="-342900" algn="r" rtl="1">
              <a:buFont typeface="Arial" panose="020B0604020202020204" pitchFamily="34" charset="0"/>
              <a:buChar char="•"/>
            </a:pPr>
            <a:r>
              <a:rPr lang="ar-SA" sz="2400" b="1" dirty="0">
                <a:latin typeface="Dubai" panose="020B0503030403030204" pitchFamily="34" charset="-78"/>
                <a:cs typeface="Dubai" panose="020B0503030403030204" pitchFamily="34" charset="-78"/>
              </a:rPr>
              <a:t>إعطاء الأوامر الصوتية للأجهزة الذكية</a:t>
            </a:r>
          </a:p>
          <a:p>
            <a:pPr marL="0" algn="ctr" defTabSz="914400" rtl="1" eaLnBrk="1" latinLnBrk="0" hangingPunct="1"/>
            <a:endParaRPr lang="x-none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5" name="Picture 4" descr="A close - 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A9D77009-4B40-BF47-B9CB-D35BA5C2DD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6" t="11594" r="3817" b="15942"/>
          <a:stretch/>
        </p:blipFill>
        <p:spPr>
          <a:xfrm>
            <a:off x="7633182" y="1673367"/>
            <a:ext cx="1872195" cy="144236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B78399B-6F83-3745-9AE4-9F291D31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985" y="1366345"/>
            <a:ext cx="1760716" cy="176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538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>
            <a:extLst>
              <a:ext uri="{FF2B5EF4-FFF2-40B4-BE49-F238E27FC236}">
                <a16:creationId xmlns:a16="http://schemas.microsoft.com/office/drawing/2014/main" id="{5D1D60B1-968B-4254-94FD-C614FC5FDA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4796"/>
          <a:stretch/>
        </p:blipFill>
        <p:spPr>
          <a:xfrm>
            <a:off x="0" y="1518557"/>
            <a:ext cx="2643437" cy="5339443"/>
          </a:xfr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490B87D-863B-49F8-8EE8-195511B3F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846" y="2703285"/>
            <a:ext cx="2820308" cy="1451429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A5A78CA7-2016-4FB0-ADD3-9E4C3BD45060}"/>
              </a:ext>
            </a:extLst>
          </p:cNvPr>
          <p:cNvSpPr txBox="1"/>
          <p:nvPr/>
        </p:nvSpPr>
        <p:spPr>
          <a:xfrm>
            <a:off x="8982506" y="382012"/>
            <a:ext cx="24982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شكراً لحسن استماعكم</a:t>
            </a:r>
          </a:p>
          <a:p>
            <a:pPr algn="ctr"/>
            <a:r>
              <a:rPr lang="ar-SA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و</a:t>
            </a:r>
          </a:p>
          <a:p>
            <a:pPr algn="ctr"/>
            <a:r>
              <a:rPr lang="ar-SA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تفاعلكم ..</a:t>
            </a:r>
          </a:p>
        </p:txBody>
      </p:sp>
    </p:spTree>
    <p:extLst>
      <p:ext uri="{BB962C8B-B14F-4D97-AF65-F5344CB8AC3E}">
        <p14:creationId xmlns:p14="http://schemas.microsoft.com/office/powerpoint/2010/main" val="647936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1ABFD94-BF6E-4DED-BF4A-0BDA6E4859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E2779B7-451B-4FBC-9487-87553007D1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البيوت الذكية  Smart Homes 2">
            <a:hlinkClick r:id="" action="ppaction://media"/>
            <a:extLst>
              <a:ext uri="{FF2B5EF4-FFF2-40B4-BE49-F238E27FC236}">
                <a16:creationId xmlns:a16="http://schemas.microsoft.com/office/drawing/2014/main" id="{81E0DD69-D882-4201-A6AF-C4862DD397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45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13C0973-5540-4377-A9D7-985EA6F3A2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9292" y="1122363"/>
            <a:ext cx="9588708" cy="2387600"/>
          </a:xfrm>
        </p:spPr>
        <p:txBody>
          <a:bodyPr/>
          <a:lstStyle/>
          <a:p>
            <a:r>
              <a:rPr lang="ar-SA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 رأيك كيف يتم عمل هذه الأجهزة و تحكم بها ؟؟ </a:t>
            </a:r>
            <a:endParaRPr lang="en-GB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088D000-0304-44B0-8E88-0ADBDE1CFE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6399" y="4037169"/>
            <a:ext cx="9144000" cy="1655762"/>
          </a:xfrm>
        </p:spPr>
        <p:txBody>
          <a:bodyPr>
            <a:normAutofit/>
          </a:bodyPr>
          <a:lstStyle/>
          <a:p>
            <a:r>
              <a:rPr lang="ar-SA" sz="4400" b="1" dirty="0">
                <a:solidFill>
                  <a:srgbClr val="002060"/>
                </a:solidFill>
              </a:rPr>
              <a:t>جواب :</a:t>
            </a:r>
          </a:p>
          <a:p>
            <a:r>
              <a:rPr lang="ar-SA" sz="4400" b="1" dirty="0">
                <a:solidFill>
                  <a:srgbClr val="002060"/>
                </a:solidFill>
              </a:rPr>
              <a:t> يتم ذلك من خلال المتحكمات الدقيقة .</a:t>
            </a:r>
            <a:endParaRPr lang="en-GB" sz="4400" b="1" dirty="0">
              <a:solidFill>
                <a:srgbClr val="002060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5D26915-C3F1-49F9-B752-489D5CBD2A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928" t="-36404" r="5928" b="51343"/>
          <a:stretch/>
        </p:blipFill>
        <p:spPr>
          <a:xfrm>
            <a:off x="-280090" y="512281"/>
            <a:ext cx="2528888" cy="583343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011248AE-24E6-4132-B371-EDC199ECB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0" y="274766"/>
            <a:ext cx="2770191" cy="1695194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142365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CB6EBF5-9547-4C98-87D0-CC48A158C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8331" y="703483"/>
            <a:ext cx="8368936" cy="1263152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ar-SA" sz="5400" dirty="0">
                <a:solidFill>
                  <a:srgbClr val="C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ماذا نقصد بالمتحكمات الدقيقة ؟</a:t>
            </a:r>
            <a:endParaRPr lang="en-GB" sz="5400" dirty="0">
              <a:solidFill>
                <a:srgbClr val="C00000"/>
              </a:solidFill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F3D11FC-2526-4C88-ADD2-C3BF09D39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9714" y="2357843"/>
            <a:ext cx="10367553" cy="3302317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pPr algn="r" rtl="1">
              <a:lnSpc>
                <a:spcPct val="160000"/>
              </a:lnSpc>
            </a:pPr>
            <a:endParaRPr lang="ar-SA" sz="2800" b="1" dirty="0">
              <a:solidFill>
                <a:srgbClr val="00206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algn="r" rtl="1">
              <a:lnSpc>
                <a:spcPct val="160000"/>
              </a:lnSpc>
            </a:pPr>
            <a:r>
              <a:rPr lang="ar-KW" sz="2800" b="1" dirty="0">
                <a:solidFill>
                  <a:srgbClr val="00206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هو حاسوب مصغر يعتمد على الدوائر المتكاملة ويحتوي على </a:t>
            </a:r>
            <a:r>
              <a:rPr lang="ar-KW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نواة معالج </a:t>
            </a:r>
            <a:r>
              <a:rPr lang="ar-KW" sz="2800" b="1" dirty="0">
                <a:solidFill>
                  <a:srgbClr val="00206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</a:t>
            </a:r>
            <a:r>
              <a:rPr lang="ar-SA" sz="2800" b="1" dirty="0">
                <a:solidFill>
                  <a:srgbClr val="00206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KW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ذاكرة</a:t>
            </a:r>
            <a:r>
              <a:rPr lang="ar-KW" sz="2800" b="1" dirty="0">
                <a:solidFill>
                  <a:srgbClr val="00206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و</a:t>
            </a:r>
            <a:r>
              <a:rPr lang="ar-SA" sz="2800" b="1" dirty="0">
                <a:solidFill>
                  <a:srgbClr val="00206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KW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وحدات</a:t>
            </a:r>
            <a:r>
              <a:rPr lang="ar-KW" sz="2800" b="1" dirty="0">
                <a:solidFill>
                  <a:srgbClr val="00206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KW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الإدخال</a:t>
            </a:r>
            <a:r>
              <a:rPr lang="ar-KW" sz="2800" b="1" dirty="0">
                <a:solidFill>
                  <a:srgbClr val="00206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و</a:t>
            </a:r>
            <a:r>
              <a:rPr lang="ar-SA" sz="2800" b="1" dirty="0">
                <a:solidFill>
                  <a:srgbClr val="00206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KW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الإخراج</a:t>
            </a:r>
            <a:r>
              <a:rPr lang="ar-KW" sz="2800" b="1" dirty="0">
                <a:solidFill>
                  <a:srgbClr val="00206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قابلة للبرمجة و المعالج الدقيق يتميز بقدرته على القيام بمهام متعددة ,</a:t>
            </a:r>
            <a:endParaRPr lang="ar-SA" sz="2800" b="1" dirty="0">
              <a:solidFill>
                <a:srgbClr val="00206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algn="r" rtl="1"/>
            <a:endParaRPr lang="ar-SA" b="1" dirty="0">
              <a:solidFill>
                <a:srgbClr val="00206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algn="r" rtl="1"/>
            <a:r>
              <a:rPr lang="ar-KW" b="1" dirty="0">
                <a:solidFill>
                  <a:srgbClr val="00206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يمكن رؤية المتحكمات الدقيقة في كثير من الأجهزة الإلكترونية بدءًا من الألعاب الصغيرة وحتى إلى المصانع.</a:t>
            </a:r>
            <a:endParaRPr lang="ar-SA" b="1" dirty="0">
              <a:solidFill>
                <a:srgbClr val="00206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algn="r" rtl="1"/>
            <a:endParaRPr lang="ar-KW" b="1" dirty="0">
              <a:solidFill>
                <a:srgbClr val="00206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marL="0" indent="0" algn="r" rtl="1">
              <a:buNone/>
            </a:pPr>
            <a:r>
              <a:rPr lang="ar-KW" b="1" dirty="0">
                <a:solidFill>
                  <a:srgbClr val="00206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يمكن اعتبار المتحكم الدقيق نظامًا قائمًا بذاته.</a:t>
            </a:r>
            <a:endParaRPr lang="x-none" b="1" dirty="0">
              <a:solidFill>
                <a:srgbClr val="00206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BFE58AE-A1C8-47C9-BD9F-D878C0EC06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24" y="169817"/>
            <a:ext cx="2521129" cy="1890847"/>
          </a:xfrm>
          <a:prstGeom prst="flowChartPunchedTape">
            <a:avLst/>
          </a:prstGeom>
        </p:spPr>
      </p:pic>
    </p:spTree>
    <p:extLst>
      <p:ext uri="{BB962C8B-B14F-4D97-AF65-F5344CB8AC3E}">
        <p14:creationId xmlns:p14="http://schemas.microsoft.com/office/powerpoint/2010/main" val="404126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5DB6642-20E5-4E40-A158-2C36D2935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433147"/>
            <a:ext cx="9144000" cy="1229678"/>
          </a:xfrm>
        </p:spPr>
        <p:txBody>
          <a:bodyPr/>
          <a:lstStyle/>
          <a:p>
            <a:r>
              <a:rPr lang="ar-SA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من أهم المتحكمات الدقيقة... </a:t>
            </a:r>
            <a:endParaRPr lang="en-GB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عنصر نائب للمحتوى 4">
            <a:extLst>
              <a:ext uri="{FF2B5EF4-FFF2-40B4-BE49-F238E27FC236}">
                <a16:creationId xmlns:a16="http://schemas.microsoft.com/office/drawing/2014/main" id="{B9F87945-406C-4431-A3C0-9410077B9B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64" y="277047"/>
            <a:ext cx="2487739" cy="1466244"/>
          </a:xfrm>
          <a:prstGeom prst="round2DiagRect">
            <a:avLst>
              <a:gd name="adj1" fmla="val 16332"/>
              <a:gd name="adj2" fmla="val 50000"/>
            </a:avLst>
          </a:prstGeom>
        </p:spPr>
      </p:pic>
      <p:sp>
        <p:nvSpPr>
          <p:cNvPr id="7" name="عنوان فرعي 6">
            <a:extLst>
              <a:ext uri="{FF2B5EF4-FFF2-40B4-BE49-F238E27FC236}">
                <a16:creationId xmlns:a16="http://schemas.microsoft.com/office/drawing/2014/main" id="{76A20A6E-6533-4DFA-A9AD-2A0530FBEA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8" name="جدول 9">
            <a:extLst>
              <a:ext uri="{FF2B5EF4-FFF2-40B4-BE49-F238E27FC236}">
                <a16:creationId xmlns:a16="http://schemas.microsoft.com/office/drawing/2014/main" id="{A820F2EE-61DB-422E-A59A-34AB851DB4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723339"/>
              </p:ext>
            </p:extLst>
          </p:nvPr>
        </p:nvGraphicFramePr>
        <p:xfrm>
          <a:off x="1292443" y="2737157"/>
          <a:ext cx="9858884" cy="35949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8412">
                  <a:extLst>
                    <a:ext uri="{9D8B030D-6E8A-4147-A177-3AD203B41FA5}">
                      <a16:colId xmlns:a16="http://schemas.microsoft.com/office/drawing/2014/main" val="4232481318"/>
                    </a:ext>
                  </a:extLst>
                </a:gridCol>
                <a:gridCol w="1408412">
                  <a:extLst>
                    <a:ext uri="{9D8B030D-6E8A-4147-A177-3AD203B41FA5}">
                      <a16:colId xmlns:a16="http://schemas.microsoft.com/office/drawing/2014/main" val="410087816"/>
                    </a:ext>
                  </a:extLst>
                </a:gridCol>
                <a:gridCol w="1369907">
                  <a:extLst>
                    <a:ext uri="{9D8B030D-6E8A-4147-A177-3AD203B41FA5}">
                      <a16:colId xmlns:a16="http://schemas.microsoft.com/office/drawing/2014/main" val="3810776876"/>
                    </a:ext>
                  </a:extLst>
                </a:gridCol>
                <a:gridCol w="1446917">
                  <a:extLst>
                    <a:ext uri="{9D8B030D-6E8A-4147-A177-3AD203B41FA5}">
                      <a16:colId xmlns:a16="http://schemas.microsoft.com/office/drawing/2014/main" val="930823624"/>
                    </a:ext>
                  </a:extLst>
                </a:gridCol>
                <a:gridCol w="1408412">
                  <a:extLst>
                    <a:ext uri="{9D8B030D-6E8A-4147-A177-3AD203B41FA5}">
                      <a16:colId xmlns:a16="http://schemas.microsoft.com/office/drawing/2014/main" val="3557910325"/>
                    </a:ext>
                  </a:extLst>
                </a:gridCol>
                <a:gridCol w="1408412">
                  <a:extLst>
                    <a:ext uri="{9D8B030D-6E8A-4147-A177-3AD203B41FA5}">
                      <a16:colId xmlns:a16="http://schemas.microsoft.com/office/drawing/2014/main" val="2249421039"/>
                    </a:ext>
                  </a:extLst>
                </a:gridCol>
                <a:gridCol w="1408412">
                  <a:extLst>
                    <a:ext uri="{9D8B030D-6E8A-4147-A177-3AD203B41FA5}">
                      <a16:colId xmlns:a16="http://schemas.microsoft.com/office/drawing/2014/main" val="2998923229"/>
                    </a:ext>
                  </a:extLst>
                </a:gridCol>
              </a:tblGrid>
              <a:tr h="718995">
                <a:tc>
                  <a:txBody>
                    <a:bodyPr/>
                    <a:lstStyle/>
                    <a:p>
                      <a:pPr algn="r"/>
                      <a:r>
                        <a:rPr lang="ar-SA" sz="3000" dirty="0"/>
                        <a:t>خ 😉</a:t>
                      </a:r>
                      <a:endParaRPr lang="en-GB" sz="30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😀</a:t>
                      </a:r>
                      <a:r>
                        <a:rPr lang="ar-SA" sz="3000" dirty="0"/>
                        <a:t>ح</a:t>
                      </a:r>
                      <a:endParaRPr lang="en-GB" sz="18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😂</a:t>
                      </a:r>
                      <a:r>
                        <a:rPr lang="ar-SA" sz="3000" dirty="0"/>
                        <a:t>ج</a:t>
                      </a:r>
                      <a:endParaRPr lang="en-GB" sz="18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😊</a:t>
                      </a:r>
                      <a:r>
                        <a:rPr lang="ar-SA" sz="3000" dirty="0"/>
                        <a:t>ث</a:t>
                      </a:r>
                      <a:endParaRPr lang="en-GB" sz="15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😌</a:t>
                      </a:r>
                      <a:r>
                        <a:rPr lang="ar-SA" sz="3000" dirty="0"/>
                        <a:t>ت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🙃</a:t>
                      </a:r>
                      <a:r>
                        <a:rPr lang="ar-SA" sz="3000" dirty="0"/>
                        <a:t>ب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😎</a:t>
                      </a:r>
                      <a:r>
                        <a:rPr lang="ar-SA" sz="3000" dirty="0"/>
                        <a:t>أ 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612846"/>
                  </a:ext>
                </a:extLst>
              </a:tr>
              <a:tr h="718995">
                <a:tc>
                  <a:txBody>
                    <a:bodyPr/>
                    <a:lstStyle/>
                    <a:p>
                      <a:pPr algn="l"/>
                      <a:r>
                        <a:rPr lang="en-GB" sz="3000" dirty="0"/>
                        <a:t>🤔</a:t>
                      </a:r>
                      <a:r>
                        <a:rPr lang="ar-SA" sz="3000" dirty="0"/>
                        <a:t>ص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😭</a:t>
                      </a:r>
                      <a:r>
                        <a:rPr lang="ar-SA" sz="3000" dirty="0"/>
                        <a:t>ش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😴</a:t>
                      </a:r>
                      <a:r>
                        <a:rPr lang="ar-SA" sz="3000" dirty="0"/>
                        <a:t>س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🤗</a:t>
                      </a:r>
                      <a:r>
                        <a:rPr lang="ar-SA" sz="3000" dirty="0"/>
                        <a:t>ز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🤓</a:t>
                      </a:r>
                      <a:r>
                        <a:rPr lang="ar-SA" sz="3000" dirty="0"/>
                        <a:t>ر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😜</a:t>
                      </a:r>
                      <a:r>
                        <a:rPr lang="ar-SA" sz="3000" dirty="0"/>
                        <a:t>ذ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😘</a:t>
                      </a:r>
                      <a:r>
                        <a:rPr lang="ar-SA" sz="3000" dirty="0"/>
                        <a:t>د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047418"/>
                  </a:ext>
                </a:extLst>
              </a:tr>
              <a:tr h="718995">
                <a:tc>
                  <a:txBody>
                    <a:bodyPr/>
                    <a:lstStyle/>
                    <a:p>
                      <a:r>
                        <a:rPr lang="en-GB" sz="3000" dirty="0"/>
                        <a:t>😫</a:t>
                      </a:r>
                      <a:r>
                        <a:rPr lang="ar-SA" sz="3000" dirty="0"/>
                        <a:t>ق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🤑</a:t>
                      </a:r>
                      <a:r>
                        <a:rPr lang="ar-SA" sz="3000" dirty="0"/>
                        <a:t>ف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😷</a:t>
                      </a:r>
                      <a:r>
                        <a:rPr lang="ar-SA" sz="3000" dirty="0"/>
                        <a:t>غ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😹</a:t>
                      </a:r>
                      <a:r>
                        <a:rPr lang="ar-SA" sz="3000" dirty="0"/>
                        <a:t>ع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👼</a:t>
                      </a:r>
                      <a:r>
                        <a:rPr lang="ar-SA" sz="3000" dirty="0"/>
                        <a:t>ظ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en-GB" sz="3000" dirty="0"/>
                        <a:t>👶</a:t>
                      </a:r>
                      <a:r>
                        <a:rPr lang="ar-SA" sz="3000" dirty="0"/>
                        <a:t>ط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en-GB" sz="3000" dirty="0"/>
                        <a:t>😻</a:t>
                      </a:r>
                      <a:r>
                        <a:rPr lang="ar-SA" sz="3000" dirty="0"/>
                        <a:t>ض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256465"/>
                  </a:ext>
                </a:extLst>
              </a:tr>
              <a:tr h="718995">
                <a:tc>
                  <a:txBody>
                    <a:bodyPr/>
                    <a:lstStyle/>
                    <a:p>
                      <a:r>
                        <a:rPr lang="en-GB" sz="3000" dirty="0"/>
                        <a:t>🐹</a:t>
                      </a:r>
                      <a:r>
                        <a:rPr lang="ar-SA" sz="3000" dirty="0"/>
                        <a:t>ي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🐧</a:t>
                      </a:r>
                      <a:r>
                        <a:rPr lang="ar-SA" sz="3000" dirty="0"/>
                        <a:t>و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🐥</a:t>
                      </a:r>
                      <a:r>
                        <a:rPr lang="ar-SA" sz="3000" dirty="0"/>
                        <a:t>هـ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🐰</a:t>
                      </a:r>
                      <a:r>
                        <a:rPr lang="ar-SA" sz="3000" dirty="0"/>
                        <a:t>ن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😶</a:t>
                      </a:r>
                      <a:r>
                        <a:rPr lang="ar-SA" sz="3000" dirty="0"/>
                        <a:t>م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🤒</a:t>
                      </a:r>
                      <a:r>
                        <a:rPr lang="ar-SA" sz="3000" dirty="0"/>
                        <a:t>ل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🤐</a:t>
                      </a:r>
                      <a:r>
                        <a:rPr lang="ar-SA" sz="3000" dirty="0"/>
                        <a:t>ك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470884"/>
                  </a:ext>
                </a:extLst>
              </a:tr>
              <a:tr h="718995">
                <a:tc>
                  <a:txBody>
                    <a:bodyPr/>
                    <a:lstStyle/>
                    <a:p>
                      <a:r>
                        <a:rPr lang="en-GB" sz="3000" dirty="0"/>
                        <a:t>🐞</a:t>
                      </a:r>
                      <a:r>
                        <a:rPr lang="ar-SA" sz="3000" dirty="0"/>
                        <a:t>ء 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🐢</a:t>
                      </a:r>
                      <a:r>
                        <a:rPr lang="ar-SA" sz="3000" dirty="0"/>
                        <a:t>ا 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🌴</a:t>
                      </a:r>
                      <a:r>
                        <a:rPr lang="ar-SA" sz="3000" dirty="0"/>
                        <a:t>ؤ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🦄</a:t>
                      </a:r>
                      <a:r>
                        <a:rPr lang="ar-SA" sz="1800" b="1" dirty="0"/>
                        <a:t>مسافة</a:t>
                      </a:r>
                      <a:endParaRPr lang="en-GB" sz="1400" b="1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🌷</a:t>
                      </a:r>
                      <a:r>
                        <a:rPr lang="ar-SA" sz="3000" dirty="0"/>
                        <a:t>إ 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🐠</a:t>
                      </a:r>
                      <a:r>
                        <a:rPr lang="ar-SA" sz="3000" dirty="0"/>
                        <a:t>ى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🦉</a:t>
                      </a:r>
                      <a:r>
                        <a:rPr lang="ar-SA" sz="3000" dirty="0"/>
                        <a:t>ة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744667"/>
                  </a:ext>
                </a:extLst>
              </a:tr>
            </a:tbl>
          </a:graphicData>
        </a:graphic>
      </p:graphicFrame>
      <p:graphicFrame>
        <p:nvGraphicFramePr>
          <p:cNvPr id="9" name="جدول 8">
            <a:extLst>
              <a:ext uri="{FF2B5EF4-FFF2-40B4-BE49-F238E27FC236}">
                <a16:creationId xmlns:a16="http://schemas.microsoft.com/office/drawing/2014/main" id="{012CE7A6-C2A5-45AA-A2AE-9245A0BCB9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610050"/>
              </p:ext>
            </p:extLst>
          </p:nvPr>
        </p:nvGraphicFramePr>
        <p:xfrm>
          <a:off x="1859769" y="1960361"/>
          <a:ext cx="9144002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6286">
                  <a:extLst>
                    <a:ext uri="{9D8B030D-6E8A-4147-A177-3AD203B41FA5}">
                      <a16:colId xmlns:a16="http://schemas.microsoft.com/office/drawing/2014/main" val="393253488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3374194470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87849148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391264700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2216086242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2430749662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2968672030"/>
                    </a:ext>
                  </a:extLst>
                </a:gridCol>
              </a:tblGrid>
              <a:tr h="588001">
                <a:tc>
                  <a:txBody>
                    <a:bodyPr/>
                    <a:lstStyle/>
                    <a:p>
                      <a:r>
                        <a:rPr lang="en-GB" sz="3600" dirty="0"/>
                        <a:t>🐧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/>
                        <a:t>🐰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/>
                        <a:t>🐹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/>
                        <a:t>🐧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/>
                        <a:t>😘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/>
                        <a:t>🤓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/>
                        <a:t>😎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607844"/>
                  </a:ext>
                </a:extLst>
              </a:tr>
            </a:tbl>
          </a:graphicData>
        </a:graphic>
      </p:graphicFrame>
      <p:sp>
        <p:nvSpPr>
          <p:cNvPr id="13" name="مستطيل 12">
            <a:extLst>
              <a:ext uri="{FF2B5EF4-FFF2-40B4-BE49-F238E27FC236}">
                <a16:creationId xmlns:a16="http://schemas.microsoft.com/office/drawing/2014/main" id="{7C628996-43F5-406A-822C-CB671C8E6B11}"/>
              </a:ext>
            </a:extLst>
          </p:cNvPr>
          <p:cNvSpPr/>
          <p:nvPr/>
        </p:nvSpPr>
        <p:spPr>
          <a:xfrm>
            <a:off x="1292443" y="2708919"/>
            <a:ext cx="9858883" cy="365144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AA8B953F-D718-448B-AD70-85D40CA3322F}"/>
              </a:ext>
            </a:extLst>
          </p:cNvPr>
          <p:cNvSpPr txBox="1"/>
          <p:nvPr/>
        </p:nvSpPr>
        <p:spPr>
          <a:xfrm>
            <a:off x="1877676" y="3429000"/>
            <a:ext cx="847245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11500" b="1" dirty="0" err="1">
                <a:latin typeface="Arial" panose="020B0604020202020204" pitchFamily="34" charset="0"/>
                <a:cs typeface="Arial" panose="020B0604020202020204" pitchFamily="34" charset="0"/>
              </a:rPr>
              <a:t>أردوينو</a:t>
            </a:r>
            <a:endParaRPr lang="ar-SA" sz="1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G_0642">
            <a:hlinkClick r:id="" action="ppaction://media"/>
            <a:extLst>
              <a:ext uri="{FF2B5EF4-FFF2-40B4-BE49-F238E27FC236}">
                <a16:creationId xmlns:a16="http://schemas.microsoft.com/office/drawing/2014/main" id="{CFBC6864-1D79-4551-9EA1-418AC2C6BA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59" y="6178775"/>
            <a:ext cx="1163969" cy="67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7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002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04E41-6393-044B-89E6-12169CDA0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b="1" dirty="0">
                <a:latin typeface="Dubai" panose="020B0503030403030204" pitchFamily="34" charset="-78"/>
                <a:cs typeface="Dubai" panose="020B0503030403030204" pitchFamily="34" charset="-78"/>
              </a:rPr>
              <a:t>مكونات </a:t>
            </a:r>
            <a:r>
              <a:rPr lang="ar-SA" b="1" dirty="0" err="1">
                <a:latin typeface="Dubai" panose="020B0503030403030204" pitchFamily="34" charset="-78"/>
                <a:cs typeface="Dubai" panose="020B0503030403030204" pitchFamily="34" charset="-78"/>
              </a:rPr>
              <a:t>الأردوينو</a:t>
            </a:r>
            <a:r>
              <a:rPr lang="ar-SA" b="1" dirty="0">
                <a:latin typeface="Dubai" panose="020B0503030403030204" pitchFamily="34" charset="-78"/>
                <a:cs typeface="Dubai" panose="020B0503030403030204" pitchFamily="34" charset="-78"/>
              </a:rPr>
              <a:t> :-</a:t>
            </a:r>
            <a:endParaRPr lang="x-none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5" name="Content Placeholder 4" descr="A picture containing text, circuit, electronics&#10;&#10;Description automatically generated">
            <a:extLst>
              <a:ext uri="{FF2B5EF4-FFF2-40B4-BE49-F238E27FC236}">
                <a16:creationId xmlns:a16="http://schemas.microsoft.com/office/drawing/2014/main" id="{8247EEF1-ABCD-F64E-9F5D-2BD6F87B9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799010"/>
            <a:ext cx="5695260" cy="4112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4" descr="A picture containing text, circuit, electronics&#10;&#10;Description automatically generated">
            <a:extLst>
              <a:ext uri="{FF2B5EF4-FFF2-40B4-BE49-F238E27FC236}">
                <a16:creationId xmlns:a16="http://schemas.microsoft.com/office/drawing/2014/main" id="{711CC543-F687-5A40-80AD-048D4E1E58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47" r="75403" b="53736"/>
          <a:stretch/>
        </p:blipFill>
        <p:spPr>
          <a:xfrm>
            <a:off x="6846543" y="1673403"/>
            <a:ext cx="1441726" cy="1470991"/>
          </a:xfrm>
          <a:prstGeom prst="rect">
            <a:avLst/>
          </a:prstGeom>
        </p:spPr>
      </p:pic>
      <p:pic>
        <p:nvPicPr>
          <p:cNvPr id="7" name="Content Placeholder 4" descr="A picture containing text, circuit, electronics&#10;&#10;Description automatically generated">
            <a:extLst>
              <a:ext uri="{FF2B5EF4-FFF2-40B4-BE49-F238E27FC236}">
                <a16:creationId xmlns:a16="http://schemas.microsoft.com/office/drawing/2014/main" id="{2EB1A074-FA2E-534C-8C00-3224164530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0" t="69256" r="70259" b="5404"/>
          <a:stretch/>
        </p:blipFill>
        <p:spPr>
          <a:xfrm>
            <a:off x="6624706" y="4487242"/>
            <a:ext cx="1371600" cy="10925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3115C7-1576-2B47-B9C9-4D4BC0DDE2BD}"/>
              </a:ext>
            </a:extLst>
          </p:cNvPr>
          <p:cNvSpPr txBox="1"/>
          <p:nvPr/>
        </p:nvSpPr>
        <p:spPr>
          <a:xfrm>
            <a:off x="6624706" y="1383305"/>
            <a:ext cx="626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١</a:t>
            </a:r>
            <a:endParaRPr lang="x-none" sz="3200" b="1" dirty="0"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A13127-B91E-644D-916F-38EEDBA06497}"/>
              </a:ext>
            </a:extLst>
          </p:cNvPr>
          <p:cNvSpPr txBox="1"/>
          <p:nvPr/>
        </p:nvSpPr>
        <p:spPr>
          <a:xfrm>
            <a:off x="359052" y="2702016"/>
            <a:ext cx="626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١</a:t>
            </a:r>
            <a:endParaRPr lang="x-none" sz="3200" b="1" dirty="0"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BE31B5-E79A-C046-9586-C8BCC68CDB1E}"/>
              </a:ext>
            </a:extLst>
          </p:cNvPr>
          <p:cNvSpPr txBox="1"/>
          <p:nvPr/>
        </p:nvSpPr>
        <p:spPr>
          <a:xfrm>
            <a:off x="620092" y="4959839"/>
            <a:ext cx="626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٢</a:t>
            </a:r>
            <a:endParaRPr lang="x-none" sz="3200" b="1" dirty="0"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012C80-451B-1644-BB87-56782C47591E}"/>
              </a:ext>
            </a:extLst>
          </p:cNvPr>
          <p:cNvSpPr txBox="1"/>
          <p:nvPr/>
        </p:nvSpPr>
        <p:spPr>
          <a:xfrm>
            <a:off x="6589643" y="5619269"/>
            <a:ext cx="626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٢</a:t>
            </a:r>
            <a:endParaRPr lang="x-none" sz="3200" b="1" dirty="0"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4761D9-9A2C-1444-9A06-5B07841252B9}"/>
              </a:ext>
            </a:extLst>
          </p:cNvPr>
          <p:cNvSpPr txBox="1"/>
          <p:nvPr/>
        </p:nvSpPr>
        <p:spPr>
          <a:xfrm>
            <a:off x="7996305" y="1799009"/>
            <a:ext cx="25360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ar-SA" sz="2400" b="1" dirty="0">
                <a:latin typeface="Dubai" panose="020B0503030403030204" pitchFamily="34" charset="-78"/>
                <a:cs typeface="Dubai" panose="020B0503030403030204" pitchFamily="34" charset="-78"/>
              </a:rPr>
              <a:t>مدخل </a:t>
            </a:r>
            <a:r>
              <a:rPr lang="en-US" sz="2400" b="1" dirty="0">
                <a:latin typeface="Dubai" panose="020B0503030403030204" pitchFamily="34" charset="-78"/>
                <a:cs typeface="Dubai" panose="020B0503030403030204" pitchFamily="34" charset="-78"/>
              </a:rPr>
              <a:t>USB</a:t>
            </a:r>
            <a:r>
              <a:rPr lang="ar-SA" sz="2400" b="1" dirty="0"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</a:p>
          <a:p>
            <a:pPr marL="285750" indent="-285750" algn="r" defTabSz="914400" rtl="1" eaLnBrk="1" latinLnBrk="0" hangingPunct="1">
              <a:buFont typeface="Arial" panose="020B0604020202020204" pitchFamily="34" charset="0"/>
              <a:buChar char="•"/>
            </a:pPr>
            <a:r>
              <a:rPr lang="ar-SA" dirty="0">
                <a:latin typeface="Dubai" panose="020B0503030403030204" pitchFamily="34" charset="-78"/>
                <a:cs typeface="Dubai" panose="020B0503030403030204" pitchFamily="34" charset="-78"/>
              </a:rPr>
              <a:t>مدخل طاقة </a:t>
            </a:r>
            <a:r>
              <a:rPr lang="en-US" dirty="0">
                <a:latin typeface="Dubai" panose="020B0503030403030204" pitchFamily="34" charset="-78"/>
                <a:cs typeface="Dubai" panose="020B0503030403030204" pitchFamily="34" charset="-78"/>
              </a:rPr>
              <a:t>5v</a:t>
            </a:r>
            <a:endParaRPr lang="ar-SA" dirty="0"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marL="285750" indent="-285750" algn="r" defTabSz="914400" rtl="1" eaLnBrk="1" latinLnBrk="0" hangingPunct="1">
              <a:buFont typeface="Arial" panose="020B0604020202020204" pitchFamily="34" charset="0"/>
              <a:buChar char="•"/>
            </a:pPr>
            <a:r>
              <a:rPr lang="ar-SA" dirty="0">
                <a:latin typeface="Dubai" panose="020B0503030403030204" pitchFamily="34" charset="-78"/>
                <a:cs typeface="Dubai" panose="020B0503030403030204" pitchFamily="34" charset="-78"/>
              </a:rPr>
              <a:t>منفذ لتنزيل البرمجة</a:t>
            </a:r>
            <a:endParaRPr lang="x-none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2362E9-6C67-094B-BC64-03C5B9A4A45F}"/>
              </a:ext>
            </a:extLst>
          </p:cNvPr>
          <p:cNvSpPr txBox="1"/>
          <p:nvPr/>
        </p:nvSpPr>
        <p:spPr>
          <a:xfrm>
            <a:off x="6424266" y="4882895"/>
            <a:ext cx="31440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ar-SA" sz="2400" b="1" dirty="0">
                <a:latin typeface="Dubai" panose="020B0503030403030204" pitchFamily="34" charset="-78"/>
                <a:cs typeface="Dubai" panose="020B0503030403030204" pitchFamily="34" charset="-78"/>
              </a:rPr>
              <a:t>مدخل طاقة </a:t>
            </a:r>
          </a:p>
          <a:p>
            <a:pPr algn="r" defTabSz="914400" rtl="1" eaLnBrk="1" latinLnBrk="0" hangingPunct="1"/>
            <a:endParaRPr lang="x-none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4" name="Content Placeholder 4" descr="A picture containing text, circuit, electronics&#10;&#10;Description automatically generated">
            <a:extLst>
              <a:ext uri="{FF2B5EF4-FFF2-40B4-BE49-F238E27FC236}">
                <a16:creationId xmlns:a16="http://schemas.microsoft.com/office/drawing/2014/main" id="{77F289EA-5763-824A-AF8B-35DE699061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75" t="4294" r="73990" b="82143"/>
          <a:stretch/>
        </p:blipFill>
        <p:spPr>
          <a:xfrm>
            <a:off x="8031369" y="3354984"/>
            <a:ext cx="1300490" cy="9446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D94FA06-E9D5-3A48-9508-76F834B9449F}"/>
              </a:ext>
            </a:extLst>
          </p:cNvPr>
          <p:cNvSpPr txBox="1"/>
          <p:nvPr/>
        </p:nvSpPr>
        <p:spPr>
          <a:xfrm>
            <a:off x="7325691" y="3544527"/>
            <a:ext cx="626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٣</a:t>
            </a:r>
            <a:endParaRPr lang="x-none" sz="3200" b="1" dirty="0"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5D5E9E-FEA2-7545-8E06-D9ABFD3C3BAC}"/>
              </a:ext>
            </a:extLst>
          </p:cNvPr>
          <p:cNvSpPr txBox="1"/>
          <p:nvPr/>
        </p:nvSpPr>
        <p:spPr>
          <a:xfrm>
            <a:off x="1559339" y="1506622"/>
            <a:ext cx="626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٣</a:t>
            </a:r>
            <a:endParaRPr lang="x-none" sz="3200" b="1" dirty="0"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DA3D36-FFF9-5147-8B7A-D61066D2F10B}"/>
              </a:ext>
            </a:extLst>
          </p:cNvPr>
          <p:cNvSpPr txBox="1"/>
          <p:nvPr/>
        </p:nvSpPr>
        <p:spPr>
          <a:xfrm>
            <a:off x="8319605" y="3467583"/>
            <a:ext cx="31440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ar-SA" sz="2400" b="1" dirty="0">
                <a:latin typeface="Dubai" panose="020B0503030403030204" pitchFamily="34" charset="-78"/>
                <a:cs typeface="Dubai" panose="020B0503030403030204" pitchFamily="34" charset="-78"/>
              </a:rPr>
              <a:t>رز إعادة التشغيل</a:t>
            </a:r>
          </a:p>
          <a:p>
            <a:pPr marL="342900" indent="-342900" algn="r" defTabSz="914400" rtl="1" eaLnBrk="1" latinLnBrk="0" hangingPunct="1">
              <a:buFont typeface="Arial" panose="020B0604020202020204" pitchFamily="34" charset="0"/>
              <a:buChar char="•"/>
            </a:pPr>
            <a:r>
              <a:rPr lang="ar-SA" dirty="0">
                <a:latin typeface="Dubai" panose="020B0503030403030204" pitchFamily="34" charset="-78"/>
                <a:cs typeface="Dubai" panose="020B0503030403030204" pitchFamily="34" charset="-78"/>
              </a:rPr>
              <a:t>إعادة قراءة البرمجة</a:t>
            </a:r>
            <a:endParaRPr lang="ar-SA" sz="1600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2741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04E41-6393-044B-89E6-12169CDA0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6347" y="636524"/>
            <a:ext cx="3937454" cy="860132"/>
          </a:xfrm>
        </p:spPr>
        <p:txBody>
          <a:bodyPr>
            <a:normAutofit fontScale="90000"/>
          </a:bodyPr>
          <a:lstStyle/>
          <a:p>
            <a:pPr algn="r" rtl="1"/>
            <a:r>
              <a:rPr lang="ar-SA" b="1" dirty="0">
                <a:latin typeface="Dubai" panose="020B0503030403030204" pitchFamily="34" charset="-78"/>
                <a:cs typeface="Dubai" panose="020B0503030403030204" pitchFamily="34" charset="-78"/>
              </a:rPr>
              <a:t>مكونات </a:t>
            </a:r>
            <a:r>
              <a:rPr lang="ar-SA" b="1" dirty="0" err="1">
                <a:latin typeface="Dubai" panose="020B0503030403030204" pitchFamily="34" charset="-78"/>
                <a:cs typeface="Dubai" panose="020B0503030403030204" pitchFamily="34" charset="-78"/>
              </a:rPr>
              <a:t>الأردوينو</a:t>
            </a:r>
            <a:r>
              <a:rPr lang="ar-SA" b="1" dirty="0">
                <a:latin typeface="Dubai" panose="020B0503030403030204" pitchFamily="34" charset="-78"/>
                <a:cs typeface="Dubai" panose="020B0503030403030204" pitchFamily="34" charset="-78"/>
              </a:rPr>
              <a:t> :-</a:t>
            </a:r>
            <a:endParaRPr lang="x-none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5" name="Content Placeholder 4" descr="A picture containing text, circuit, electronics&#10;&#10;Description automatically generated">
            <a:extLst>
              <a:ext uri="{FF2B5EF4-FFF2-40B4-BE49-F238E27FC236}">
                <a16:creationId xmlns:a16="http://schemas.microsoft.com/office/drawing/2014/main" id="{8247EEF1-ABCD-F64E-9F5D-2BD6F87B9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8317" y="1503857"/>
            <a:ext cx="5861326" cy="4311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3115C7-1576-2B47-B9C9-4D4BC0DDE2BD}"/>
              </a:ext>
            </a:extLst>
          </p:cNvPr>
          <p:cNvSpPr txBox="1"/>
          <p:nvPr/>
        </p:nvSpPr>
        <p:spPr>
          <a:xfrm>
            <a:off x="7295322" y="3553808"/>
            <a:ext cx="626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٦</a:t>
            </a:r>
            <a:endParaRPr lang="x-none" sz="3200" b="1" dirty="0"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BE31B5-E79A-C046-9586-C8BCC68CDB1E}"/>
              </a:ext>
            </a:extLst>
          </p:cNvPr>
          <p:cNvSpPr txBox="1"/>
          <p:nvPr/>
        </p:nvSpPr>
        <p:spPr>
          <a:xfrm>
            <a:off x="6276560" y="5233125"/>
            <a:ext cx="626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٦</a:t>
            </a:r>
            <a:endParaRPr lang="x-none" sz="3200" b="1" dirty="0"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012C80-451B-1644-BB87-56782C47591E}"/>
              </a:ext>
            </a:extLst>
          </p:cNvPr>
          <p:cNvSpPr txBox="1"/>
          <p:nvPr/>
        </p:nvSpPr>
        <p:spPr>
          <a:xfrm>
            <a:off x="7416347" y="4776569"/>
            <a:ext cx="626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٥</a:t>
            </a:r>
            <a:endParaRPr lang="x-none" sz="3200" b="1" dirty="0"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4761D9-9A2C-1444-9A06-5B07841252B9}"/>
              </a:ext>
            </a:extLst>
          </p:cNvPr>
          <p:cNvSpPr txBox="1"/>
          <p:nvPr/>
        </p:nvSpPr>
        <p:spPr>
          <a:xfrm>
            <a:off x="7416347" y="2456872"/>
            <a:ext cx="3144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ar-SA" sz="2400" b="1" dirty="0">
                <a:latin typeface="Dubai" panose="020B0503030403030204" pitchFamily="34" charset="-78"/>
                <a:cs typeface="Dubai" panose="020B0503030403030204" pitchFamily="34" charset="-78"/>
              </a:rPr>
              <a:t>مداخل رقمية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2362E9-6C67-094B-BC64-03C5B9A4A45F}"/>
              </a:ext>
            </a:extLst>
          </p:cNvPr>
          <p:cNvSpPr txBox="1"/>
          <p:nvPr/>
        </p:nvSpPr>
        <p:spPr>
          <a:xfrm>
            <a:off x="7921487" y="5056457"/>
            <a:ext cx="3144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defTabSz="914400" rtl="1" eaLnBrk="1" latinLnBrk="0" hangingPunct="1">
              <a:buFont typeface="Arial" panose="020B0604020202020204" pitchFamily="34" charset="0"/>
              <a:buChar char="•"/>
            </a:pPr>
            <a:r>
              <a:rPr lang="ar-SA" sz="2000" b="1" dirty="0">
                <a:latin typeface="Dubai" panose="020B0503030403030204" pitchFamily="34" charset="-78"/>
                <a:cs typeface="Dubai" panose="020B0503030403030204" pitchFamily="34" charset="-78"/>
              </a:rPr>
              <a:t>مداخل </a:t>
            </a:r>
            <a:r>
              <a:rPr lang="ar-KW" sz="2000" b="1" dirty="0" err="1">
                <a:latin typeface="Dubai" panose="020B0503030403030204" pitchFamily="34" charset="-78"/>
                <a:cs typeface="Dubai" panose="020B0503030403030204" pitchFamily="34" charset="-78"/>
              </a:rPr>
              <a:t>تأريض</a:t>
            </a:r>
            <a:endParaRPr lang="ar-SA" sz="2000" b="1" dirty="0"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marL="342900" indent="-342900" algn="r" defTabSz="914400" rtl="1" eaLnBrk="1" latinLnBrk="0" hangingPunct="1">
              <a:buFont typeface="Arial" panose="020B0604020202020204" pitchFamily="34" charset="0"/>
              <a:buChar char="•"/>
            </a:pPr>
            <a:r>
              <a:rPr lang="ar-SA" sz="2000" b="1" dirty="0">
                <a:latin typeface="Dubai" panose="020B0503030403030204" pitchFamily="34" charset="-78"/>
                <a:cs typeface="Dubai" panose="020B0503030403030204" pitchFamily="34" charset="-78"/>
              </a:rPr>
              <a:t>مدخل </a:t>
            </a:r>
            <a:r>
              <a:rPr lang="en-US" sz="2000" b="1" dirty="0">
                <a:latin typeface="Dubai" panose="020B0503030403030204" pitchFamily="34" charset="-78"/>
                <a:cs typeface="Dubai" panose="020B0503030403030204" pitchFamily="34" charset="-78"/>
              </a:rPr>
              <a:t>5V</a:t>
            </a:r>
          </a:p>
          <a:p>
            <a:pPr marL="342900" indent="-342900" algn="r" defTabSz="914400" rtl="1" eaLnBrk="1" latinLnBrk="0" hangingPunct="1">
              <a:buFont typeface="Arial" panose="020B0604020202020204" pitchFamily="34" charset="0"/>
              <a:buChar char="•"/>
            </a:pPr>
            <a:r>
              <a:rPr lang="ar-SA" sz="2000" b="1" dirty="0">
                <a:latin typeface="Dubai" panose="020B0503030403030204" pitchFamily="34" charset="-78"/>
                <a:cs typeface="Dubai" panose="020B0503030403030204" pitchFamily="34" charset="-78"/>
              </a:rPr>
              <a:t> مدخل </a:t>
            </a:r>
            <a:r>
              <a:rPr lang="en-US" sz="2000" b="1" dirty="0">
                <a:latin typeface="Dubai" panose="020B0503030403030204" pitchFamily="34" charset="-78"/>
                <a:cs typeface="Dubai" panose="020B0503030403030204" pitchFamily="34" charset="-78"/>
              </a:rPr>
              <a:t>3.3v</a:t>
            </a:r>
            <a:endParaRPr lang="ar-SA" sz="2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94FA06-E9D5-3A48-9508-76F834B9449F}"/>
              </a:ext>
            </a:extLst>
          </p:cNvPr>
          <p:cNvSpPr txBox="1"/>
          <p:nvPr/>
        </p:nvSpPr>
        <p:spPr>
          <a:xfrm>
            <a:off x="7681314" y="1784662"/>
            <a:ext cx="626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٤</a:t>
            </a:r>
            <a:endParaRPr lang="x-none" sz="3200" b="1" dirty="0"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5D5E9E-FEA2-7545-8E06-D9ABFD3C3BAC}"/>
              </a:ext>
            </a:extLst>
          </p:cNvPr>
          <p:cNvSpPr txBox="1"/>
          <p:nvPr/>
        </p:nvSpPr>
        <p:spPr>
          <a:xfrm>
            <a:off x="3598758" y="1211469"/>
            <a:ext cx="626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٤</a:t>
            </a:r>
            <a:endParaRPr lang="x-none" sz="3200" b="1" dirty="0"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DA3D36-FFF9-5147-8B7A-D61066D2F10B}"/>
              </a:ext>
            </a:extLst>
          </p:cNvPr>
          <p:cNvSpPr txBox="1"/>
          <p:nvPr/>
        </p:nvSpPr>
        <p:spPr>
          <a:xfrm>
            <a:off x="7921487" y="3726811"/>
            <a:ext cx="3144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ar-SA" sz="2400" b="1" dirty="0">
                <a:latin typeface="Dubai" panose="020B0503030403030204" pitchFamily="34" charset="-78"/>
                <a:cs typeface="Dubai" panose="020B0503030403030204" pitchFamily="34" charset="-78"/>
              </a:rPr>
              <a:t>مداخل تماثلية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7B8C56-B137-DA43-8853-08E9B2A68A54}"/>
              </a:ext>
            </a:extLst>
          </p:cNvPr>
          <p:cNvSpPr/>
          <p:nvPr/>
        </p:nvSpPr>
        <p:spPr>
          <a:xfrm>
            <a:off x="3391623" y="1670809"/>
            <a:ext cx="2944605" cy="37039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7E232B-1EC8-3141-B056-D5DAE96F869E}"/>
              </a:ext>
            </a:extLst>
          </p:cNvPr>
          <p:cNvSpPr/>
          <p:nvPr/>
        </p:nvSpPr>
        <p:spPr>
          <a:xfrm>
            <a:off x="5016147" y="5073445"/>
            <a:ext cx="1277946" cy="45206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9CA363D-9636-884D-94B5-0BDC6F84655B}"/>
              </a:ext>
            </a:extLst>
          </p:cNvPr>
          <p:cNvSpPr/>
          <p:nvPr/>
        </p:nvSpPr>
        <p:spPr>
          <a:xfrm>
            <a:off x="3299411" y="5068957"/>
            <a:ext cx="1672347" cy="4565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E396D3-57EA-BC44-A2E2-310E4B3272E1}"/>
              </a:ext>
            </a:extLst>
          </p:cNvPr>
          <p:cNvSpPr txBox="1"/>
          <p:nvPr/>
        </p:nvSpPr>
        <p:spPr>
          <a:xfrm>
            <a:off x="3221261" y="5524293"/>
            <a:ext cx="626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٥</a:t>
            </a:r>
            <a:endParaRPr lang="x-none" sz="3200" b="1" dirty="0"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2" name="Content Placeholder 4" descr="A picture containing text, circuit, electronics&#10;&#10;Description automatically generated">
            <a:extLst>
              <a:ext uri="{FF2B5EF4-FFF2-40B4-BE49-F238E27FC236}">
                <a16:creationId xmlns:a16="http://schemas.microsoft.com/office/drawing/2014/main" id="{D6749B77-0870-5A40-996D-79FCE55431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59" t="4772" r="4974" b="80801"/>
          <a:stretch/>
        </p:blipFill>
        <p:spPr>
          <a:xfrm>
            <a:off x="8438398" y="1701983"/>
            <a:ext cx="2852531" cy="622027"/>
          </a:xfrm>
          <a:prstGeom prst="rect">
            <a:avLst/>
          </a:prstGeom>
        </p:spPr>
      </p:pic>
      <p:pic>
        <p:nvPicPr>
          <p:cNvPr id="23" name="Content Placeholder 4" descr="A picture containing text, circuit, electronics&#10;&#10;Description automatically generated">
            <a:extLst>
              <a:ext uri="{FF2B5EF4-FFF2-40B4-BE49-F238E27FC236}">
                <a16:creationId xmlns:a16="http://schemas.microsoft.com/office/drawing/2014/main" id="{E21E587E-7375-214D-9079-09082E871A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468" t="79333" r="5520" b="3535"/>
          <a:stretch/>
        </p:blipFill>
        <p:spPr>
          <a:xfrm>
            <a:off x="7994397" y="3553808"/>
            <a:ext cx="1348825" cy="738664"/>
          </a:xfrm>
          <a:prstGeom prst="rect">
            <a:avLst/>
          </a:prstGeom>
        </p:spPr>
      </p:pic>
      <p:pic>
        <p:nvPicPr>
          <p:cNvPr id="24" name="Content Placeholder 4" descr="A picture containing text, circuit, electronics&#10;&#10;Description automatically generated">
            <a:extLst>
              <a:ext uri="{FF2B5EF4-FFF2-40B4-BE49-F238E27FC236}">
                <a16:creationId xmlns:a16="http://schemas.microsoft.com/office/drawing/2014/main" id="{CA921CDB-396B-F54A-905B-C67C22FDAC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435" t="79152" r="28033" b="5404"/>
          <a:stretch/>
        </p:blipFill>
        <p:spPr>
          <a:xfrm>
            <a:off x="7545826" y="5231327"/>
            <a:ext cx="1672347" cy="66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3" grpId="0" animBg="1"/>
      <p:bldP spid="19" grpId="0" animBg="1"/>
      <p:bldP spid="20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ast Button"/>
          <p:cNvSpPr/>
          <p:nvPr/>
        </p:nvSpPr>
        <p:spPr>
          <a:xfrm>
            <a:off x="9724998" y="6127510"/>
            <a:ext cx="1886004" cy="52149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3000" dirty="0"/>
              <a:t>سريع</a:t>
            </a:r>
            <a:endParaRPr lang="en-GB" sz="3000" dirty="0"/>
          </a:p>
        </p:txBody>
      </p:sp>
      <p:sp>
        <p:nvSpPr>
          <p:cNvPr id="6" name="Medium Button"/>
          <p:cNvSpPr/>
          <p:nvPr/>
        </p:nvSpPr>
        <p:spPr>
          <a:xfrm>
            <a:off x="7610780" y="6127510"/>
            <a:ext cx="1886004" cy="521494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3000" dirty="0"/>
              <a:t>متوسط</a:t>
            </a:r>
            <a:endParaRPr lang="en-GB" sz="3000" dirty="0"/>
          </a:p>
        </p:txBody>
      </p:sp>
      <p:sp>
        <p:nvSpPr>
          <p:cNvPr id="7" name="Slow Button"/>
          <p:cNvSpPr/>
          <p:nvPr/>
        </p:nvSpPr>
        <p:spPr>
          <a:xfrm>
            <a:off x="5462150" y="6127510"/>
            <a:ext cx="1886004" cy="521494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3000" dirty="0"/>
              <a:t>بطيء</a:t>
            </a:r>
            <a:endParaRPr lang="en-GB" sz="3000" dirty="0"/>
          </a:p>
        </p:txBody>
      </p:sp>
      <p:sp>
        <p:nvSpPr>
          <p:cNvPr id="8" name="Hide All Button"/>
          <p:cNvSpPr/>
          <p:nvPr/>
        </p:nvSpPr>
        <p:spPr>
          <a:xfrm>
            <a:off x="10739500" y="5295054"/>
            <a:ext cx="1227193" cy="574093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23000">
                <a:schemeClr val="bg1">
                  <a:lumMod val="95000"/>
                </a:schemeClr>
              </a:gs>
              <a:gs pos="69000">
                <a:schemeClr val="bg1">
                  <a:lumMod val="85000"/>
                </a:schemeClr>
              </a:gs>
              <a:gs pos="97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dirty="0">
                <a:solidFill>
                  <a:sysClr val="windowText" lastClr="000000"/>
                </a:solidFill>
              </a:rPr>
              <a:t>إخفاء الكل</a:t>
            </a: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9" name="Show All Button"/>
          <p:cNvSpPr/>
          <p:nvPr/>
        </p:nvSpPr>
        <p:spPr>
          <a:xfrm>
            <a:off x="10754680" y="4485895"/>
            <a:ext cx="1227193" cy="550797"/>
          </a:xfrm>
          <a:prstGeom prst="roundRect">
            <a:avLst/>
          </a:prstGeom>
          <a:solidFill>
            <a:srgbClr val="FF99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dirty="0">
                <a:solidFill>
                  <a:sysClr val="windowText" lastClr="000000"/>
                </a:solidFill>
              </a:rPr>
              <a:t>اظهار الكل </a:t>
            </a: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5065184" y="1220152"/>
            <a:ext cx="560281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>
              <a:defRPr/>
            </a:pPr>
            <a:r>
              <a:rPr lang="ar-KW" sz="3000" b="1" dirty="0"/>
              <a:t>عددي </a:t>
            </a:r>
            <a:r>
              <a:rPr lang="ar-SA" sz="3000" b="1" dirty="0"/>
              <a:t>التطبيقات العملية للمتحكمات الدقيقة</a:t>
            </a:r>
            <a:r>
              <a:rPr lang="ar-KW" sz="3000" b="1" dirty="0"/>
              <a:t>؟ 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8959391" y="531381"/>
            <a:ext cx="2393706" cy="553998"/>
          </a:xfrm>
          <a:prstGeom prst="rect">
            <a:avLst/>
          </a:prstGeom>
          <a:solidFill>
            <a:srgbClr val="1014A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1">
            <a:spAutoFit/>
          </a:bodyPr>
          <a:lstStyle/>
          <a:p>
            <a:pPr algn="ctr"/>
            <a:r>
              <a:rPr lang="ar-KW" sz="3000" b="1" dirty="0">
                <a:solidFill>
                  <a:schemeClr val="bg1"/>
                </a:solidFill>
              </a:rPr>
              <a:t>تركيز الملاحظة :</a:t>
            </a:r>
          </a:p>
        </p:txBody>
      </p:sp>
      <p:sp>
        <p:nvSpPr>
          <p:cNvPr id="17" name="مستطيل 16"/>
          <p:cNvSpPr/>
          <p:nvPr/>
        </p:nvSpPr>
        <p:spPr>
          <a:xfrm>
            <a:off x="4394115" y="3757682"/>
            <a:ext cx="1886004" cy="200722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مستشعر</a:t>
            </a:r>
          </a:p>
          <a:p>
            <a:pPr algn="ctr"/>
            <a:r>
              <a:rPr lang="ar-SA" sz="4000" dirty="0">
                <a:solidFill>
                  <a:schemeClr val="tx1"/>
                </a:solidFill>
              </a:rPr>
              <a:t>الحرارة</a:t>
            </a:r>
            <a:endParaRPr lang="ar-KW" sz="4000" dirty="0">
              <a:solidFill>
                <a:schemeClr val="tx1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8690434" y="3165413"/>
            <a:ext cx="1822187" cy="20365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قارئ </a:t>
            </a:r>
          </a:p>
          <a:p>
            <a:pPr algn="ctr"/>
            <a:r>
              <a:rPr lang="ar-SA" sz="4000" dirty="0">
                <a:solidFill>
                  <a:schemeClr val="tx1"/>
                </a:solidFill>
              </a:rPr>
              <a:t>الألوان</a:t>
            </a:r>
            <a:endParaRPr lang="ar-KW" sz="4000" dirty="0">
              <a:solidFill>
                <a:schemeClr val="tx1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81220" y="2015596"/>
            <a:ext cx="1902580" cy="2007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قياس </a:t>
            </a:r>
          </a:p>
          <a:p>
            <a:pPr algn="ctr"/>
            <a:r>
              <a:rPr lang="ar-SA" sz="3600" dirty="0">
                <a:solidFill>
                  <a:schemeClr val="tx1"/>
                </a:solidFill>
              </a:rPr>
              <a:t>المسافة</a:t>
            </a:r>
            <a:endParaRPr lang="ar-KW" sz="3600" dirty="0">
              <a:solidFill>
                <a:schemeClr val="tx1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5E73F36-E438-41E5-BADF-280F281C909E}"/>
              </a:ext>
            </a:extLst>
          </p:cNvPr>
          <p:cNvSpPr/>
          <p:nvPr/>
        </p:nvSpPr>
        <p:spPr>
          <a:xfrm>
            <a:off x="1329880" y="4254973"/>
            <a:ext cx="1902580" cy="2007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مستشعر</a:t>
            </a:r>
          </a:p>
          <a:p>
            <a:pPr algn="ctr"/>
            <a:r>
              <a:rPr lang="ar-SA" sz="3600" dirty="0">
                <a:solidFill>
                  <a:schemeClr val="tx1"/>
                </a:solidFill>
              </a:rPr>
              <a:t>للرطوبة</a:t>
            </a:r>
            <a:endParaRPr lang="ar-KW" sz="3600" dirty="0">
              <a:solidFill>
                <a:schemeClr val="tx1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0F2F3A7A-884D-422A-AFD6-0F63F0626DA3}"/>
              </a:ext>
            </a:extLst>
          </p:cNvPr>
          <p:cNvSpPr/>
          <p:nvPr/>
        </p:nvSpPr>
        <p:spPr>
          <a:xfrm>
            <a:off x="2444333" y="2010951"/>
            <a:ext cx="1886004" cy="200722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مستشعر</a:t>
            </a:r>
          </a:p>
          <a:p>
            <a:pPr algn="ctr"/>
            <a:r>
              <a:rPr lang="ar-SA" sz="4000" dirty="0">
                <a:solidFill>
                  <a:schemeClr val="tx1"/>
                </a:solidFill>
              </a:rPr>
              <a:t>الصوت</a:t>
            </a:r>
            <a:endParaRPr lang="ar-KW" sz="4000" dirty="0">
              <a:solidFill>
                <a:schemeClr val="tx1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222F6462-9AB3-4351-935D-076FEAF9F239}"/>
              </a:ext>
            </a:extLst>
          </p:cNvPr>
          <p:cNvSpPr/>
          <p:nvPr/>
        </p:nvSpPr>
        <p:spPr>
          <a:xfrm>
            <a:off x="6443120" y="2010951"/>
            <a:ext cx="1822187" cy="20365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حساس</a:t>
            </a:r>
          </a:p>
          <a:p>
            <a:pPr algn="ctr"/>
            <a:r>
              <a:rPr lang="ar-SA" sz="4000" dirty="0">
                <a:solidFill>
                  <a:schemeClr val="tx1"/>
                </a:solidFill>
              </a:rPr>
              <a:t>للضوء</a:t>
            </a:r>
            <a:r>
              <a:rPr lang="ar-KW" sz="40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687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1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"/>
                            </p:stCondLst>
                            <p:childTnLst>
                              <p:par>
                                <p:cTn id="9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50"/>
                            </p:stCondLst>
                            <p:childTnLst>
                              <p:par>
                                <p:cTn id="97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50"/>
                            </p:stCondLst>
                            <p:childTnLst>
                              <p:par>
                                <p:cTn id="104" presetID="1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66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66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700"/>
                            </p:stCondLst>
                            <p:childTnLst>
                              <p:par>
                                <p:cTn id="1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1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3850"/>
                            </p:stCondLst>
                            <p:childTnLst>
                              <p:par>
                                <p:cTn id="124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850"/>
                            </p:stCondLst>
                            <p:childTnLst>
                              <p:par>
                                <p:cTn id="131" presetID="1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2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8150"/>
                            </p:stCondLst>
                            <p:childTnLst>
                              <p:par>
                                <p:cTn id="1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6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6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8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1000"/>
                            </p:stCondLst>
                            <p:childTnLst>
                              <p:par>
                                <p:cTn id="151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2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28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3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4300"/>
                            </p:stCondLst>
                            <p:childTnLst>
                              <p:par>
                                <p:cTn id="158" presetID="1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3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7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7" grpId="3" animBg="1"/>
      <p:bldP spid="17" grpId="4" animBg="1"/>
      <p:bldP spid="17" grpId="5" animBg="1"/>
      <p:bldP spid="17" grpId="6" animBg="1"/>
      <p:bldP spid="17" grpId="7" animBg="1"/>
      <p:bldP spid="18" grpId="0" animBg="1"/>
      <p:bldP spid="18" grpId="1" animBg="1"/>
      <p:bldP spid="18" grpId="2" animBg="1"/>
      <p:bldP spid="18" grpId="3" animBg="1"/>
      <p:bldP spid="18" grpId="4" animBg="1"/>
      <p:bldP spid="18" grpId="5" animBg="1"/>
      <p:bldP spid="18" grpId="6" animBg="1"/>
      <p:bldP spid="18" grpId="7" animBg="1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19" grpId="6" animBg="1"/>
      <p:bldP spid="19" grpId="7" animBg="1"/>
      <p:bldP spid="16" grpId="0" animBg="1"/>
      <p:bldP spid="16" grpId="1" animBg="1"/>
      <p:bldP spid="16" grpId="2" animBg="1"/>
      <p:bldP spid="16" grpId="3" animBg="1"/>
      <p:bldP spid="16" grpId="4" animBg="1"/>
      <p:bldP spid="16" grpId="5" animBg="1"/>
      <p:bldP spid="16" grpId="6" animBg="1"/>
      <p:bldP spid="16" grpId="7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0" grpId="6" animBg="1"/>
      <p:bldP spid="20" grpId="7" animBg="1"/>
      <p:bldP spid="21" grpId="0" animBg="1"/>
      <p:bldP spid="21" grpId="1" animBg="1"/>
      <p:bldP spid="21" grpId="2" animBg="1"/>
      <p:bldP spid="21" grpId="3" animBg="1"/>
      <p:bldP spid="21" grpId="4" animBg="1"/>
      <p:bldP spid="21" grpId="5" animBg="1"/>
      <p:bldP spid="21" grpId="6" animBg="1"/>
      <p:bldP spid="21" grpId="7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6000"/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p 10 Arduino-Sensors with Projects for Beginners">
            <a:hlinkClick r:id="" action="ppaction://media"/>
            <a:extLst>
              <a:ext uri="{FF2B5EF4-FFF2-40B4-BE49-F238E27FC236}">
                <a16:creationId xmlns:a16="http://schemas.microsoft.com/office/drawing/2014/main" id="{D626A951-F711-48EE-B292-397B56449C8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426" y="693174"/>
            <a:ext cx="10987548" cy="4686070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336844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790495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left" visibility="0" width="350" row="15">
    <wetp:webextensionref xmlns:r="http://schemas.openxmlformats.org/officeDocument/2006/relationships" r:id="rId1"/>
  </wetp:taskpane>
  <wetp:taskpane dockstate="left" visibility="0" width="350" row="14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143EE227-3AB2-4639-AE2C-4A7E1F6F9BF1}">
  <we:reference id="wa104380121" version="2.0.0.0" store="ar-SA" storeType="OMEX"/>
  <we:alternateReferences>
    <we:reference id="WA104380121" version="2.0.0.0" store="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A8996F56-DBDA-4AAB-8CD6-3B5CB4FAF5A4}">
  <we:reference id="wa104380907" version="3.0.0.0" store="ar-SA" storeType="OMEX"/>
  <we:alternateReferences>
    <we:reference id="WA104380907" version="3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454</Words>
  <Application>Microsoft Office PowerPoint</Application>
  <PresentationFormat>شاشة عريضة</PresentationFormat>
  <Paragraphs>166</Paragraphs>
  <Slides>16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Dubai</vt:lpstr>
      <vt:lpstr>نسق Office</vt:lpstr>
      <vt:lpstr>الدرس الثالث  المتحكمات الدقيقة</vt:lpstr>
      <vt:lpstr>عرض تقديمي في PowerPoint</vt:lpstr>
      <vt:lpstr>ما رأيك كيف يتم عمل هذه الأجهزة و تحكم بها ؟؟ </vt:lpstr>
      <vt:lpstr>ماذا نقصد بالمتحكمات الدقيقة ؟</vt:lpstr>
      <vt:lpstr>من أهم المتحكمات الدقيقة... </vt:lpstr>
      <vt:lpstr>مكونات الأردوينو :-</vt:lpstr>
      <vt:lpstr>مكونات الأردوينو :-</vt:lpstr>
      <vt:lpstr>عرض تقديمي في PowerPoint</vt:lpstr>
      <vt:lpstr>عرض تقديمي في PowerPoint</vt:lpstr>
      <vt:lpstr>التطبيقات التي يمكن تطبيقها بالمتحكمات الدقيقة</vt:lpstr>
      <vt:lpstr>التطبيقات التي يمكن تطبيقها بالمتحكمات الدقيقة</vt:lpstr>
      <vt:lpstr>التطبيقات التي يمكن تطبيقها بالمتحكمات الدقيقة</vt:lpstr>
      <vt:lpstr>التطبيقات التي يمكن تطبيقها بالمتحكمات الدقيقة</vt:lpstr>
      <vt:lpstr>التطبيقات التي يمكن تطبيقها بالمتحكمات الدقيقة</vt:lpstr>
      <vt:lpstr>التطبيقات التي يمكن تطبيقها بالمتحكمات الدقيقة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الدرس الثالث  المتحكمات الدقيقة</dc:title>
  <dc:creator>أبرار عبدالعزيز محمد الحواج</dc:creator>
  <cp:lastModifiedBy>أبرار عبدالعزيز محمد الحواج</cp:lastModifiedBy>
  <cp:revision>14</cp:revision>
  <dcterms:created xsi:type="dcterms:W3CDTF">2021-04-06T19:41:05Z</dcterms:created>
  <dcterms:modified xsi:type="dcterms:W3CDTF">2021-04-06T22:18:44Z</dcterms:modified>
</cp:coreProperties>
</file>