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3" r:id="rId7"/>
    <p:sldId id="261" r:id="rId8"/>
    <p:sldId id="262" r:id="rId9"/>
    <p:sldId id="270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5A9"/>
    <a:srgbClr val="F3CF9C"/>
    <a:srgbClr val="CBEEEE"/>
    <a:srgbClr val="C6E67C"/>
    <a:srgbClr val="F58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7EACF2-5D86-4C65-8D73-08D51C50F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4CC9184-576E-4B60-A3CE-830C42487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37A29C-06CF-49A0-869E-2C8E0CE8D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8F6E819-27B2-423D-9D29-1272C600C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FC1A3C-0D9A-4FFE-B87F-54F5C5A9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26148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9E640E-28DA-48EF-801B-8ABFCFF2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1D7FCD4-71F4-4B34-9134-4D08183A5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BD54CB-82C3-4028-870B-790D10A5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8584FA-E502-4428-B7F9-CBEBCE39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3AE8D6-84F7-48FE-B560-522527C5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966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544C14E-0EE1-4B90-9966-1585CE937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E43F85-BF07-4240-B2E6-4FBEC10F4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790D6E-ADF3-4731-A7F0-F49A71711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28CB03-EA91-408C-AD43-7D9E52B02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CEEA72-33E6-41E3-B2C4-B1A0E916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6729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D50F46-E531-4F56-8D41-C6E22BD79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FF0FA19-9AC6-48C8-934C-C348C960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E49228-46EB-477D-A524-C225A824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9ACCA97-2FDF-45CF-AC7E-57520830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7553522-02C6-4FB9-848E-B86EF5B44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9859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9E3BEC-1107-4CC5-A568-4AECE6A5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B6DC2A-B4E0-43EF-B33E-14CC26047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D6789D-2304-4F6A-83CB-4EB6CC04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AECA86-11BE-4F4D-8DB9-39FB5BCAF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33D621-D77A-45EB-901A-A4B6A04C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053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236840-6758-4CD9-A31F-1CC4672B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9D00E66-320A-49F1-ADA4-FA064C612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94140C-5AFE-4D42-AAE7-ABEDE9371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27BD54C-D906-49A5-98FC-71514597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39F5A9E-F377-4C43-BBA5-8A56BEC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9AD2354-9232-472A-BFB8-6E25809B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8309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585EE0-6021-4891-9918-E569E0702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49ECDB0-CE38-49A5-BECC-11DB67797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2BC9011-B97C-4FDA-8455-33B442B5B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34CD86F-46C0-4034-BDCF-7FAA55CF33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FD4AB50-4BAC-4126-ADD2-C201E49711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733CF1F-71DE-4B79-AE5A-0F3206772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E091872-E0C5-4CE6-97E3-DE166D8E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475129-FFA6-49E4-8149-D26D26DB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7612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A2CB87-3544-4413-A994-11FA211C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89086CE-F710-4CC1-B2B0-4D0545CB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86B53B6-AC2F-4051-B28A-9109711C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BCB739A-6633-4AC8-8E78-9612BEDB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9344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A176499-D7BA-4919-9245-5BBF4EB5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AC5FAAA-EDE3-450F-BDCD-4B3E8E43B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C429728-BD9B-42D9-963C-6BC3E9DF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48821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6ACD71-BBD6-461E-9611-992E5B6A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AA53702-6C18-42A6-B130-D94EE1765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AE11E82-FC15-414C-9E48-97579B87D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0E98B8D-00CE-4CB2-8523-339F1D14A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82AFBB-038C-4F79-A06C-1F9BB532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3213593-3F15-4B4D-8DCF-A544DCDA8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08073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BC237B5-F4FA-4AE6-85AB-0AF620A9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190A8D3-3C47-4CB5-ACFA-741FDE6AD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8FF7FFC-B9DC-4ECD-80CD-8052EDBBF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D147108-054A-4B6B-B0FA-19F1218C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559DBD5-7446-40D4-9EA3-5061444F9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059BE89-1C9A-4834-B578-6E40DFA5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5864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8F79DA3-40DA-4D36-973F-712D2CC6B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85E28E1-FDFF-46CC-BB4B-6FDC271F3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498A00-DCE6-46A8-BA0F-1DFFFECDD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47EB2-70A9-4862-BAFB-6A7F92BA2B74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7AE414-B8AC-489F-86D4-B2D025550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5E37EE-5D30-46A0-9CA0-B026819DD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100F5-B4BF-40C7-9BCF-831EAE4AAF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3773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EF6FCB7-815F-4FDD-8421-C3BBABA72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01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EE7181B-374A-4D8A-B07B-5F746139C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1537AAE-E742-47FD-953C-25F57CD420F1}"/>
              </a:ext>
            </a:extLst>
          </p:cNvPr>
          <p:cNvSpPr/>
          <p:nvPr/>
        </p:nvSpPr>
        <p:spPr>
          <a:xfrm>
            <a:off x="8131612" y="197502"/>
            <a:ext cx="1965602" cy="769441"/>
          </a:xfrm>
          <a:prstGeom prst="rect">
            <a:avLst/>
          </a:prstGeom>
          <a:solidFill>
            <a:srgbClr val="C6E67C"/>
          </a:solidFill>
          <a:ln w="76200">
            <a:solidFill>
              <a:srgbClr val="CBEEEE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3175">
                  <a:solidFill>
                    <a:schemeClr val="tx1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آداب العيد</a:t>
            </a:r>
            <a:endParaRPr lang="ar-SA" sz="4400" b="1" cap="none" spc="0" dirty="0">
              <a:ln w="3175">
                <a:solidFill>
                  <a:schemeClr val="tx1"/>
                </a:solidFill>
              </a:ln>
              <a:solidFill>
                <a:srgbClr val="F685A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EF2443E-9609-4C85-A23D-BFAD65205E10}"/>
              </a:ext>
            </a:extLst>
          </p:cNvPr>
          <p:cNvSpPr/>
          <p:nvPr/>
        </p:nvSpPr>
        <p:spPr>
          <a:xfrm>
            <a:off x="982023" y="1557266"/>
            <a:ext cx="3679213" cy="923330"/>
          </a:xfrm>
          <a:prstGeom prst="rect">
            <a:avLst/>
          </a:prstGeom>
          <a:solidFill>
            <a:srgbClr val="CBEEEE"/>
          </a:solidFill>
          <a:ln w="76200">
            <a:solidFill>
              <a:srgbClr val="C6E67C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3175">
                  <a:solidFill>
                    <a:schemeClr val="tx1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الغُسل و التطيب</a:t>
            </a:r>
            <a:endParaRPr lang="ar-SA" sz="5400" b="1" cap="none" spc="0" dirty="0">
              <a:ln w="3175">
                <a:solidFill>
                  <a:schemeClr val="tx1"/>
                </a:solidFill>
              </a:ln>
              <a:solidFill>
                <a:srgbClr val="F685A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26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9556F5-450E-475E-8D31-8E5DBF56E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7B057C9-5C0E-4231-B252-3610114ABADB}"/>
              </a:ext>
            </a:extLst>
          </p:cNvPr>
          <p:cNvSpPr/>
          <p:nvPr/>
        </p:nvSpPr>
        <p:spPr>
          <a:xfrm>
            <a:off x="2586539" y="1095627"/>
            <a:ext cx="6471644" cy="923330"/>
          </a:xfrm>
          <a:prstGeom prst="rect">
            <a:avLst/>
          </a:prstGeom>
          <a:solidFill>
            <a:srgbClr val="CBEEEE"/>
          </a:solidFill>
          <a:ln w="76200">
            <a:solidFill>
              <a:srgbClr val="C6E67C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3175">
                  <a:solidFill>
                    <a:schemeClr val="tx1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المشي للصلاة بسكينة ووقار</a:t>
            </a:r>
            <a:endParaRPr lang="ar-SA" sz="5400" b="1" cap="none" spc="0" dirty="0">
              <a:ln w="3175">
                <a:solidFill>
                  <a:schemeClr val="tx1"/>
                </a:solidFill>
              </a:ln>
              <a:solidFill>
                <a:srgbClr val="F685A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4E7D55B-3F2D-4752-9134-275D45E987AC}"/>
              </a:ext>
            </a:extLst>
          </p:cNvPr>
          <p:cNvSpPr/>
          <p:nvPr/>
        </p:nvSpPr>
        <p:spPr>
          <a:xfrm>
            <a:off x="8140490" y="67279"/>
            <a:ext cx="1965602" cy="769441"/>
          </a:xfrm>
          <a:prstGeom prst="rect">
            <a:avLst/>
          </a:prstGeom>
          <a:solidFill>
            <a:srgbClr val="C6E67C"/>
          </a:solidFill>
          <a:ln w="76200">
            <a:solidFill>
              <a:srgbClr val="CBEEEE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3175">
                  <a:solidFill>
                    <a:schemeClr val="tx1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آداب العيد</a:t>
            </a:r>
            <a:endParaRPr lang="ar-SA" sz="4400" b="1" cap="none" spc="0" dirty="0">
              <a:ln w="3175">
                <a:solidFill>
                  <a:schemeClr val="tx1"/>
                </a:solidFill>
              </a:ln>
              <a:solidFill>
                <a:srgbClr val="F685A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38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2F2CEAE-D2D1-40B7-BDF9-44BEB1C6F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AB2ED61-A705-4FEE-ADF9-9FCFE18C35C2}"/>
              </a:ext>
            </a:extLst>
          </p:cNvPr>
          <p:cNvSpPr/>
          <p:nvPr/>
        </p:nvSpPr>
        <p:spPr>
          <a:xfrm>
            <a:off x="6690454" y="5419052"/>
            <a:ext cx="3448381" cy="923330"/>
          </a:xfrm>
          <a:prstGeom prst="rect">
            <a:avLst/>
          </a:prstGeom>
          <a:solidFill>
            <a:srgbClr val="CBEEEE"/>
          </a:solidFill>
          <a:ln w="76200">
            <a:solidFill>
              <a:srgbClr val="C6E67C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3175">
                  <a:solidFill>
                    <a:schemeClr val="tx1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مخالفة الطريق</a:t>
            </a:r>
            <a:endParaRPr lang="ar-SA" sz="5400" b="1" cap="none" spc="0" dirty="0">
              <a:ln w="3175">
                <a:solidFill>
                  <a:schemeClr val="tx1"/>
                </a:solidFill>
              </a:ln>
              <a:solidFill>
                <a:srgbClr val="F685A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0843743-EDD6-4050-B2C5-049CD1EABF5D}"/>
              </a:ext>
            </a:extLst>
          </p:cNvPr>
          <p:cNvSpPr/>
          <p:nvPr/>
        </p:nvSpPr>
        <p:spPr>
          <a:xfrm>
            <a:off x="8131612" y="197502"/>
            <a:ext cx="1965602" cy="769441"/>
          </a:xfrm>
          <a:prstGeom prst="rect">
            <a:avLst/>
          </a:prstGeom>
          <a:solidFill>
            <a:srgbClr val="C6E67C"/>
          </a:solidFill>
          <a:ln w="76200">
            <a:solidFill>
              <a:srgbClr val="CBEEEE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3175">
                  <a:solidFill>
                    <a:schemeClr val="tx1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آداب العيد</a:t>
            </a:r>
            <a:endParaRPr lang="ar-SA" sz="4400" b="1" cap="none" spc="0" dirty="0">
              <a:ln w="3175">
                <a:solidFill>
                  <a:schemeClr val="tx1"/>
                </a:solidFill>
              </a:ln>
              <a:solidFill>
                <a:srgbClr val="F685A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45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39A8F6-3FF7-4B79-83B2-4B0A00045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CA29A6C-3BFD-4ECD-8049-2B2BA6DBC2BA}"/>
              </a:ext>
            </a:extLst>
          </p:cNvPr>
          <p:cNvSpPr/>
          <p:nvPr/>
        </p:nvSpPr>
        <p:spPr>
          <a:xfrm>
            <a:off x="1984840" y="4744348"/>
            <a:ext cx="3741256" cy="1569660"/>
          </a:xfrm>
          <a:prstGeom prst="rect">
            <a:avLst/>
          </a:prstGeom>
          <a:solidFill>
            <a:srgbClr val="CBEEEE"/>
          </a:solidFill>
          <a:ln w="76200">
            <a:solidFill>
              <a:srgbClr val="C6E67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3175">
                  <a:solidFill>
                    <a:schemeClr val="tx1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الأكل قبل الخروج</a:t>
            </a:r>
          </a:p>
          <a:p>
            <a:pPr algn="ctr"/>
            <a:r>
              <a:rPr lang="ar-SA" sz="4800" b="1" cap="none" spc="0" dirty="0">
                <a:ln w="3175">
                  <a:solidFill>
                    <a:schemeClr val="tx1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لصلاة الفطر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FCF97B4-144F-4E79-8069-14724B7465EE}"/>
              </a:ext>
            </a:extLst>
          </p:cNvPr>
          <p:cNvSpPr/>
          <p:nvPr/>
        </p:nvSpPr>
        <p:spPr>
          <a:xfrm>
            <a:off x="8131612" y="197502"/>
            <a:ext cx="1965602" cy="769441"/>
          </a:xfrm>
          <a:prstGeom prst="rect">
            <a:avLst/>
          </a:prstGeom>
          <a:solidFill>
            <a:srgbClr val="C6E67C"/>
          </a:solidFill>
          <a:ln w="76200">
            <a:solidFill>
              <a:srgbClr val="CBEEEE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3175">
                  <a:solidFill>
                    <a:schemeClr val="tx1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آداب العيد</a:t>
            </a:r>
            <a:endParaRPr lang="ar-SA" sz="4400" b="1" cap="none" spc="0" dirty="0">
              <a:ln w="3175">
                <a:solidFill>
                  <a:schemeClr val="tx1"/>
                </a:solidFill>
              </a:ln>
              <a:solidFill>
                <a:srgbClr val="F685A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1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84F72E4-3D75-420B-858F-BB14E880F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BC08B14-97D3-4E03-A940-8D6562086FA0}"/>
              </a:ext>
            </a:extLst>
          </p:cNvPr>
          <p:cNvSpPr/>
          <p:nvPr/>
        </p:nvSpPr>
        <p:spPr>
          <a:xfrm>
            <a:off x="2478297" y="4913025"/>
            <a:ext cx="8303876" cy="923330"/>
          </a:xfrm>
          <a:prstGeom prst="rect">
            <a:avLst/>
          </a:prstGeom>
          <a:solidFill>
            <a:srgbClr val="CBEEEE"/>
          </a:solidFill>
          <a:ln w="76200">
            <a:solidFill>
              <a:srgbClr val="C6E67C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3175">
                  <a:solidFill>
                    <a:schemeClr val="tx1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الأكل من الأضحية بعد صلاة الأضحى</a:t>
            </a:r>
            <a:endParaRPr lang="ar-SA" sz="5400" b="1" cap="none" spc="0" dirty="0">
              <a:ln w="3175">
                <a:solidFill>
                  <a:schemeClr val="tx1"/>
                </a:solidFill>
              </a:ln>
              <a:solidFill>
                <a:srgbClr val="F685A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C3A9475-2D8F-483E-9FB6-95AA1A0A1D4E}"/>
              </a:ext>
            </a:extLst>
          </p:cNvPr>
          <p:cNvSpPr/>
          <p:nvPr/>
        </p:nvSpPr>
        <p:spPr>
          <a:xfrm>
            <a:off x="8131612" y="197502"/>
            <a:ext cx="1965602" cy="769441"/>
          </a:xfrm>
          <a:prstGeom prst="rect">
            <a:avLst/>
          </a:prstGeom>
          <a:solidFill>
            <a:srgbClr val="C6E67C"/>
          </a:solidFill>
          <a:ln w="76200">
            <a:solidFill>
              <a:srgbClr val="CBEEEE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3175">
                  <a:solidFill>
                    <a:schemeClr val="tx1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آداب العيد</a:t>
            </a:r>
            <a:endParaRPr lang="ar-SA" sz="4400" b="1" cap="none" spc="0" dirty="0">
              <a:ln w="3175">
                <a:solidFill>
                  <a:schemeClr val="tx1"/>
                </a:solidFill>
              </a:ln>
              <a:solidFill>
                <a:srgbClr val="F685A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42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2C35B95-636D-4728-8A9E-4CC5538E6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226A86D-758A-42F5-AE24-4D4390EC728B}"/>
              </a:ext>
            </a:extLst>
          </p:cNvPr>
          <p:cNvSpPr/>
          <p:nvPr/>
        </p:nvSpPr>
        <p:spPr>
          <a:xfrm>
            <a:off x="5291523" y="5288340"/>
            <a:ext cx="54569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شكراً لمتعلماتي الحبيبات</a:t>
            </a:r>
          </a:p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على حسن الانصات و التفاعل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106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146824A-9691-4FC2-8900-0A5E9732E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7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F615FE-7D84-42C8-B344-86E437227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تمهيد العيد">
            <a:hlinkClick r:id="" action="ppaction://media"/>
            <a:extLst>
              <a:ext uri="{FF2B5EF4-FFF2-40B4-BE49-F238E27FC236}">
                <a16:creationId xmlns:a16="http://schemas.microsoft.com/office/drawing/2014/main" id="{E2CF920D-C4CD-40D0-8BE6-6A76283A1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5028" y="1278384"/>
            <a:ext cx="7371425" cy="41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4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2892280-C9C1-4330-A11C-AD6A4C085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91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5E1664-F67A-4ED3-A730-821434C8D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كيفية صلاة العيد">
            <a:hlinkClick r:id="" action="ppaction://media"/>
            <a:extLst>
              <a:ext uri="{FF2B5EF4-FFF2-40B4-BE49-F238E27FC236}">
                <a16:creationId xmlns:a16="http://schemas.microsoft.com/office/drawing/2014/main" id="{D8102302-136D-4BFE-9541-B951F9E3D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8497" y="1207363"/>
            <a:ext cx="7520371" cy="4230209"/>
          </a:xfrm>
          <a:prstGeom prst="rect">
            <a:avLst/>
          </a:prstGeom>
        </p:spPr>
      </p:pic>
      <p:sp>
        <p:nvSpPr>
          <p:cNvPr id="5" name="موجة 4">
            <a:extLst>
              <a:ext uri="{FF2B5EF4-FFF2-40B4-BE49-F238E27FC236}">
                <a16:creationId xmlns:a16="http://schemas.microsoft.com/office/drawing/2014/main" id="{3B7F52E5-0A57-4042-9C36-24ABEF8C8868}"/>
              </a:ext>
            </a:extLst>
          </p:cNvPr>
          <p:cNvSpPr/>
          <p:nvPr/>
        </p:nvSpPr>
        <p:spPr>
          <a:xfrm>
            <a:off x="9934113" y="2175029"/>
            <a:ext cx="2257887" cy="825623"/>
          </a:xfrm>
          <a:prstGeom prst="wave">
            <a:avLst/>
          </a:prstGeom>
          <a:solidFill>
            <a:srgbClr val="CBEEEE"/>
          </a:solidFill>
          <a:ln>
            <a:solidFill>
              <a:srgbClr val="F3CF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F685A9"/>
                </a:solidFill>
              </a:rPr>
              <a:t>كيفية صلاة العيد</a:t>
            </a:r>
            <a:endParaRPr lang="ar-KW" sz="2800" b="1" dirty="0">
              <a:ln>
                <a:solidFill>
                  <a:schemeClr val="tx1"/>
                </a:solidFill>
              </a:ln>
              <a:solidFill>
                <a:srgbClr val="F685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6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C60EF27-F9C7-4B24-A47F-305DE20E6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241A7EF-D790-4D1E-811A-9CEE8A903317}"/>
              </a:ext>
            </a:extLst>
          </p:cNvPr>
          <p:cNvSpPr/>
          <p:nvPr/>
        </p:nvSpPr>
        <p:spPr>
          <a:xfrm>
            <a:off x="1285055" y="2052935"/>
            <a:ext cx="9337813" cy="3046988"/>
          </a:xfrm>
          <a:prstGeom prst="rect">
            <a:avLst/>
          </a:prstGeom>
          <a:solidFill>
            <a:srgbClr val="CBEEEE"/>
          </a:solidFill>
          <a:ln w="76200">
            <a:solidFill>
              <a:srgbClr val="F3CF9C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19050">
                  <a:solidFill>
                    <a:srgbClr val="CBEEEE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بعض المسائل المتعلقة </a:t>
            </a:r>
          </a:p>
          <a:p>
            <a:pPr algn="ctr"/>
            <a:r>
              <a:rPr lang="ar-SA" sz="9600" b="1" dirty="0">
                <a:ln w="19050">
                  <a:solidFill>
                    <a:srgbClr val="CBEEEE"/>
                  </a:solidFill>
                </a:ln>
                <a:solidFill>
                  <a:srgbClr val="F685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بصلاة العيد</a:t>
            </a:r>
            <a:endParaRPr lang="ar-SA" sz="9600" b="1" cap="none" spc="0" dirty="0">
              <a:ln w="19050">
                <a:solidFill>
                  <a:srgbClr val="CBEEEE"/>
                </a:solidFill>
              </a:ln>
              <a:solidFill>
                <a:srgbClr val="F685A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3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A6E27E9-FD7E-4A86-97F6-54640D7EE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0E73B1F-91C0-42EF-AF76-53679990083B}"/>
              </a:ext>
            </a:extLst>
          </p:cNvPr>
          <p:cNvSpPr/>
          <p:nvPr/>
        </p:nvSpPr>
        <p:spPr>
          <a:xfrm>
            <a:off x="177553" y="5477523"/>
            <a:ext cx="11469950" cy="984885"/>
          </a:xfrm>
          <a:prstGeom prst="rect">
            <a:avLst/>
          </a:prstGeom>
          <a:solidFill>
            <a:srgbClr val="CBEEEE"/>
          </a:solidFill>
          <a:ln w="38100">
            <a:solidFill>
              <a:srgbClr val="F685A9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800" b="1" dirty="0">
                <a:ln w="19050">
                  <a:solidFill>
                    <a:srgbClr val="F685A9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تصح صلاة العيد من الرجال والنساء و الصبيان</a:t>
            </a:r>
            <a:endParaRPr lang="ar-SA" sz="5800" b="1" cap="none" spc="0" dirty="0">
              <a:ln w="19050">
                <a:solidFill>
                  <a:srgbClr val="F685A9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364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5ACBC0-B2EB-4C0E-A26A-36E3B160F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9DC76F2-42A1-400B-8A05-AFCBBE835A2F}"/>
              </a:ext>
            </a:extLst>
          </p:cNvPr>
          <p:cNvSpPr/>
          <p:nvPr/>
        </p:nvSpPr>
        <p:spPr>
          <a:xfrm>
            <a:off x="905522" y="1434065"/>
            <a:ext cx="7048869" cy="1313575"/>
          </a:xfrm>
          <a:prstGeom prst="rect">
            <a:avLst/>
          </a:prstGeom>
          <a:solidFill>
            <a:srgbClr val="C6E67C"/>
          </a:solidFill>
          <a:ln w="38100">
            <a:solidFill>
              <a:srgbClr val="F685A9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3175">
                  <a:solidFill>
                    <a:srgbClr val="F685A9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يسن لمن فاتته صلاة العيد أو فاته بعضها,</a:t>
            </a:r>
          </a:p>
          <a:p>
            <a:pPr algn="ctr"/>
            <a:r>
              <a:rPr lang="ar-SA" sz="4000" b="1" dirty="0">
                <a:ln w="3175">
                  <a:solidFill>
                    <a:srgbClr val="F685A9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قضاؤها على صفتها منفرداً أو جماعة</a:t>
            </a:r>
            <a:endParaRPr lang="ar-SA" sz="4000" b="1" cap="none" spc="0" dirty="0">
              <a:ln w="3175">
                <a:solidFill>
                  <a:srgbClr val="F685A9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13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C60EF27-F9C7-4B24-A47F-305DE20E6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DFD3268-6F5C-4D2E-B51B-DE88089C9C82}"/>
              </a:ext>
            </a:extLst>
          </p:cNvPr>
          <p:cNvSpPr/>
          <p:nvPr/>
        </p:nvSpPr>
        <p:spPr>
          <a:xfrm>
            <a:off x="1044605" y="1464816"/>
            <a:ext cx="10102789" cy="584775"/>
          </a:xfrm>
          <a:prstGeom prst="rect">
            <a:avLst/>
          </a:prstGeom>
          <a:solidFill>
            <a:srgbClr val="CBEEEE"/>
          </a:solidFill>
          <a:ln w="38100">
            <a:solidFill>
              <a:srgbClr val="C6E67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6350">
                  <a:solidFill>
                    <a:srgbClr val="F58992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يسن التكبير ليلتي العيدين وعشر من ذي الحجة و أيام التشريق وهو نوعان</a:t>
            </a:r>
            <a:endParaRPr lang="ar-SA" sz="3200" b="1" cap="none" spc="0" dirty="0">
              <a:ln w="6350">
                <a:solidFill>
                  <a:srgbClr val="F58992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سهم: خماسي 8">
            <a:extLst>
              <a:ext uri="{FF2B5EF4-FFF2-40B4-BE49-F238E27FC236}">
                <a16:creationId xmlns:a16="http://schemas.microsoft.com/office/drawing/2014/main" id="{455460B0-DCC3-461C-8EC1-63D30BFCBBEA}"/>
              </a:ext>
            </a:extLst>
          </p:cNvPr>
          <p:cNvSpPr/>
          <p:nvPr/>
        </p:nvSpPr>
        <p:spPr>
          <a:xfrm rot="5400000">
            <a:off x="2924615" y="2090119"/>
            <a:ext cx="1146371" cy="1065319"/>
          </a:xfrm>
          <a:prstGeom prst="homePlate">
            <a:avLst/>
          </a:prstGeom>
          <a:solidFill>
            <a:srgbClr val="C6E67C"/>
          </a:solidFill>
          <a:ln>
            <a:solidFill>
              <a:srgbClr val="C6E6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DEE44D6-2178-46BA-BB35-C483581C82FA}"/>
              </a:ext>
            </a:extLst>
          </p:cNvPr>
          <p:cNvSpPr/>
          <p:nvPr/>
        </p:nvSpPr>
        <p:spPr>
          <a:xfrm>
            <a:off x="6842466" y="3187406"/>
            <a:ext cx="3808520" cy="790110"/>
          </a:xfrm>
          <a:prstGeom prst="roundRect">
            <a:avLst/>
          </a:prstGeom>
          <a:solidFill>
            <a:srgbClr val="F58992"/>
          </a:solidFill>
          <a:ln>
            <a:solidFill>
              <a:srgbClr val="F685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أي لم يقيد بوقت محدد</a:t>
            </a:r>
            <a:endParaRPr lang="ar-KW" sz="3600" b="1" dirty="0">
              <a:solidFill>
                <a:schemeClr val="tx1"/>
              </a:solidFill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3FD56E0-743C-4112-B481-A36339018EE2}"/>
              </a:ext>
            </a:extLst>
          </p:cNvPr>
          <p:cNvSpPr/>
          <p:nvPr/>
        </p:nvSpPr>
        <p:spPr>
          <a:xfrm>
            <a:off x="825624" y="3268630"/>
            <a:ext cx="5088384" cy="790110"/>
          </a:xfrm>
          <a:prstGeom prst="roundRect">
            <a:avLst/>
          </a:prstGeom>
          <a:solidFill>
            <a:srgbClr val="C6E67C"/>
          </a:solidFill>
          <a:ln>
            <a:solidFill>
              <a:srgbClr val="C6E6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سُمي مقيداً لأنه يتمم عقب كل فريضة صلاها جماعة في عيد الأضحى</a:t>
            </a:r>
            <a:endParaRPr lang="ar-KW" sz="2400" b="1" dirty="0">
              <a:solidFill>
                <a:schemeClr val="tx1"/>
              </a:solidFill>
            </a:endParaRPr>
          </a:p>
        </p:txBody>
      </p:sp>
      <p:sp>
        <p:nvSpPr>
          <p:cNvPr id="13" name="وسيلة الشرح: سهم إلى الأعلى 12">
            <a:extLst>
              <a:ext uri="{FF2B5EF4-FFF2-40B4-BE49-F238E27FC236}">
                <a16:creationId xmlns:a16="http://schemas.microsoft.com/office/drawing/2014/main" id="{624539E2-4CCF-4C13-82D9-F4D75761892D}"/>
              </a:ext>
            </a:extLst>
          </p:cNvPr>
          <p:cNvSpPr/>
          <p:nvPr/>
        </p:nvSpPr>
        <p:spPr>
          <a:xfrm>
            <a:off x="6453345" y="4516562"/>
            <a:ext cx="2086252" cy="2237173"/>
          </a:xfrm>
          <a:prstGeom prst="upArrowCallout">
            <a:avLst/>
          </a:prstGeom>
          <a:solidFill>
            <a:srgbClr val="F58992"/>
          </a:solidFill>
          <a:ln>
            <a:solidFill>
              <a:srgbClr val="F685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يسن منذ دخول شهر ذي الحجة إلى آخر اليوم التاسع منه</a:t>
            </a:r>
            <a:endParaRPr lang="ar-KW" sz="2400" b="1" dirty="0">
              <a:solidFill>
                <a:schemeClr val="tx1"/>
              </a:solidFill>
            </a:endParaRPr>
          </a:p>
        </p:txBody>
      </p:sp>
      <p:sp>
        <p:nvSpPr>
          <p:cNvPr id="14" name="وسيلة الشرح: سهم إلى الأعلى 13">
            <a:extLst>
              <a:ext uri="{FF2B5EF4-FFF2-40B4-BE49-F238E27FC236}">
                <a16:creationId xmlns:a16="http://schemas.microsoft.com/office/drawing/2014/main" id="{B14223B9-432C-4AB4-8BCE-647ED49BEEA2}"/>
              </a:ext>
            </a:extLst>
          </p:cNvPr>
          <p:cNvSpPr/>
          <p:nvPr/>
        </p:nvSpPr>
        <p:spPr>
          <a:xfrm>
            <a:off x="8879891" y="4518422"/>
            <a:ext cx="2086252" cy="2237173"/>
          </a:xfrm>
          <a:prstGeom prst="upArrowCallout">
            <a:avLst/>
          </a:prstGeom>
          <a:solidFill>
            <a:srgbClr val="F58992"/>
          </a:solidFill>
          <a:ln>
            <a:solidFill>
              <a:srgbClr val="F685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يسن من غروب شمس آخر يوم من رمضان إلى فراغ الإمام من الخطبة</a:t>
            </a:r>
            <a:endParaRPr lang="ar-KW" sz="2400" b="1" dirty="0">
              <a:solidFill>
                <a:schemeClr val="tx1"/>
              </a:solidFill>
            </a:endParaRPr>
          </a:p>
        </p:txBody>
      </p:sp>
      <p:sp>
        <p:nvSpPr>
          <p:cNvPr id="16" name="وسيلة الشرح: سهم إلى الأعلى 15">
            <a:extLst>
              <a:ext uri="{FF2B5EF4-FFF2-40B4-BE49-F238E27FC236}">
                <a16:creationId xmlns:a16="http://schemas.microsoft.com/office/drawing/2014/main" id="{EC52AF9F-2794-4BAC-8AA5-2425DB61D8A5}"/>
              </a:ext>
            </a:extLst>
          </p:cNvPr>
          <p:cNvSpPr/>
          <p:nvPr/>
        </p:nvSpPr>
        <p:spPr>
          <a:xfrm>
            <a:off x="2326690" y="4199634"/>
            <a:ext cx="2086252" cy="2237173"/>
          </a:xfrm>
          <a:prstGeom prst="upArrowCallout">
            <a:avLst/>
          </a:prstGeom>
          <a:solidFill>
            <a:srgbClr val="C6E67C"/>
          </a:solidFill>
          <a:ln>
            <a:solidFill>
              <a:srgbClr val="C6E6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يبدأ من صلاة فجر يوم عرفة إلى آخر أيام التشريق الثلاثة</a:t>
            </a:r>
            <a:endParaRPr lang="ar-KW" sz="2400" b="1" dirty="0">
              <a:solidFill>
                <a:schemeClr val="tx1"/>
              </a:solidFill>
            </a:endParaRPr>
          </a:p>
        </p:txBody>
      </p:sp>
      <p:sp>
        <p:nvSpPr>
          <p:cNvPr id="17" name="سهم: خماسي 16">
            <a:extLst>
              <a:ext uri="{FF2B5EF4-FFF2-40B4-BE49-F238E27FC236}">
                <a16:creationId xmlns:a16="http://schemas.microsoft.com/office/drawing/2014/main" id="{F10B21B6-4A40-4972-A310-920427B48B4A}"/>
              </a:ext>
            </a:extLst>
          </p:cNvPr>
          <p:cNvSpPr/>
          <p:nvPr/>
        </p:nvSpPr>
        <p:spPr>
          <a:xfrm rot="5400000">
            <a:off x="7949376" y="2085105"/>
            <a:ext cx="1146371" cy="1065319"/>
          </a:xfrm>
          <a:prstGeom prst="homePlate">
            <a:avLst/>
          </a:prstGeom>
          <a:solidFill>
            <a:srgbClr val="F58992"/>
          </a:solidFill>
          <a:ln>
            <a:solidFill>
              <a:srgbClr val="F685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39704E3-EA8B-4A9E-AC94-424D89FE6752}"/>
              </a:ext>
            </a:extLst>
          </p:cNvPr>
          <p:cNvSpPr/>
          <p:nvPr/>
        </p:nvSpPr>
        <p:spPr>
          <a:xfrm>
            <a:off x="7989902" y="2050087"/>
            <a:ext cx="11455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التكبير</a:t>
            </a:r>
          </a:p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المطلق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B7B5B32-A58A-49EF-8DE0-4C9178A65DFB}"/>
              </a:ext>
            </a:extLst>
          </p:cNvPr>
          <p:cNvSpPr/>
          <p:nvPr/>
        </p:nvSpPr>
        <p:spPr>
          <a:xfrm>
            <a:off x="2965509" y="2050087"/>
            <a:ext cx="11455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التكبير</a:t>
            </a:r>
          </a:p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المقيد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8AC3F38-9B6B-4AC6-9F4F-4BF59844E49A}"/>
              </a:ext>
            </a:extLst>
          </p:cNvPr>
          <p:cNvSpPr/>
          <p:nvPr/>
        </p:nvSpPr>
        <p:spPr>
          <a:xfrm>
            <a:off x="9276044" y="4102565"/>
            <a:ext cx="1293945" cy="400110"/>
          </a:xfrm>
          <a:prstGeom prst="rect">
            <a:avLst/>
          </a:prstGeom>
          <a:noFill/>
          <a:ln w="28575">
            <a:solidFill>
              <a:srgbClr val="F5899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عيد الفطر</a:t>
            </a:r>
            <a:endParaRPr lang="ar-SA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8C7E218C-2753-4F1C-9019-F2AF0B13EB82}"/>
              </a:ext>
            </a:extLst>
          </p:cNvPr>
          <p:cNvSpPr/>
          <p:nvPr/>
        </p:nvSpPr>
        <p:spPr>
          <a:xfrm>
            <a:off x="6744502" y="4116452"/>
            <a:ext cx="1503938" cy="400110"/>
          </a:xfrm>
          <a:prstGeom prst="rect">
            <a:avLst/>
          </a:prstGeom>
          <a:noFill/>
          <a:ln w="28575">
            <a:solidFill>
              <a:srgbClr val="F5899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عيد الأضحى</a:t>
            </a:r>
            <a:endParaRPr lang="ar-SA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71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/>
      <p:bldP spid="20" grpId="0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145</Words>
  <Application>Microsoft Office PowerPoint</Application>
  <PresentationFormat>Widescreen</PresentationFormat>
  <Paragraphs>31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Andalus</vt:lpstr>
      <vt:lpstr>Arial</vt:lpstr>
      <vt:lpstr>Calibri</vt:lpstr>
      <vt:lpstr>Calibri Light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afrah ali</dc:creator>
  <cp:lastModifiedBy>haya naser</cp:lastModifiedBy>
  <cp:revision>9</cp:revision>
  <dcterms:created xsi:type="dcterms:W3CDTF">2020-10-11T09:11:39Z</dcterms:created>
  <dcterms:modified xsi:type="dcterms:W3CDTF">2023-10-05T08:46:28Z</dcterms:modified>
</cp:coreProperties>
</file>